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260" r:id="rId3"/>
    <p:sldId id="262" r:id="rId4"/>
    <p:sldId id="273" r:id="rId5"/>
    <p:sldId id="274" r:id="rId6"/>
    <p:sldId id="280" r:id="rId7"/>
    <p:sldId id="281" r:id="rId8"/>
    <p:sldId id="282" r:id="rId9"/>
    <p:sldId id="283" r:id="rId10"/>
    <p:sldId id="285" r:id="rId11"/>
    <p:sldId id="305" r:id="rId12"/>
    <p:sldId id="286" r:id="rId13"/>
    <p:sldId id="287" r:id="rId14"/>
    <p:sldId id="306" r:id="rId15"/>
    <p:sldId id="308" r:id="rId16"/>
    <p:sldId id="298" r:id="rId17"/>
    <p:sldId id="288" r:id="rId18"/>
    <p:sldId id="302" r:id="rId19"/>
    <p:sldId id="293" r:id="rId20"/>
    <p:sldId id="263" r:id="rId21"/>
    <p:sldId id="266" r:id="rId22"/>
    <p:sldId id="26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B10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66B6A-AC7C-4F1F-BB71-1E6F3BCE4C90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57EEB5-6749-47B3-9C55-D6F171C5E3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3376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F0DED-7A6D-4EAB-BEFF-97297EE18EC5}" type="datetime1">
              <a:rPr lang="ru-RU" smtClean="0"/>
              <a:pPr/>
              <a:t>20.12.2013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2DAE-35E2-4006-8322-158A32999C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472A-C740-4A4D-B80E-F19C29B082D6}" type="datetime1">
              <a:rPr lang="ru-RU" smtClean="0"/>
              <a:pPr/>
              <a:t>20.12.2013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2DAE-35E2-4006-8322-158A32999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C2A3D-D1A5-4BE0-96C9-A007BBF08C1B}" type="datetime1">
              <a:rPr lang="ru-RU" smtClean="0"/>
              <a:pPr/>
              <a:t>20.12.2013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2DAE-35E2-4006-8322-158A32999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26B97-BA7B-4E7B-89C7-CF66DA85572C}" type="datetime1">
              <a:rPr lang="ru-RU" smtClean="0"/>
              <a:pPr/>
              <a:t>20.12.2013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2DAE-35E2-4006-8322-158A32999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F631B-BA93-40D2-BB46-2DF677AA7FFD}" type="datetime1">
              <a:rPr lang="ru-RU" smtClean="0"/>
              <a:pPr/>
              <a:t>20.12.2013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3152DAE-35E2-4006-8322-158A32999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A792A-B3F3-44EE-A7EC-3C8058AF06E3}" type="datetime1">
              <a:rPr lang="ru-RU" smtClean="0"/>
              <a:pPr/>
              <a:t>20.12.2013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2DAE-35E2-4006-8322-158A32999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61FD6-9EAA-4E92-ACA4-9AED4FFB9EA1}" type="datetime1">
              <a:rPr lang="ru-RU" smtClean="0"/>
              <a:pPr/>
              <a:t>20.12.2013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2DAE-35E2-4006-8322-158A32999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7B535-7C6D-4AB3-A340-272B19B5EDA6}" type="datetime1">
              <a:rPr lang="ru-RU" smtClean="0"/>
              <a:pPr/>
              <a:t>20.12.2013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2DAE-35E2-4006-8322-158A32999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3751-1E20-49DF-8F2D-C2E1B5831507}" type="datetime1">
              <a:rPr lang="ru-RU" smtClean="0"/>
              <a:pPr/>
              <a:t>20.12.2013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2DAE-35E2-4006-8322-158A32999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9109-4FEE-4C79-9033-6951983869A1}" type="datetime1">
              <a:rPr lang="ru-RU" smtClean="0"/>
              <a:pPr/>
              <a:t>20.12.2013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2DAE-35E2-4006-8322-158A32999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D892-46FE-4285-BF97-BEE5BA3A1648}" type="datetime1">
              <a:rPr lang="ru-RU" smtClean="0"/>
              <a:pPr/>
              <a:t>20.12.2013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2DAE-35E2-4006-8322-158A32999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BF8A8E-1DE2-47F8-ADE3-CD70E5A61AAD}" type="datetime1">
              <a:rPr lang="ru-RU" smtClean="0"/>
              <a:pPr/>
              <a:t>20.12.2013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3152DAE-35E2-4006-8322-158A32999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Арабы издавна жили на обширном Аравийском полуострове.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5" y="1700808"/>
            <a:ext cx="9145015" cy="5102654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76456" y="6381328"/>
            <a:ext cx="467544" cy="45313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fld id="{D3152DAE-35E2-4006-8322-158A32999CBA}" type="slidenum">
              <a:rPr lang="ru-RU" sz="2800" b="1" smtClean="0">
                <a:solidFill>
                  <a:schemeClr val="bg1"/>
                </a:solidFill>
              </a:rPr>
              <a:pPr algn="ctr"/>
              <a:t>1</a:t>
            </a:fld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63753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630 году знать Мекки подписала с Мухаммадом (</a:t>
            </a:r>
            <a:r>
              <a:rPr lang="ru-RU" dirty="0" err="1" smtClean="0"/>
              <a:t>с.а.с</a:t>
            </a:r>
            <a:r>
              <a:rPr lang="ru-RU" dirty="0" smtClean="0"/>
              <a:t>.) соглашение и открыла перед ним ворота города.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204864"/>
            <a:ext cx="9505056" cy="4653136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29600" y="6381328"/>
            <a:ext cx="514400" cy="4699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fld id="{D3152DAE-35E2-4006-8322-158A32999CBA}" type="slidenum">
              <a:rPr lang="ru-RU" sz="2800" b="1" smtClean="0">
                <a:solidFill>
                  <a:schemeClr val="bg1"/>
                </a:solidFill>
              </a:rPr>
              <a:pPr algn="ctr"/>
              <a:t>10</a:t>
            </a:fld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18765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464496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sz="6000" b="1" dirty="0" smtClean="0">
                <a:solidFill>
                  <a:srgbClr val="FF0000"/>
                </a:solidFill>
                <a:latin typeface="Arial Narrow" pitchFamily="34" charset="0"/>
              </a:rPr>
              <a:t>Объединению арабских племен способствовала новая религия – ИСЛАМ.</a:t>
            </a:r>
            <a:endParaRPr lang="ru-RU" sz="6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2440" y="6381329"/>
            <a:ext cx="611560" cy="47434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fld id="{D3152DAE-35E2-4006-8322-158A32999CBA}" type="slidenum">
              <a:rPr lang="ru-RU" sz="2800" b="1" smtClean="0">
                <a:solidFill>
                  <a:schemeClr val="bg1"/>
                </a:solidFill>
              </a:rPr>
              <a:pPr algn="ctr"/>
              <a:t>11</a:t>
            </a:fld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52580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87220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Arial Black" pitchFamily="34" charset="0"/>
              </a:rPr>
              <a:t>Коран («чтение») – священная книга мусульман, состоит из 114 сур, которые делятся в свою очередь на </a:t>
            </a:r>
            <a:r>
              <a:rPr lang="ru-RU" sz="2400" b="1" dirty="0" err="1" smtClean="0">
                <a:solidFill>
                  <a:schemeClr val="tx1"/>
                </a:solidFill>
                <a:latin typeface="Arial Black" pitchFamily="34" charset="0"/>
              </a:rPr>
              <a:t>аяты</a:t>
            </a:r>
            <a:r>
              <a:rPr lang="ru-RU" sz="2400" b="1" dirty="0" smtClean="0">
                <a:solidFill>
                  <a:schemeClr val="tx1"/>
                </a:solidFill>
                <a:latin typeface="Arial Black" pitchFamily="34" charset="0"/>
              </a:rPr>
              <a:t>. </a:t>
            </a:r>
            <a:br>
              <a:rPr lang="ru-RU" sz="2400" b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Arial Black" pitchFamily="34" charset="0"/>
              </a:rPr>
              <a:t>Как и в библии в Коране говорится о том, что Аллах сотворил землю за шесть дней.</a:t>
            </a:r>
            <a:endParaRPr lang="ru-RU" sz="24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9144000" cy="5112568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32440" y="6597352"/>
            <a:ext cx="611560" cy="46088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fld id="{D3152DAE-35E2-4006-8322-158A32999CBA}" type="slidenum">
              <a:rPr lang="ru-RU" sz="2800" b="1" smtClean="0">
                <a:solidFill>
                  <a:schemeClr val="bg1"/>
                </a:solidFill>
              </a:rPr>
              <a:pPr algn="ctr"/>
              <a:t>12</a:t>
            </a:fld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53308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 основе Корана юристы разработали правила поведения – шариат («правильный путь»)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564904"/>
            <a:ext cx="6343163" cy="5921474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57592" y="6374679"/>
            <a:ext cx="586408" cy="47248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fld id="{D3152DAE-35E2-4006-8322-158A32999CBA}" type="slidenum">
              <a:rPr lang="ru-RU" sz="2800" b="1" smtClean="0">
                <a:solidFill>
                  <a:schemeClr val="bg1"/>
                </a:solidFill>
              </a:rPr>
              <a:pPr algn="ctr"/>
              <a:t>13</a:t>
            </a:fld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85356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/>
              <a:t>В 711 году арабы переправились через Гибралтарский пролив на Пиренейский полуостров. Королевство вестготов, ослабленное борьбой знати за престол, было за несколько лет почти полностью завоевано арабами.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0968"/>
            <a:ext cx="9144000" cy="3717032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57592" y="6385520"/>
            <a:ext cx="586408" cy="47248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fld id="{D3152DAE-35E2-4006-8322-158A32999CBA}" type="slidenum">
              <a:rPr lang="ru-RU" sz="2800" b="1" smtClean="0">
                <a:solidFill>
                  <a:schemeClr val="bg1"/>
                </a:solidFill>
              </a:rPr>
              <a:pPr algn="ctr"/>
              <a:t>14</a:t>
            </a:fld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50028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В течение </a:t>
            </a:r>
            <a:r>
              <a:rPr lang="en-US" dirty="0">
                <a:solidFill>
                  <a:srgbClr val="C00000"/>
                </a:solidFill>
              </a:rPr>
              <a:t>VII</a:t>
            </a:r>
            <a:r>
              <a:rPr lang="ru-RU" dirty="0">
                <a:solidFill>
                  <a:srgbClr val="C00000"/>
                </a:solidFill>
              </a:rPr>
              <a:t> и первой половины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VIII</a:t>
            </a:r>
            <a:r>
              <a:rPr lang="ru-RU" dirty="0">
                <a:solidFill>
                  <a:srgbClr val="C00000"/>
                </a:solidFill>
              </a:rPr>
              <a:t> века образовалось огромное государство арабов – Арабский халифат со столицей в Дамаске.</a:t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/>
          </a:p>
        </p:txBody>
      </p:sp>
      <p:pic>
        <p:nvPicPr>
          <p:cNvPr id="4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7713"/>
            <a:ext cx="9144000" cy="4390287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57592" y="6387380"/>
            <a:ext cx="586408" cy="47248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fld id="{D3152DAE-35E2-4006-8322-158A32999CBA}" type="slidenum">
              <a:rPr lang="ru-RU" sz="2800" b="1" smtClean="0">
                <a:solidFill>
                  <a:schemeClr val="bg1"/>
                </a:solidFill>
              </a:rPr>
              <a:pPr algn="ctr"/>
              <a:t>15</a:t>
            </a:fld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47088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44538"/>
            <a:ext cx="3008313" cy="5964262"/>
          </a:xfrm>
        </p:spPr>
        <p:txBody>
          <a:bodyPr>
            <a:noAutofit/>
          </a:bodyPr>
          <a:lstStyle/>
          <a:p>
            <a:r>
              <a:rPr lang="ru-RU" sz="3200" dirty="0" smtClean="0"/>
              <a:t>Ислам имел огромное влияние на культуру, обычаи и нравы, право и мораль не только арабов, но и жителей завоеванных ими стран, в частности Испании.</a:t>
            </a:r>
            <a:endParaRPr lang="ru-RU" sz="32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0"/>
            <a:ext cx="6156176" cy="6857999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29600" y="6385520"/>
            <a:ext cx="514400" cy="47248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fld id="{D3152DAE-35E2-4006-8322-158A32999CBA}" type="slidenum">
              <a:rPr lang="ru-RU" sz="2800" b="1" smtClean="0">
                <a:solidFill>
                  <a:schemeClr val="bg1"/>
                </a:solidFill>
              </a:rPr>
              <a:pPr algn="ctr"/>
              <a:t>16</a:t>
            </a:fld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11671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86409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После смерти Мухаммада (</a:t>
            </a:r>
            <a:r>
              <a:rPr lang="ru-RU" sz="2400" dirty="0" err="1" smtClean="0">
                <a:solidFill>
                  <a:schemeClr val="tx1"/>
                </a:solidFill>
                <a:latin typeface="Arial Black" pitchFamily="34" charset="0"/>
              </a:rPr>
              <a:t>с.а.с</a:t>
            </a: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.)</a:t>
            </a:r>
            <a:b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 Арабским государством управляли халифы («заместители» Пророка). Первые четыре халифа были его ближайшими родственниками и учениками: Абу </a:t>
            </a:r>
            <a:r>
              <a:rPr lang="ru-RU" sz="2400" dirty="0" err="1" smtClean="0">
                <a:solidFill>
                  <a:schemeClr val="tx1"/>
                </a:solidFill>
                <a:latin typeface="Arial Black" pitchFamily="34" charset="0"/>
              </a:rPr>
              <a:t>Бакр</a:t>
            </a: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  <a:latin typeface="Arial Black" pitchFamily="34" charset="0"/>
              </a:rPr>
              <a:t>Умар</a:t>
            </a: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  <a:latin typeface="Arial Black" pitchFamily="34" charset="0"/>
              </a:rPr>
              <a:t>Усман</a:t>
            </a: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 и Али.</a:t>
            </a:r>
            <a:endParaRPr lang="ru-RU" sz="24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4904"/>
            <a:ext cx="9144000" cy="4293096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29600" y="6400080"/>
            <a:ext cx="514400" cy="47248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fld id="{D3152DAE-35E2-4006-8322-158A32999CBA}" type="slidenum">
              <a:rPr lang="ru-RU" sz="2800" b="1" smtClean="0">
                <a:solidFill>
                  <a:schemeClr val="bg1"/>
                </a:solidFill>
              </a:rPr>
              <a:pPr algn="ctr"/>
              <a:t>17</a:t>
            </a:fld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43046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05064"/>
            <a:ext cx="8229600" cy="229371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В 750 году власть в халифате перешла к династии </a:t>
            </a:r>
            <a:r>
              <a:rPr lang="ru-RU" b="1" dirty="0" err="1" smtClean="0">
                <a:solidFill>
                  <a:schemeClr val="bg1"/>
                </a:solidFill>
              </a:rPr>
              <a:t>Аббасидов</a:t>
            </a:r>
            <a:r>
              <a:rPr lang="ru-RU" b="1" dirty="0" smtClean="0">
                <a:solidFill>
                  <a:schemeClr val="bg1"/>
                </a:solidFill>
              </a:rPr>
              <a:t>.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Во время их правления арабы проникли на такие важные территории, как острова Сицилия, Кипр, Крит и часть юга Италии.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47248" y="6385520"/>
            <a:ext cx="586408" cy="47248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fld id="{D3152DAE-35E2-4006-8322-158A32999CBA}" type="slidenum">
              <a:rPr lang="ru-RU" sz="2800" b="1" smtClean="0">
                <a:solidFill>
                  <a:schemeClr val="bg1"/>
                </a:solidFill>
              </a:rPr>
              <a:pPr algn="ctr"/>
              <a:t>18</a:t>
            </a:fld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8712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3008313" cy="5604222"/>
          </a:xfrm>
        </p:spPr>
        <p:txBody>
          <a:bodyPr>
            <a:noAutofit/>
          </a:bodyPr>
          <a:lstStyle/>
          <a:p>
            <a:r>
              <a:rPr lang="ru-RU" sz="2800" b="1" dirty="0" err="1" smtClean="0"/>
              <a:t>Харун</a:t>
            </a:r>
            <a:r>
              <a:rPr lang="ru-RU" sz="2800" b="1" dirty="0" smtClean="0"/>
              <a:t> пытался еще больше расширить владения халифата. Он воевал с Византией и опустошил ее владения, но серьезных успехов в этой войне не добился.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-243408"/>
            <a:ext cx="5945346" cy="7101408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29600" y="6385520"/>
            <a:ext cx="514400" cy="47248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fld id="{D3152DAE-35E2-4006-8322-158A32999CBA}" type="slidenum">
              <a:rPr lang="ru-RU" sz="2800" b="1" smtClean="0">
                <a:solidFill>
                  <a:schemeClr val="bg1"/>
                </a:solidFill>
              </a:rPr>
              <a:pPr algn="ctr"/>
              <a:t>19</a:t>
            </a:fld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35000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Бедуины разводили верблюдов, они кочевали вместе со своими стадами по степям.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3"/>
            <a:ext cx="9144000" cy="4941167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29600" y="6385520"/>
            <a:ext cx="514400" cy="47248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fld id="{D3152DAE-35E2-4006-8322-158A32999CBA}" type="slidenum">
              <a:rPr lang="ru-RU" sz="2800" b="1" smtClean="0">
                <a:solidFill>
                  <a:schemeClr val="bg1"/>
                </a:solidFill>
              </a:rPr>
              <a:pPr algn="ctr"/>
              <a:t>2</a:t>
            </a:fld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80205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3008313" cy="6264696"/>
          </a:xfrm>
        </p:spPr>
        <p:txBody>
          <a:bodyPr>
            <a:noAutofit/>
          </a:bodyPr>
          <a:lstStyle/>
          <a:p>
            <a:r>
              <a:rPr lang="ru-RU" sz="3200" b="1" dirty="0"/>
              <a:t>В </a:t>
            </a:r>
            <a:r>
              <a:rPr lang="en-US" sz="3200" b="1" dirty="0"/>
              <a:t>VIII</a:t>
            </a:r>
            <a:r>
              <a:rPr lang="ru-RU" sz="3200" b="1" dirty="0"/>
              <a:t>-</a:t>
            </a:r>
            <a:r>
              <a:rPr lang="en-US" sz="3200" b="1" dirty="0"/>
              <a:t>IX</a:t>
            </a:r>
            <a:r>
              <a:rPr lang="ru-RU" sz="3200" b="1" dirty="0"/>
              <a:t> веках по халифату прокатилась волна народных восстаний против владычества арабов, что подтачивало силы </a:t>
            </a:r>
            <a:r>
              <a:rPr lang="ru-RU" sz="3200" b="1" dirty="0" smtClean="0"/>
              <a:t>халифата.</a:t>
            </a:r>
            <a:endParaRPr lang="ru-RU" sz="3200" b="1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984515"/>
            <a:ext cx="5111750" cy="4430183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29600" y="6387380"/>
            <a:ext cx="514400" cy="47248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fld id="{D3152DAE-35E2-4006-8322-158A32999CBA}" type="slidenum">
              <a:rPr lang="ru-RU" sz="2800" b="1" smtClean="0">
                <a:solidFill>
                  <a:schemeClr val="bg1"/>
                </a:solidFill>
              </a:rPr>
              <a:pPr algn="ctr"/>
              <a:t>20</a:t>
            </a:fld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02479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2008"/>
            <a:ext cx="8229600" cy="23488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dirty="0" smtClean="0">
                <a:latin typeface="Arial Narrow" pitchFamily="34" charset="0"/>
              </a:rPr>
              <a:t>В </a:t>
            </a:r>
            <a:r>
              <a:rPr lang="en-US" sz="2800" b="1" dirty="0" smtClean="0">
                <a:latin typeface="Arial Narrow" pitchFamily="34" charset="0"/>
              </a:rPr>
              <a:t>IX </a:t>
            </a:r>
            <a:r>
              <a:rPr lang="ru-RU" sz="2800" b="1" dirty="0" smtClean="0">
                <a:latin typeface="Arial Narrow" pitchFamily="34" charset="0"/>
              </a:rPr>
              <a:t>веке от Багдадского халифата отделились Египет и другие провинции в Северной Африке, Средняя Азия, Иран, Афганистан. Под властью правившего халифа осталась лишь Месопотамия. Но и ее подчинила правившая в Иране династия.</a:t>
            </a:r>
            <a:endParaRPr lang="ru-RU" sz="2800" b="1" dirty="0">
              <a:latin typeface="Arial Narrow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29600" y="6412780"/>
            <a:ext cx="514400" cy="47248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fld id="{D3152DAE-35E2-4006-8322-158A32999CBA}" type="slidenum">
              <a:rPr lang="ru-RU" sz="2800" b="1" smtClean="0">
                <a:solidFill>
                  <a:schemeClr val="bg1"/>
                </a:solidFill>
              </a:rPr>
              <a:pPr algn="ctr"/>
              <a:t>21</a:t>
            </a:fld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25007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Территориальное деление Иберийского полуострова около 1031г</a:t>
            </a:r>
            <a:endParaRPr lang="ru-RU" sz="3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1"/>
            <a:ext cx="8892480" cy="4937349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20700" cy="47667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fld id="{D3152DAE-35E2-4006-8322-158A32999CBA}" type="slidenum">
              <a:rPr lang="ru-RU" sz="2800" b="1" smtClean="0">
                <a:solidFill>
                  <a:schemeClr val="bg1"/>
                </a:solidFill>
              </a:rPr>
              <a:pPr algn="ctr"/>
              <a:t>22</a:t>
            </a:fld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50789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363272" cy="1930226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Самым крупным 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>
                <a:solidFill>
                  <a:srgbClr val="C00000"/>
                </a:solidFill>
              </a:rPr>
              <a:t>городом была Мекка.</a:t>
            </a:r>
            <a:br>
              <a:rPr lang="ru-RU" b="1" i="1" dirty="0">
                <a:solidFill>
                  <a:srgbClr val="C00000"/>
                </a:solidFill>
              </a:rPr>
            </a:b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2440" y="6381327"/>
            <a:ext cx="473968" cy="47667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fld id="{D3152DAE-35E2-4006-8322-158A32999CBA}" type="slidenum">
              <a:rPr lang="ru-RU" sz="2800" b="1" smtClean="0">
                <a:solidFill>
                  <a:schemeClr val="bg1"/>
                </a:solidFill>
              </a:rPr>
              <a:pPr algn="ctr"/>
              <a:t>3</a:t>
            </a:fld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2341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2420888"/>
          </a:xfrm>
        </p:spPr>
        <p:txBody>
          <a:bodyPr>
            <a:noAutofit/>
          </a:bodyPr>
          <a:lstStyle/>
          <a:p>
            <a:r>
              <a:rPr lang="ru-RU" sz="3600" dirty="0" smtClean="0"/>
              <a:t>Каждую весну в Мекке проводились ярмарки. Кочевники пригоняли сюда скот и обменивали его на хлеб, ткани, оружие, посуду. </a:t>
            </a:r>
            <a:endParaRPr lang="ru-RU" sz="3600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08920"/>
            <a:ext cx="9143752" cy="4149080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29600" y="6457528"/>
            <a:ext cx="514400" cy="40047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fld id="{D3152DAE-35E2-4006-8322-158A32999CBA}" type="slidenum">
              <a:rPr lang="ru-RU" sz="2800" b="1" smtClean="0">
                <a:solidFill>
                  <a:schemeClr val="bg1"/>
                </a:solidFill>
              </a:rPr>
              <a:pPr algn="ctr"/>
              <a:t>4</a:t>
            </a:fld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6534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Мекке было расположено древнее святилище – храм Кааба (что значит Куб),  служивший святым местом для всех арабов.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96" y="2237535"/>
            <a:ext cx="9144000" cy="4620465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01608" y="6457528"/>
            <a:ext cx="442392" cy="40047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fld id="{D3152DAE-35E2-4006-8322-158A32999CBA}" type="slidenum">
              <a:rPr lang="ru-RU" sz="2800" b="1" smtClean="0">
                <a:solidFill>
                  <a:schemeClr val="bg1"/>
                </a:solidFill>
              </a:rPr>
              <a:pPr algn="ctr"/>
              <a:t>5</a:t>
            </a:fld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81175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3874442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FF00"/>
                </a:solidFill>
              </a:rPr>
              <a:t>Основоположник ислама – Мухаммад (</a:t>
            </a:r>
            <a:r>
              <a:rPr lang="ru-RU" sz="5400" dirty="0" err="1" smtClean="0">
                <a:solidFill>
                  <a:srgbClr val="FFFF00"/>
                </a:solidFill>
              </a:rPr>
              <a:t>с.а.с</a:t>
            </a:r>
            <a:r>
              <a:rPr lang="ru-RU" sz="5400" dirty="0" smtClean="0">
                <a:solidFill>
                  <a:srgbClr val="FFFF00"/>
                </a:solidFill>
              </a:rPr>
              <a:t>.), шести лет остался сиротой, его воспитывали дядя и дедушка по линии отца.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29600" y="6400079"/>
            <a:ext cx="514400" cy="47248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fld id="{D3152DAE-35E2-4006-8322-158A32999CBA}" type="slidenum">
              <a:rPr lang="ru-RU" sz="2800" b="1" smtClean="0">
                <a:solidFill>
                  <a:schemeClr val="bg1"/>
                </a:solidFill>
              </a:rPr>
              <a:pPr algn="ctr"/>
              <a:t>6</a:t>
            </a:fld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39736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2722314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Примерно в 610 году Мухаммад (</a:t>
            </a:r>
            <a:r>
              <a:rPr lang="ru-RU" sz="4400" dirty="0" err="1" smtClean="0">
                <a:solidFill>
                  <a:srgbClr val="FF0000"/>
                </a:solidFill>
              </a:rPr>
              <a:t>с.а.с</a:t>
            </a:r>
            <a:r>
              <a:rPr lang="ru-RU" sz="4400" dirty="0" smtClean="0">
                <a:solidFill>
                  <a:srgbClr val="FF0000"/>
                </a:solidFill>
              </a:rPr>
              <a:t>.) выступил с проповедью новой религии. Он утверждал, что нет Бога кроме Единого Бога – Аллаха, а он, Мухаммад, - Его пророк</a:t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sz="4400" dirty="0" smtClean="0">
                <a:solidFill>
                  <a:srgbClr val="FF0000"/>
                </a:solidFill>
              </a:rPr>
              <a:t> 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24644" cy="47667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fld id="{D3152DAE-35E2-4006-8322-158A32999CBA}" type="slidenum">
              <a:rPr lang="ru-RU" sz="2800" b="1" smtClean="0">
                <a:solidFill>
                  <a:schemeClr val="bg1"/>
                </a:solidFill>
              </a:rPr>
              <a:pPr algn="ctr"/>
              <a:t>7</a:t>
            </a:fld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55540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3586410"/>
          </a:xfrm>
        </p:spPr>
        <p:txBody>
          <a:bodyPr>
            <a:noAutofit/>
          </a:bodyPr>
          <a:lstStyle/>
          <a:p>
            <a:r>
              <a:rPr lang="ru-RU" sz="2800" b="1" i="1" dirty="0" smtClean="0"/>
              <a:t>В проповедях Мухаммад (</a:t>
            </a:r>
            <a:r>
              <a:rPr lang="ru-RU" sz="2800" b="1" i="1" dirty="0" err="1" smtClean="0"/>
              <a:t>с.а.с</a:t>
            </a:r>
            <a:r>
              <a:rPr lang="ru-RU" sz="2800" b="1" i="1" dirty="0" smtClean="0"/>
              <a:t>.) обличал несправедливо наживающих богатство, призывал богачей помогать бедным и сиротам, выкупать и освобождать рабов. Все, кто принимал новую религию, называли себя мусульманами, то есть «покорными Богу»</a:t>
            </a:r>
            <a:endParaRPr lang="ru-RU" sz="28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6052" y="5312965"/>
            <a:ext cx="2242592" cy="154503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76456" y="6385520"/>
            <a:ext cx="457200" cy="47248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fld id="{D3152DAE-35E2-4006-8322-158A32999CBA}" type="slidenum">
              <a:rPr lang="ru-RU" sz="2800" b="1" smtClean="0">
                <a:solidFill>
                  <a:schemeClr val="bg1"/>
                </a:solidFill>
              </a:rPr>
              <a:pPr algn="ctr"/>
              <a:t>8</a:t>
            </a:fld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44651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132856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  <a:t>Влиятельная мекканская знать отнеслась враждебно к проповедям пророка (</a:t>
            </a:r>
            <a:r>
              <a:rPr lang="ru-RU" sz="3200" b="1" dirty="0" err="1" smtClean="0">
                <a:solidFill>
                  <a:srgbClr val="FF0000"/>
                </a:solidFill>
                <a:latin typeface="Arial Black" pitchFamily="34" charset="0"/>
              </a:rPr>
              <a:t>с.а.с</a:t>
            </a:r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  <a:t>.). И в 622 году Мухаммад со сторонниками переселился в соседний оазис, позднее названный «Медина», что означает «город Пророка»</a:t>
            </a:r>
            <a:b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200" b="1" dirty="0">
                <a:solidFill>
                  <a:srgbClr val="FF0000"/>
                </a:solidFill>
                <a:latin typeface="Arial Black" pitchFamily="34" charset="0"/>
              </a:rPr>
              <a:t>Год переселения – хиджра – стал началом мусульманского летоисчисления</a:t>
            </a:r>
            <a:r>
              <a:rPr lang="ru-RU" sz="3200" b="1" dirty="0">
                <a:solidFill>
                  <a:srgbClr val="FF0000"/>
                </a:solidFill>
                <a:latin typeface="Arial Narrow" pitchFamily="34" charset="0"/>
              </a:rPr>
              <a:t>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29600" y="6385520"/>
            <a:ext cx="514400" cy="47248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fld id="{D3152DAE-35E2-4006-8322-158A32999CBA}" type="slidenum">
              <a:rPr lang="ru-RU" sz="2800" b="1" smtClean="0">
                <a:solidFill>
                  <a:schemeClr val="bg1"/>
                </a:solidFill>
              </a:rPr>
              <a:pPr algn="ctr"/>
              <a:t>9</a:t>
            </a:fld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32948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1021</TotalTime>
  <Words>481</Words>
  <Application>Microsoft Office PowerPoint</Application>
  <PresentationFormat>Экран (4:3)</PresentationFormat>
  <Paragraphs>45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Апекс</vt:lpstr>
      <vt:lpstr>Арабы издавна жили на обширном Аравийском полуострове.</vt:lpstr>
      <vt:lpstr>Бедуины разводили верблюдов, они кочевали вместе со своими стадами по степям.</vt:lpstr>
      <vt:lpstr>Самым крупным  городом была Мекка. </vt:lpstr>
      <vt:lpstr>Каждую весну в Мекке проводились ярмарки. Кочевники пригоняли сюда скот и обменивали его на хлеб, ткани, оружие, посуду. </vt:lpstr>
      <vt:lpstr>В Мекке было расположено древнее святилище – храм Кааба (что значит Куб),  служивший святым местом для всех арабов.</vt:lpstr>
      <vt:lpstr>Основоположник ислама – Мухаммад (с.а.с.), шести лет остался сиротой, его воспитывали дядя и дедушка по линии отца.</vt:lpstr>
      <vt:lpstr>Примерно в 610 году Мухаммад (с.а.с.) выступил с проповедью новой религии. Он утверждал, что нет Бога кроме Единого Бога – Аллаха, а он, Мухаммад, - Его пророк  </vt:lpstr>
      <vt:lpstr>В проповедях Мухаммад (с.а.с.) обличал несправедливо наживающих богатство, призывал богачей помогать бедным и сиротам, выкупать и освобождать рабов. Все, кто принимал новую религию, называли себя мусульманами, то есть «покорными Богу»</vt:lpstr>
      <vt:lpstr>Влиятельная мекканская знать отнеслась враждебно к проповедям пророка (с.а.с.). И в 622 году Мухаммад со сторонниками переселился в соседний оазис, позднее названный «Медина», что означает «город Пророка» Год переселения – хиджра – стал началом мусульманского летоисчисления.</vt:lpstr>
      <vt:lpstr>В 630 году знать Мекки подписала с Мухаммадом (с.а.с.) соглашение и открыла перед ним ворота города.</vt:lpstr>
      <vt:lpstr>Слайд 11</vt:lpstr>
      <vt:lpstr>Коран («чтение») – священная книга мусульман, состоит из 114 сур, которые делятся в свою очередь на аяты.  Как и в библии в Коране говорится о том, что Аллах сотворил землю за шесть дней.</vt:lpstr>
      <vt:lpstr>На основе Корана юристы разработали правила поведения – шариат («правильный путь»)</vt:lpstr>
      <vt:lpstr>В 711 году арабы переправились через Гибралтарский пролив на Пиренейский полуостров. Королевство вестготов, ослабленное борьбой знати за престол, было за несколько лет почти полностью завоевано арабами. </vt:lpstr>
      <vt:lpstr>В течение VII и первой половины  VIII века образовалось огромное государство арабов – Арабский халифат со столицей в Дамаске. </vt:lpstr>
      <vt:lpstr>Ислам имел огромное влияние на культуру, обычаи и нравы, право и мораль не только арабов, но и жителей завоеванных ими стран, в частности Испании.</vt:lpstr>
      <vt:lpstr>После смерти Мухаммада (с.а.с.)  Арабским государством управляли халифы («заместители» Пророка). Первые четыре халифа были его ближайшими родственниками и учениками: Абу Бакр, Умар, Усман и Али.</vt:lpstr>
      <vt:lpstr>Слайд 18</vt:lpstr>
      <vt:lpstr>Харун пытался еще больше расширить владения халифата. Он воевал с Византией и опустошил ее владения, но серьезных успехов в этой войне не добился. </vt:lpstr>
      <vt:lpstr>В VIII-IX веках по халифату прокатилась волна народных восстаний против владычества арабов, что подтачивало силы халифата.</vt:lpstr>
      <vt:lpstr>Слайд 21</vt:lpstr>
      <vt:lpstr>Территориальное деление Иберийского полуострова около 1031г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Возникновение ислама</dc:title>
  <dc:creator>Tim</dc:creator>
  <cp:lastModifiedBy>б</cp:lastModifiedBy>
  <cp:revision>83</cp:revision>
  <dcterms:created xsi:type="dcterms:W3CDTF">2011-11-29T16:47:49Z</dcterms:created>
  <dcterms:modified xsi:type="dcterms:W3CDTF">2013-12-19T20:33:12Z</dcterms:modified>
</cp:coreProperties>
</file>