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5" r:id="rId6"/>
    <p:sldId id="266" r:id="rId7"/>
    <p:sldId id="267" r:id="rId8"/>
    <p:sldId id="270" r:id="rId9"/>
    <p:sldId id="268" r:id="rId10"/>
    <p:sldId id="269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19675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ЦЕНТРАЛЬНЫЕ    </a:t>
            </a:r>
            <a:br>
              <a:rPr lang="ru-RU" b="1" i="1" dirty="0" smtClean="0"/>
            </a:br>
            <a:r>
              <a:rPr lang="ru-RU" b="1" i="1" dirty="0" smtClean="0"/>
              <a:t>И </a:t>
            </a:r>
            <a:br>
              <a:rPr lang="ru-RU" b="1" i="1" dirty="0" smtClean="0"/>
            </a:br>
            <a:r>
              <a:rPr lang="ru-RU" b="1" i="1" dirty="0" smtClean="0"/>
              <a:t>ВПИСАННЫЕ УГЛЫ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7406640" cy="1752600"/>
          </a:xfrm>
        </p:spPr>
        <p:txBody>
          <a:bodyPr/>
          <a:lstStyle/>
          <a:p>
            <a:r>
              <a:rPr lang="ru-RU" dirty="0" smtClean="0"/>
              <a:t>Геометрия 8 класс </a:t>
            </a:r>
          </a:p>
          <a:p>
            <a:r>
              <a:rPr lang="ru-RU" dirty="0" smtClean="0"/>
              <a:t>Учитель – </a:t>
            </a:r>
            <a:r>
              <a:rPr lang="ru-RU" dirty="0" err="1" smtClean="0"/>
              <a:t>Погорельцева</a:t>
            </a:r>
            <a:r>
              <a:rPr lang="ru-RU" dirty="0" smtClean="0"/>
              <a:t> Н.И.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276088" y="404664"/>
            <a:ext cx="3657600" cy="5782776"/>
          </a:xfrm>
        </p:spPr>
        <p:txBody>
          <a:bodyPr>
            <a:normAutofit lnSpcReduction="10000"/>
          </a:bodyPr>
          <a:lstStyle/>
          <a:p>
            <a:pPr marL="596646" indent="-514350" algn="ctr">
              <a:buNone/>
            </a:pPr>
            <a:r>
              <a:rPr lang="ru-RU" b="1" dirty="0" smtClean="0"/>
              <a:t>2  Вариант</a:t>
            </a:r>
          </a:p>
          <a:p>
            <a:pPr marL="596646" indent="-514350" algn="ctr">
              <a:buNone/>
            </a:pPr>
            <a:endParaRPr lang="ru-RU" b="1" dirty="0" smtClean="0"/>
          </a:p>
          <a:p>
            <a:pPr lvl="0">
              <a:buNone/>
            </a:pPr>
            <a:r>
              <a:rPr lang="ru-RU" dirty="0" smtClean="0"/>
              <a:t>    </a:t>
            </a:r>
            <a:r>
              <a:rPr lang="en-US" dirty="0" smtClean="0"/>
              <a:t>     </a:t>
            </a:r>
            <a:r>
              <a:rPr lang="ru-RU" dirty="0" smtClean="0"/>
              <a:t>В </a:t>
            </a:r>
            <a:r>
              <a:rPr lang="ru-RU" dirty="0" smtClean="0"/>
              <a:t>окружности с центром </a:t>
            </a:r>
            <a:r>
              <a:rPr lang="ru-RU" dirty="0" smtClean="0"/>
              <a:t>О  АС и </a:t>
            </a:r>
            <a:r>
              <a:rPr lang="en-US" dirty="0" smtClean="0"/>
              <a:t>BD </a:t>
            </a:r>
            <a:r>
              <a:rPr lang="ru-RU" dirty="0" smtClean="0"/>
              <a:t>– </a:t>
            </a:r>
            <a:r>
              <a:rPr lang="ru-RU" dirty="0" smtClean="0"/>
              <a:t>диаметры. Вписанный угол </a:t>
            </a:r>
            <a:r>
              <a:rPr lang="en-US" dirty="0" smtClean="0"/>
              <a:t>ACB </a:t>
            </a:r>
            <a:r>
              <a:rPr lang="ru-RU" dirty="0" smtClean="0"/>
              <a:t>равен</a:t>
            </a:r>
            <a:r>
              <a:rPr lang="en-US" dirty="0" smtClean="0"/>
              <a:t>  46</a:t>
            </a:r>
            <a:r>
              <a:rPr lang="en-US" dirty="0" smtClean="0">
                <a:latin typeface="Broadway"/>
              </a:rPr>
              <a:t>°</a:t>
            </a:r>
            <a:r>
              <a:rPr lang="ru-RU" dirty="0" smtClean="0"/>
              <a:t> </a:t>
            </a:r>
            <a:r>
              <a:rPr lang="ru-RU" dirty="0" smtClean="0"/>
              <a:t>. Найдите </a:t>
            </a:r>
            <a:r>
              <a:rPr lang="ru-RU" dirty="0" smtClean="0"/>
              <a:t>централь- </a:t>
            </a:r>
            <a:r>
              <a:rPr lang="ru-RU" dirty="0" err="1" smtClean="0"/>
              <a:t>ный</a:t>
            </a:r>
            <a:r>
              <a:rPr lang="ru-RU" dirty="0" smtClean="0"/>
              <a:t> </a:t>
            </a:r>
            <a:r>
              <a:rPr lang="ru-RU" dirty="0" smtClean="0"/>
              <a:t>угол </a:t>
            </a:r>
            <a:r>
              <a:rPr lang="en-US" dirty="0" smtClean="0"/>
              <a:t>AOD </a:t>
            </a:r>
            <a:r>
              <a:rPr lang="ru-RU" dirty="0" smtClean="0"/>
              <a:t>. </a:t>
            </a:r>
            <a:endParaRPr lang="en-US" dirty="0" smtClean="0"/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Ответ </a:t>
            </a:r>
            <a:r>
              <a:rPr lang="ru-RU" b="1" dirty="0" smtClean="0"/>
              <a:t>дайте в 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    </a:t>
            </a:r>
            <a:r>
              <a:rPr lang="ru-RU" b="1" dirty="0" smtClean="0"/>
              <a:t>градусах</a:t>
            </a:r>
            <a:r>
              <a:rPr lang="ru-RU" b="1" dirty="0" smtClean="0"/>
              <a:t>.</a:t>
            </a:r>
          </a:p>
          <a:p>
            <a:pPr lvl="0">
              <a:buNone/>
            </a:pPr>
            <a:r>
              <a:rPr lang="ru-RU" dirty="0" smtClean="0"/>
              <a:t> </a:t>
            </a:r>
          </a:p>
          <a:p>
            <a:pPr marL="596646" indent="-514350" algn="ctr">
              <a:buAutoNum type="arabicPlain" startAt="2"/>
            </a:pP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1187624" y="332656"/>
            <a:ext cx="3672408" cy="5854784"/>
          </a:xfrm>
        </p:spPr>
        <p:txBody>
          <a:bodyPr>
            <a:normAutofit lnSpcReduction="10000"/>
          </a:bodyPr>
          <a:lstStyle/>
          <a:p>
            <a:pPr marL="596646" indent="-514350" algn="ctr">
              <a:buNone/>
            </a:pPr>
            <a:r>
              <a:rPr lang="ru-RU" b="1" dirty="0" smtClean="0"/>
              <a:t>1  Вариант</a:t>
            </a:r>
          </a:p>
          <a:p>
            <a:pPr marL="596646" lvl="0" indent="-514350">
              <a:buAutoNum type="arabicPlain"/>
            </a:pPr>
            <a:endParaRPr lang="ru-RU" dirty="0" smtClean="0"/>
          </a:p>
          <a:p>
            <a:pPr marL="596646" lvl="0" indent="-514350">
              <a:buNone/>
            </a:pPr>
            <a:r>
              <a:rPr lang="ru-RU" dirty="0" smtClean="0"/>
              <a:t>         Чему </a:t>
            </a:r>
            <a:r>
              <a:rPr lang="ru-RU" dirty="0" smtClean="0"/>
              <a:t>равен тупой вписанный угол, опирающийся на хорду, равную радиусу окружности? </a:t>
            </a:r>
            <a:endParaRPr lang="ru-RU" dirty="0" smtClean="0"/>
          </a:p>
          <a:p>
            <a:pPr marL="596646" lvl="0" indent="-514350">
              <a:buNone/>
            </a:pPr>
            <a:endParaRPr lang="ru-RU" dirty="0" smtClean="0"/>
          </a:p>
          <a:p>
            <a:pPr marL="596646" lvl="0" indent="-514350">
              <a:buNone/>
            </a:pPr>
            <a:r>
              <a:rPr lang="ru-RU" b="1" dirty="0" smtClean="0"/>
              <a:t>Ответ </a:t>
            </a:r>
            <a:r>
              <a:rPr lang="ru-RU" b="1" dirty="0" smtClean="0"/>
              <a:t>дайте в градусах.</a:t>
            </a:r>
          </a:p>
          <a:p>
            <a:pPr marL="596646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7624" y="548680"/>
            <a:ext cx="3905584" cy="56387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1 вариант 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   Точки </a:t>
            </a:r>
            <a:r>
              <a:rPr lang="ru-RU" dirty="0" smtClean="0"/>
              <a:t>A, B и C лежат на окружности и делят ее на три дуги, градусные меры которых относятся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:6 . 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  </a:t>
            </a:r>
            <a:r>
              <a:rPr lang="ru-RU" b="1" dirty="0" smtClean="0"/>
              <a:t>Найдите градусную меру большей дуги.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8064" y="476672"/>
            <a:ext cx="3995936" cy="57107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2 вариант </a:t>
            </a:r>
          </a:p>
          <a:p>
            <a:pPr algn="ctr">
              <a:buNone/>
            </a:pP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      Точки </a:t>
            </a:r>
            <a:r>
              <a:rPr lang="ru-RU" dirty="0" smtClean="0"/>
              <a:t>A, B и C лежат на окружности и делят ее на </a:t>
            </a:r>
            <a:r>
              <a:rPr lang="ru-RU" dirty="0" smtClean="0"/>
              <a:t>три</a:t>
            </a:r>
          </a:p>
          <a:p>
            <a:pPr lvl="0" algn="ctr">
              <a:buNone/>
            </a:pPr>
            <a:r>
              <a:rPr lang="ru-RU" dirty="0" smtClean="0"/>
              <a:t> </a:t>
            </a:r>
            <a:r>
              <a:rPr lang="ru-RU" dirty="0" smtClean="0"/>
              <a:t>     </a:t>
            </a:r>
            <a:r>
              <a:rPr lang="ru-RU" dirty="0" smtClean="0"/>
              <a:t>дуги, градусные меры которых </a:t>
            </a:r>
            <a:r>
              <a:rPr lang="ru-RU" dirty="0" smtClean="0"/>
              <a:t> относятся </a:t>
            </a:r>
            <a:r>
              <a:rPr lang="ru-RU" dirty="0" smtClean="0"/>
              <a:t>как </a:t>
            </a: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1: 3 : 6. </a:t>
            </a:r>
          </a:p>
          <a:p>
            <a:pPr lvl="0" algn="ctr">
              <a:buNone/>
            </a:pPr>
            <a:endParaRPr lang="ru-RU" dirty="0" smtClean="0"/>
          </a:p>
          <a:p>
            <a:pPr lvl="0" algn="ctr">
              <a:buNone/>
            </a:pPr>
            <a:r>
              <a:rPr lang="ru-RU" b="1" dirty="0" smtClean="0"/>
              <a:t>Найдите градусную меру средней по величине дуги</a:t>
            </a:r>
            <a:r>
              <a:rPr lang="ru-RU" dirty="0" smtClean="0"/>
              <a:t>.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8640"/>
            <a:ext cx="7951639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276872"/>
            <a:ext cx="3606356" cy="277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угол АВС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12776"/>
            <a:ext cx="5064025" cy="489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27784" y="1484784"/>
            <a:ext cx="523237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43244" y="1447800"/>
            <a:ext cx="72830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1844824"/>
            <a:ext cx="7498080" cy="1143000"/>
          </a:xfrm>
        </p:spPr>
        <p:txBody>
          <a:bodyPr>
            <a:noAutofit/>
          </a:bodyPr>
          <a:lstStyle/>
          <a:p>
            <a:r>
              <a:rPr lang="ru-RU" sz="6600" dirty="0" smtClean="0"/>
              <a:t>Самостоятельная работа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115616" y="4005064"/>
            <a:ext cx="3689560" cy="225438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1 вариант</a:t>
            </a:r>
          </a:p>
          <a:p>
            <a:pPr>
              <a:buNone/>
            </a:pPr>
            <a:r>
              <a:rPr lang="ru-RU" dirty="0" smtClean="0"/>
              <a:t>U  ВС </a:t>
            </a:r>
            <a:r>
              <a:rPr lang="ru-RU" dirty="0" smtClean="0">
                <a:latin typeface="+mj-lt"/>
              </a:rPr>
              <a:t>= 110</a:t>
            </a:r>
            <a:r>
              <a:rPr lang="ru-RU" dirty="0" smtClean="0">
                <a:latin typeface="Century Schoolbook"/>
              </a:rPr>
              <a:t>°</a:t>
            </a: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ru-RU" dirty="0" smtClean="0"/>
              <a:t>U  </a:t>
            </a:r>
            <a:r>
              <a:rPr lang="en-US" dirty="0" smtClean="0"/>
              <a:t>AB = 88</a:t>
            </a:r>
            <a:r>
              <a:rPr lang="en-US" sz="3200" dirty="0" smtClean="0">
                <a:latin typeface="Century Schoolbook"/>
              </a:rPr>
              <a:t>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Найти :  </a:t>
            </a:r>
            <a:r>
              <a:rPr lang="ru-RU" b="1" dirty="0" smtClean="0"/>
              <a:t>&lt; </a:t>
            </a:r>
            <a:r>
              <a:rPr lang="en-US" b="1" dirty="0" smtClean="0"/>
              <a:t>ABC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76056" y="4077072"/>
            <a:ext cx="3657600" cy="225438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2 вариант</a:t>
            </a:r>
            <a:endParaRPr lang="en-US" b="1" dirty="0" smtClean="0"/>
          </a:p>
          <a:p>
            <a:pPr>
              <a:buNone/>
            </a:pPr>
            <a:r>
              <a:rPr lang="ru-RU" dirty="0" smtClean="0"/>
              <a:t>     U  </a:t>
            </a:r>
            <a:r>
              <a:rPr lang="ru-RU" dirty="0" smtClean="0"/>
              <a:t>ВС = </a:t>
            </a:r>
            <a:r>
              <a:rPr lang="en-US" dirty="0" smtClean="0"/>
              <a:t>146</a:t>
            </a:r>
            <a:r>
              <a:rPr lang="ru-RU" dirty="0" smtClean="0">
                <a:latin typeface="Century Schoolbook"/>
              </a:rPr>
              <a:t>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&lt; </a:t>
            </a:r>
            <a:r>
              <a:rPr lang="en-US" dirty="0" smtClean="0"/>
              <a:t>ABC </a:t>
            </a:r>
            <a:r>
              <a:rPr lang="en-US" dirty="0" smtClean="0"/>
              <a:t>= 34</a:t>
            </a:r>
            <a:r>
              <a:rPr lang="en-US" dirty="0" smtClean="0">
                <a:latin typeface="Century Schoolbook"/>
              </a:rPr>
              <a:t>°</a:t>
            </a:r>
          </a:p>
          <a:p>
            <a:pPr>
              <a:buNone/>
            </a:pPr>
            <a:r>
              <a:rPr lang="ru-RU" dirty="0" smtClean="0">
                <a:latin typeface="Century Schoolbook"/>
              </a:rPr>
              <a:t>    Найти</a:t>
            </a:r>
            <a:r>
              <a:rPr lang="ru-RU" b="1" dirty="0" smtClean="0">
                <a:latin typeface="Century Schoolbook"/>
              </a:rPr>
              <a:t> :   </a:t>
            </a:r>
            <a:r>
              <a:rPr lang="ru-RU" b="1" dirty="0" smtClean="0"/>
              <a:t>U  </a:t>
            </a:r>
            <a:r>
              <a:rPr lang="en-US" b="1" dirty="0" smtClean="0"/>
              <a:t>AB </a:t>
            </a:r>
            <a:endParaRPr lang="ru-RU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60648"/>
            <a:ext cx="3225354" cy="349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403648" y="4077072"/>
            <a:ext cx="3657600" cy="22322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 1 вариант </a:t>
            </a:r>
            <a:endParaRPr lang="en-US" b="1" dirty="0" smtClean="0"/>
          </a:p>
          <a:p>
            <a:pPr>
              <a:buNone/>
            </a:pPr>
            <a:r>
              <a:rPr lang="ru-RU" dirty="0" smtClean="0"/>
              <a:t>U  ВС</a:t>
            </a:r>
            <a:r>
              <a:rPr lang="en-US" dirty="0" smtClean="0"/>
              <a:t> </a:t>
            </a:r>
            <a:r>
              <a:rPr lang="ru-RU" dirty="0" smtClean="0"/>
              <a:t>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70°</a:t>
            </a:r>
          </a:p>
          <a:p>
            <a:pPr>
              <a:buNone/>
            </a:pPr>
            <a:r>
              <a:rPr lang="ru-RU" dirty="0" smtClean="0"/>
              <a:t>U </a:t>
            </a:r>
            <a:r>
              <a:rPr lang="en-US" dirty="0" smtClean="0"/>
              <a:t>AD = 110</a:t>
            </a:r>
            <a:r>
              <a:rPr lang="en-US" dirty="0" smtClean="0">
                <a:latin typeface="Broadway"/>
              </a:rPr>
              <a:t>°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U</a:t>
            </a:r>
            <a:r>
              <a:rPr lang="en-US" dirty="0" smtClean="0"/>
              <a:t> CD = 124 </a:t>
            </a:r>
            <a:r>
              <a:rPr lang="en-US" dirty="0" smtClean="0">
                <a:latin typeface="Broadway"/>
              </a:rPr>
              <a:t>°</a:t>
            </a:r>
            <a:endParaRPr lang="ru-RU" dirty="0" smtClean="0">
              <a:latin typeface="Broadway"/>
            </a:endParaRPr>
          </a:p>
          <a:p>
            <a:pPr>
              <a:buNone/>
            </a:pPr>
            <a:r>
              <a:rPr lang="ru-RU" dirty="0" smtClean="0">
                <a:latin typeface="Broadway"/>
              </a:rPr>
              <a:t>Найти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Broadway"/>
              </a:rPr>
              <a:t>  </a:t>
            </a:r>
            <a:r>
              <a:rPr lang="ru-RU" b="1" dirty="0" smtClean="0">
                <a:latin typeface="Broadway"/>
              </a:rPr>
              <a:t>&lt;</a:t>
            </a:r>
            <a:r>
              <a:rPr lang="en-US" b="1" dirty="0" smtClean="0">
                <a:latin typeface="Broadway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ADC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508104" y="4077072"/>
            <a:ext cx="3369568" cy="22322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2 вариант</a:t>
            </a:r>
          </a:p>
          <a:p>
            <a:pPr>
              <a:buNone/>
            </a:pPr>
            <a:r>
              <a:rPr lang="ru-RU" dirty="0" smtClean="0"/>
              <a:t>U  </a:t>
            </a:r>
            <a:r>
              <a:rPr lang="en-US" dirty="0" smtClean="0"/>
              <a:t>B</a:t>
            </a:r>
            <a:r>
              <a:rPr lang="ru-RU" dirty="0" smtClean="0"/>
              <a:t>С</a:t>
            </a:r>
            <a:r>
              <a:rPr lang="en-US" dirty="0" smtClean="0"/>
              <a:t> </a:t>
            </a:r>
            <a:r>
              <a:rPr lang="ru-RU" dirty="0" smtClean="0"/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U </a:t>
            </a:r>
            <a:r>
              <a:rPr lang="en-US" dirty="0" smtClean="0"/>
              <a:t>AB </a:t>
            </a:r>
            <a:r>
              <a:rPr lang="en-US" dirty="0" smtClean="0"/>
              <a:t>= </a:t>
            </a:r>
            <a:r>
              <a:rPr lang="en-US" dirty="0" smtClean="0"/>
              <a:t>82</a:t>
            </a:r>
            <a:r>
              <a:rPr lang="en-US" dirty="0" smtClean="0">
                <a:latin typeface="Broadway"/>
              </a:rPr>
              <a:t>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ABC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0648"/>
            <a:ext cx="3688717" cy="370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3789040"/>
            <a:ext cx="3657600" cy="23984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</a:t>
            </a:r>
          </a:p>
          <a:p>
            <a:pPr>
              <a:buNone/>
            </a:pPr>
            <a:r>
              <a:rPr lang="ru-RU" dirty="0" smtClean="0"/>
              <a:t>U  </a:t>
            </a:r>
            <a:r>
              <a:rPr lang="ru-RU" dirty="0" smtClean="0"/>
              <a:t>ВС = 114 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  &lt; С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3717032"/>
            <a:ext cx="3657600" cy="24704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2 вариант</a:t>
            </a:r>
          </a:p>
          <a:p>
            <a:pPr>
              <a:buNone/>
            </a:pPr>
            <a:r>
              <a:rPr lang="ru-RU" dirty="0" smtClean="0"/>
              <a:t>U  А</a:t>
            </a:r>
            <a:r>
              <a:rPr lang="ru-RU" dirty="0" smtClean="0"/>
              <a:t>В </a:t>
            </a:r>
            <a:r>
              <a:rPr lang="ru-RU" dirty="0" smtClean="0"/>
              <a:t>= </a:t>
            </a:r>
            <a:r>
              <a:rPr lang="ru-RU" dirty="0" smtClean="0"/>
              <a:t>88 </a:t>
            </a:r>
            <a:r>
              <a:rPr lang="ru-RU" dirty="0" smtClean="0"/>
              <a:t>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  &lt; 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60648"/>
            <a:ext cx="3010099" cy="278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 вариант                       2 вариант</a:t>
            </a:r>
            <a:endParaRPr lang="ru-RU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91680" y="1340768"/>
            <a:ext cx="2648747" cy="2470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005064"/>
            <a:ext cx="1911700" cy="936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4581128"/>
            <a:ext cx="1323872" cy="11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5311135"/>
            <a:ext cx="1440185" cy="154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1196752"/>
            <a:ext cx="3059421" cy="257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4005064"/>
            <a:ext cx="1541617" cy="87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4725144"/>
            <a:ext cx="1535435" cy="108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5589240"/>
            <a:ext cx="1387344" cy="72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252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ЦЕНТРАЛЬНЫЕ     И  ВПИСАННЫЕ УГЛЫ</vt:lpstr>
      <vt:lpstr>Найти угол АВС</vt:lpstr>
      <vt:lpstr>Слайд 3</vt:lpstr>
      <vt:lpstr>Слайд 4</vt:lpstr>
      <vt:lpstr>Самостоятельная работа</vt:lpstr>
      <vt:lpstr>Слайд 6</vt:lpstr>
      <vt:lpstr>Слайд 7</vt:lpstr>
      <vt:lpstr>Слайд 8</vt:lpstr>
      <vt:lpstr>1 вариант                       2 вариант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ЦЕНТРАЛЬНЫЕ     И  ВПИСАННЫЕ УГЛЫ</dc:title>
  <dc:creator>Влад</dc:creator>
  <cp:lastModifiedBy>Влад</cp:lastModifiedBy>
  <cp:revision>12</cp:revision>
  <dcterms:created xsi:type="dcterms:W3CDTF">2012-04-18T08:05:45Z</dcterms:created>
  <dcterms:modified xsi:type="dcterms:W3CDTF">2012-04-25T12:10:53Z</dcterms:modified>
</cp:coreProperties>
</file>