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7" r:id="rId3"/>
    <p:sldId id="257" r:id="rId4"/>
    <p:sldId id="301" r:id="rId5"/>
    <p:sldId id="332" r:id="rId6"/>
    <p:sldId id="319" r:id="rId7"/>
    <p:sldId id="258" r:id="rId8"/>
    <p:sldId id="334" r:id="rId9"/>
    <p:sldId id="335" r:id="rId10"/>
    <p:sldId id="278" r:id="rId11"/>
    <p:sldId id="320" r:id="rId12"/>
    <p:sldId id="324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483"/>
    <a:srgbClr val="AA673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32E7D1-D37D-4A04-ACE9-3DB4A62AE6C8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B46936-EB6B-4CE0-99E1-646161D1C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4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C1A5D-0451-4E14-A8A7-690F3460F8F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9FC7F-7BD2-4EAE-BCC2-EBF05558C12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A526ADF-E6D1-4A06-A933-985636666850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7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75AC5DA-877D-4C15-B8CE-D710C5DAEA28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9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4C47289-4A6C-44DC-8101-296499D17ADC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10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87D3D56-EC59-4A61-8A1C-4040D58B47A0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11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FFE982F-498A-4BFD-95D0-4EDD68D6E94B}" type="slidenum">
              <a:rPr lang="ru-RU" sz="1200">
                <a:solidFill>
                  <a:srgbClr val="000000"/>
                </a:solidFill>
                <a:latin typeface="+mn-lt"/>
              </a:rPr>
              <a:pPr algn="r">
                <a:defRPr/>
              </a:pPr>
              <a:t>12</a:t>
            </a:fld>
            <a:endParaRPr lang="ru-RU" sz="120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306A-F020-48C3-AD84-C500F1F04097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8FA-E740-4BB0-BE6A-E248AAD20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97E2-0781-4065-BC9A-795BFAC0814D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A10C-E780-44E0-AD3B-F2A4B1132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A23F-DAE9-4A90-938C-897D069087C7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A06D-388F-43F3-8956-EB8779B9F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1157F-0BD1-47CC-901F-F93EC16FCEAC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3BB1-A69D-4AAD-BD68-48CFCF378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A21F-7A40-476B-A592-E4BB2D23E32E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E2AD-3F3A-4CBD-B087-CFAAA9875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D520-2256-48BC-A3BD-BC46CDDDA88A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2348-D68E-431B-8952-FE037C5F5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FCE1-EE0D-42FA-8CFE-82B747B0387D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7B75-104C-4D8A-9702-4E449FB4E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1D4A-26D3-4E2B-B9BE-4956BA0C9147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4066-6448-48EC-BD4F-47ED111D0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C8CF-A7AD-4B47-B3A8-F5E9EB813E13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5E44-6A50-4A0F-A4F9-F4BA8555D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C5D4-5804-4947-BE4E-6B6A0833F8A1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F912-429B-464E-A252-418D11C3F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89CB-62B6-4A16-9DDC-EFBD381073F0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EF38-22CC-48DA-B958-21DCE80F4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144B-2D3F-4877-A7EB-9945F0A0A638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EEF4-C373-4920-9E14-C6834C023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1EBC-F7D1-4FB2-AD14-24AF8B7670B7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FF9E-11AB-49E6-B2AD-F2AEE1D88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B505-9D08-4CD5-B0C9-0BC86352FDC0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3FB0-898E-4E80-9C72-F794D6F71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522C-4EC1-4E4A-BA1A-B4B60A03AA20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74EF7-3774-493F-A67A-0C9479BCA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004B-2DD6-46A9-AD32-312D2C824A6E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70466-5B26-4B07-880E-ED7377F1A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8612-372C-477E-BCEF-C5C22A44974D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D280-7FCD-45A3-AFA7-C9000A134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64BB-E86B-418E-8682-577DB652C9C2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470C-8A57-4A4D-B1B5-99E639C35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7154-6C2F-4908-A014-8F773675DD6C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92EA-29D6-4808-AEE2-97AABE833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DA81-DA09-406B-A076-04828B257262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603D-0560-4A8F-B4D0-E0565AD36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6FC7-8EAE-4FE3-A66E-269A5D49785B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3AEE-339A-4CF9-BD32-11941E40E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C656-E50C-42DD-9DE6-068972046E3E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4FC3-D367-45A1-9B04-3E156DA25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4946-3A12-4DE0-8BFC-701A01D9038F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2EF8-6236-430C-9595-0BB325168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08E355-19AA-464D-8620-02B5C92CA957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DE86AF-2D48-47E7-8906-C21C1FC80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B5AB74-C66E-43CE-BCC5-16D1C6BFA816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57E568-4CD3-4913-9A13-AD21080DE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72" r:id="rId12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Тема урока:</a:t>
            </a:r>
          </a:p>
        </p:txBody>
      </p:sp>
      <p:sp>
        <p:nvSpPr>
          <p:cNvPr id="47109" name="Rectangle 5"/>
          <p:cNvSpPr>
            <a:spLocks noGrp="1"/>
          </p:cNvSpPr>
          <p:nvPr>
            <p:ph type="subTitle" idx="1"/>
          </p:nvPr>
        </p:nvSpPr>
        <p:spPr>
          <a:xfrm>
            <a:off x="611188" y="2997200"/>
            <a:ext cx="8208962" cy="33115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«Нашествие                   с Востока  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C62F76-EB88-47BA-A6AB-5BC0D51CF427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06.03.2014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CCCC21-B6DB-4F51-91CA-172530CD33D1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484313"/>
            <a:ext cx="4103687" cy="496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Calibri" pitchFamily="34" charset="0"/>
              <a:buAutoNum type="arabicPeriod"/>
              <a:defRPr/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6" name="WordArt 10"/>
          <p:cNvSpPr>
            <a:spLocks noChangeArrowheads="1" noChangeShapeType="1" noTextEdit="1"/>
          </p:cNvSpPr>
          <p:nvPr/>
        </p:nvSpPr>
        <p:spPr bwMode="auto">
          <a:xfrm>
            <a:off x="431800" y="188913"/>
            <a:ext cx="82804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Вторжение в Рязанскую землю.</a:t>
            </a:r>
          </a:p>
        </p:txBody>
      </p:sp>
      <p:pic>
        <p:nvPicPr>
          <p:cNvPr id="38923" name="Picture 11" descr="evpraksia1-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08050"/>
            <a:ext cx="40020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17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052513"/>
            <a:ext cx="244951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564259cbf6d1f8d9c58c205fce9ce678_fu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6226" y="1052513"/>
            <a:ext cx="4167187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C62F76-EB88-47BA-A6AB-5BC0D51CF427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06.03.2014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834BE8-89C0-40A9-A804-68A9E7AA7956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611188" y="3330575"/>
            <a:ext cx="80660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 b="1"/>
          </a:p>
          <a:p>
            <a:endParaRPr lang="ru-RU" sz="2800" b="1">
              <a:latin typeface="Arial Unicode MS" pitchFamily="34" charset="-128"/>
            </a:endParaRPr>
          </a:p>
        </p:txBody>
      </p:sp>
      <p:sp>
        <p:nvSpPr>
          <p:cNvPr id="50182" name="WordArt 10"/>
          <p:cNvSpPr>
            <a:spLocks noChangeArrowheads="1" noChangeShapeType="1" noTextEdit="1"/>
          </p:cNvSpPr>
          <p:nvPr/>
        </p:nvSpPr>
        <p:spPr bwMode="auto">
          <a:xfrm>
            <a:off x="431800" y="188913"/>
            <a:ext cx="82804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Разгром Владимирского княжества</a:t>
            </a:r>
          </a:p>
        </p:txBody>
      </p:sp>
      <p:pic>
        <p:nvPicPr>
          <p:cNvPr id="43020" name="Picture 12" descr="0005-004-SHturm-Rjaza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40338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Рисунок 3" descr="сканирование00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32807"/>
            <a:ext cx="4357688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icture 12" descr="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736" y="3856105"/>
            <a:ext cx="4300016" cy="291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E52F00-9CE6-4508-831F-59269CD7C5BA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CA394-9586-4630-9E9A-FEF30C307A3F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484313"/>
            <a:ext cx="4103687" cy="496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Calibri" pitchFamily="34" charset="0"/>
              <a:buAutoNum type="arabicPeriod"/>
              <a:defRPr/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5" name="Rectangle 5"/>
          <p:cNvSpPr>
            <a:spLocks noGrp="1"/>
          </p:cNvSpPr>
          <p:nvPr>
            <p:ph type="body" sz="half" idx="1"/>
          </p:nvPr>
        </p:nvSpPr>
        <p:spPr>
          <a:xfrm>
            <a:off x="4572000" y="1125538"/>
            <a:ext cx="3816350" cy="1008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latin typeface="Arial" charset="0"/>
              </a:rPr>
              <a:t>Прочитаем об этом на стр. 108 – 111.</a:t>
            </a:r>
          </a:p>
        </p:txBody>
      </p:sp>
      <p:sp>
        <p:nvSpPr>
          <p:cNvPr id="53254" name="WordArt 10"/>
          <p:cNvSpPr>
            <a:spLocks noChangeArrowheads="1" noChangeShapeType="1" noTextEdit="1"/>
          </p:cNvSpPr>
          <p:nvPr/>
        </p:nvSpPr>
        <p:spPr bwMode="auto">
          <a:xfrm>
            <a:off x="431800" y="260350"/>
            <a:ext cx="8388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Поход на Новгород</a:t>
            </a:r>
          </a:p>
        </p:txBody>
      </p:sp>
      <p:pic>
        <p:nvPicPr>
          <p:cNvPr id="53255" name="Рисунок 3" descr="сканирование00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34718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15" descr="history_b1_10_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989138"/>
            <a:ext cx="3536950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WordArt 16"/>
          <p:cNvSpPr>
            <a:spLocks noChangeArrowheads="1" noChangeShapeType="1" noTextEdit="1"/>
          </p:cNvSpPr>
          <p:nvPr/>
        </p:nvSpPr>
        <p:spPr bwMode="auto">
          <a:xfrm>
            <a:off x="5651500" y="6453188"/>
            <a:ext cx="2017713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осада Торжка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AF2EF4-6793-423E-A675-BEC5AB90097F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2440A-0464-4C49-B09D-303193649CF8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981075"/>
            <a:ext cx="4392612" cy="5400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defRPr/>
            </a:pPr>
            <a:r>
              <a:rPr lang="ru-RU" sz="2800" b="1">
                <a:solidFill>
                  <a:schemeClr val="tx1"/>
                </a:solidFill>
                <a:latin typeface="Arial" charset="0"/>
              </a:rPr>
              <a:t>1. Создание державы Чингисхана. Сражение на реке Калке.</a:t>
            </a:r>
          </a:p>
          <a:p>
            <a:pPr marL="457200" indent="-457200" algn="ctr">
              <a:defRPr/>
            </a:pPr>
            <a:r>
              <a:rPr lang="ru-RU" sz="2800" b="1">
                <a:solidFill>
                  <a:schemeClr val="tx1"/>
                </a:solidFill>
                <a:latin typeface="Arial" charset="0"/>
              </a:rPr>
              <a:t>2. Вторжение в Рязанскую землю.</a:t>
            </a:r>
          </a:p>
          <a:p>
            <a:pPr marL="457200" indent="-457200" algn="ctr">
              <a:defRPr/>
            </a:pPr>
            <a:r>
              <a:rPr lang="ru-RU" sz="2800" b="1">
                <a:solidFill>
                  <a:schemeClr val="tx1"/>
                </a:solidFill>
                <a:latin typeface="Arial" charset="0"/>
              </a:rPr>
              <a:t>3. Разгром Владимирского княжества.</a:t>
            </a:r>
          </a:p>
          <a:p>
            <a:pPr marL="457200" indent="-457200" algn="ctr">
              <a:defRPr/>
            </a:pPr>
            <a:r>
              <a:rPr lang="ru-RU" sz="2800" b="1">
                <a:solidFill>
                  <a:schemeClr val="tx1"/>
                </a:solidFill>
                <a:latin typeface="Arial" charset="0"/>
              </a:rPr>
              <a:t>4. Поход на Новгород.</a:t>
            </a:r>
          </a:p>
          <a:p>
            <a:pPr marL="457200" indent="-457200" algn="ctr">
              <a:defRPr/>
            </a:pPr>
            <a:r>
              <a:rPr lang="ru-RU" sz="2800" b="1">
                <a:solidFill>
                  <a:schemeClr val="tx1"/>
                </a:solidFill>
                <a:latin typeface="Arial" charset="0"/>
              </a:rPr>
              <a:t>Нашествие на Юго-Восточную Русь и Центральную Европу.</a:t>
            </a:r>
          </a:p>
        </p:txBody>
      </p:sp>
      <p:pic>
        <p:nvPicPr>
          <p:cNvPr id="28676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0"/>
            <a:ext cx="3109912" cy="749300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8" descr="23440322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549275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1275124495_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6338"/>
            <a:ext cx="36004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83A3A3-D4B1-43D6-AB82-5AE4016C2B95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2D58-C9FC-44F3-B008-31896322FAA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284663" y="1071563"/>
            <a:ext cx="4535487" cy="559752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400" b="1" dirty="0" smtClean="0">
              <a:latin typeface="Arial" charset="0"/>
            </a:endParaRPr>
          </a:p>
        </p:txBody>
      </p:sp>
      <p:sp>
        <p:nvSpPr>
          <p:cNvPr id="32772" name="WordArt 2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9200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Создание державы Чингизхана</a:t>
            </a:r>
          </a:p>
        </p:txBody>
      </p:sp>
      <p:pic>
        <p:nvPicPr>
          <p:cNvPr id="32773" name="Picture 9" descr="a_77a41e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395128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569c59feb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8331" y="1294145"/>
            <a:ext cx="4263272" cy="50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www.hrono.ru/proekty/ostu/mong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82575"/>
            <a:ext cx="8569325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WordArt 27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9200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Создание державы Чингизхана</a:t>
            </a:r>
          </a:p>
        </p:txBody>
      </p:sp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5580063" y="1484313"/>
            <a:ext cx="2520950" cy="790575"/>
          </a:xfrm>
          <a:prstGeom prst="rect">
            <a:avLst/>
          </a:prstGeom>
          <a:solidFill>
            <a:srgbClr val="FFFF99"/>
          </a:solidFill>
          <a:ln w="349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Тумен (темник)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64163" y="2708275"/>
            <a:ext cx="3201987" cy="914400"/>
          </a:xfrm>
          <a:prstGeom prst="rect">
            <a:avLst/>
          </a:prstGeom>
          <a:solidFill>
            <a:srgbClr val="FFCC99"/>
          </a:solidFill>
          <a:ln w="34925" algn="ctr">
            <a:solidFill>
              <a:srgbClr val="5C992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Тысяча (тысячник)</a:t>
            </a:r>
          </a:p>
        </p:txBody>
      </p:sp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5219700" y="4076700"/>
            <a:ext cx="3500438" cy="914400"/>
          </a:xfrm>
          <a:prstGeom prst="rect">
            <a:avLst/>
          </a:prstGeom>
          <a:solidFill>
            <a:srgbClr val="CCFFFF"/>
          </a:solidFill>
          <a:ln w="349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Сотня (сотник)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16463" y="5445125"/>
            <a:ext cx="4176712" cy="914400"/>
          </a:xfrm>
          <a:prstGeom prst="rect">
            <a:avLst/>
          </a:prstGeom>
          <a:solidFill>
            <a:srgbClr val="CC99FF"/>
          </a:solidFill>
          <a:ln w="349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Десяток (десятник)</a:t>
            </a:r>
          </a:p>
        </p:txBody>
      </p:sp>
      <p:sp>
        <p:nvSpPr>
          <p:cNvPr id="34822" name="AutoShape 10"/>
          <p:cNvSpPr>
            <a:spLocks noChangeArrowheads="1"/>
          </p:cNvSpPr>
          <p:nvPr/>
        </p:nvSpPr>
        <p:spPr bwMode="auto">
          <a:xfrm>
            <a:off x="6588125" y="2276475"/>
            <a:ext cx="6477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AutoShape 11"/>
          <p:cNvSpPr>
            <a:spLocks noChangeArrowheads="1"/>
          </p:cNvSpPr>
          <p:nvPr/>
        </p:nvSpPr>
        <p:spPr bwMode="auto">
          <a:xfrm>
            <a:off x="6588125" y="3644900"/>
            <a:ext cx="6477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AutoShape 12"/>
          <p:cNvSpPr>
            <a:spLocks noChangeArrowheads="1"/>
          </p:cNvSpPr>
          <p:nvPr/>
        </p:nvSpPr>
        <p:spPr bwMode="auto">
          <a:xfrm>
            <a:off x="6659563" y="5013325"/>
            <a:ext cx="6477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825" name="Picture 14" descr="i-2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403225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6" descr="6445cd00793656c0bd87d2658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789363"/>
            <a:ext cx="25955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87D762-E207-42AC-9394-F41A1F76936B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A7981-E460-4BB3-A06F-C538EFB1B484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484313"/>
            <a:ext cx="4103687" cy="496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Calibri" pitchFamily="34" charset="0"/>
              <a:buAutoNum type="arabicPeriod"/>
              <a:defRPr/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Rectangle 17"/>
          <p:cNvSpPr>
            <a:spLocks noGrp="1"/>
          </p:cNvSpPr>
          <p:nvPr>
            <p:ph type="body" sz="half" idx="4294967295"/>
          </p:nvPr>
        </p:nvSpPr>
        <p:spPr>
          <a:xfrm>
            <a:off x="4284663" y="1601788"/>
            <a:ext cx="4535487" cy="52562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31 мая 1223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г. на берегу </a:t>
            </a:r>
            <a:r>
              <a:rPr lang="ru-RU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реки Калки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впадающей в Азовское море неподалёку от устья Дона, началось кровопролитное сражение.</a:t>
            </a:r>
          </a:p>
        </p:txBody>
      </p:sp>
      <p:pic>
        <p:nvPicPr>
          <p:cNvPr id="35846" name="Picture 11" descr="0_27a9a_4100b9d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388937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3" descr="0026rs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38893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WordArt 27"/>
          <p:cNvSpPr>
            <a:spLocks noChangeArrowheads="1" noChangeShapeType="1" noTextEdit="1"/>
          </p:cNvSpPr>
          <p:nvPr/>
        </p:nvSpPr>
        <p:spPr bwMode="auto">
          <a:xfrm>
            <a:off x="4716463" y="476250"/>
            <a:ext cx="36718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Битва на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 реке Калке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87D762-E207-42AC-9394-F41A1F76936B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06.03.2014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059D432-163D-4B23-B4B0-4E29E744E65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484313"/>
            <a:ext cx="4103687" cy="496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Calibri" pitchFamily="34" charset="0"/>
              <a:buAutoNum type="arabicPeriod"/>
              <a:defRPr/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4" name="Picture 11" descr="f13d6dd5ad647c64910cc2daa35_pr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086" y="3289267"/>
            <a:ext cx="537582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WordArt 27"/>
          <p:cNvSpPr>
            <a:spLocks noChangeArrowheads="1" noChangeShapeType="1" noTextEdit="1"/>
          </p:cNvSpPr>
          <p:nvPr/>
        </p:nvSpPr>
        <p:spPr bwMode="auto">
          <a:xfrm>
            <a:off x="4716463" y="476250"/>
            <a:ext cx="36718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Битва на</a:t>
            </a:r>
          </a:p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 реке Калке</a:t>
            </a:r>
          </a:p>
        </p:txBody>
      </p:sp>
      <p:pic>
        <p:nvPicPr>
          <p:cNvPr id="11" name="Picture 10" descr="4913b127c1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4198" y="223118"/>
            <a:ext cx="432117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1263541254_0popovp_kulikovbitva200x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332656"/>
            <a:ext cx="43211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92_after_battle_kalka_1223pol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7" y="188913"/>
            <a:ext cx="48356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1" descr="0013-013-Porazhenie-na-reke-Kal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5" y="2877902"/>
            <a:ext cx="5047950" cy="39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C62F76-EB88-47BA-A6AB-5BC0D51CF427}" type="datetime1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DB024-A196-4A33-8E25-C225821A0FC8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484313"/>
            <a:ext cx="4103687" cy="496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Calibri" pitchFamily="34" charset="0"/>
              <a:buAutoNum type="arabicPeriod"/>
              <a:defRPr/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WordArt 10"/>
          <p:cNvSpPr>
            <a:spLocks noChangeArrowheads="1" noChangeShapeType="1" noTextEdit="1"/>
          </p:cNvSpPr>
          <p:nvPr/>
        </p:nvSpPr>
        <p:spPr bwMode="auto">
          <a:xfrm>
            <a:off x="431800" y="188913"/>
            <a:ext cx="82804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Вторжение в Рязанскую землю.</a:t>
            </a:r>
          </a:p>
        </p:txBody>
      </p:sp>
      <p:pic>
        <p:nvPicPr>
          <p:cNvPr id="41990" name="Picture 9" descr="cd2f2-3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40878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572000" y="1052513"/>
            <a:ext cx="4392613" cy="1296987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В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1235 г.</a:t>
            </a:r>
            <a:r>
              <a:rPr lang="ru-RU" sz="2400" b="1"/>
              <a:t> совет монгольских </a:t>
            </a:r>
          </a:p>
          <a:p>
            <a:pPr algn="ctr">
              <a:defRPr/>
            </a:pPr>
            <a:r>
              <a:rPr lang="ru-RU" sz="2400" b="1"/>
              <a:t>ханов решили начать</a:t>
            </a:r>
          </a:p>
          <a:p>
            <a:pPr algn="ctr">
              <a:defRPr/>
            </a:pPr>
            <a:r>
              <a:rPr lang="ru-RU" sz="2400" b="1"/>
              <a:t>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поход на Запад</a:t>
            </a:r>
            <a:r>
              <a:rPr lang="ru-RU" sz="2400" b="1"/>
              <a:t>.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572000" y="2492375"/>
            <a:ext cx="4392613" cy="1296988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В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1236 г.</a:t>
            </a:r>
            <a:r>
              <a:rPr lang="ru-RU" sz="2400" b="1"/>
              <a:t> Батый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разорил </a:t>
            </a:r>
          </a:p>
          <a:p>
            <a:pPr algn="ctr">
              <a:defRPr/>
            </a:pP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Волжскую Булгарию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4572000" y="4005263"/>
            <a:ext cx="4392613" cy="1296987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В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1237 г.</a:t>
            </a:r>
            <a:r>
              <a:rPr lang="ru-RU" sz="2400" b="1"/>
              <a:t> нанесён удар </a:t>
            </a:r>
          </a:p>
          <a:p>
            <a:pPr algn="ctr">
              <a:defRPr/>
            </a:pPr>
            <a:r>
              <a:rPr lang="ru-RU" sz="2400" b="1"/>
              <a:t>по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Рязанскому княжеству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6" grpId="0" animBg="1"/>
      <p:bldP spid="368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5858552</TotalTime>
  <Words>183</Words>
  <Application>Microsoft Office PowerPoint</Application>
  <PresentationFormat>Экран (4:3)</PresentationFormat>
  <Paragraphs>54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Тема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Денис</cp:lastModifiedBy>
  <cp:revision>27</cp:revision>
  <dcterms:created xsi:type="dcterms:W3CDTF">2012-11-18T10:51:39Z</dcterms:created>
  <dcterms:modified xsi:type="dcterms:W3CDTF">2014-03-06T17:58:11Z</dcterms:modified>
</cp:coreProperties>
</file>