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9" r:id="rId9"/>
    <p:sldId id="270" r:id="rId10"/>
    <p:sldId id="264" r:id="rId11"/>
    <p:sldId id="268" r:id="rId12"/>
    <p:sldId id="271" r:id="rId13"/>
    <p:sldId id="265" r:id="rId14"/>
    <p:sldId id="276" r:id="rId15"/>
    <p:sldId id="277" r:id="rId16"/>
    <p:sldId id="278"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ru-RU" smtClean="0"/>
              <a:t>Образец заголовка</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5B106E36-FD25-4E2D-B0AA-010F637433A0}" type="datetimeFigureOut">
              <a:rPr lang="ru-RU" smtClean="0"/>
              <a:pPr/>
              <a:t>07.10.2012</a:t>
            </a:fld>
            <a:endParaRPr lang="ru-RU"/>
          </a:p>
        </p:txBody>
      </p:sp>
      <p:sp>
        <p:nvSpPr>
          <p:cNvPr id="5" name="Footer Placeholder 4"/>
          <p:cNvSpPr>
            <a:spLocks noGrp="1"/>
          </p:cNvSpPr>
          <p:nvPr>
            <p:ph type="ftr" sz="quarter" idx="11"/>
          </p:nvPr>
        </p:nvSpPr>
        <p:spPr>
          <a:xfrm>
            <a:off x="3124200" y="6521824"/>
            <a:ext cx="2895600" cy="259976"/>
          </a:xfrm>
        </p:spPr>
        <p:txBody>
          <a:bodyPr/>
          <a:lstStyle/>
          <a:p>
            <a:endParaRPr lang="ru-RU"/>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725C68B6-61C2-468F-89AB-4B9F7531AA68}" type="slidenum">
              <a:rPr lang="ru-RU" smtClean="0"/>
              <a:pPr/>
              <a:t>‹#›</a:t>
            </a:fld>
            <a:endParaRPr lang="ru-RU"/>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ru-RU" smtClean="0"/>
              <a:t>Образец заголовка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1447800" y="609600"/>
            <a:ext cx="6629400" cy="1143000"/>
          </a:xfrm>
        </p:spPr>
        <p:txBody>
          <a:bodyPr/>
          <a:lstStyle/>
          <a:p>
            <a:r>
              <a:rPr lang="ru-RU" smtClean="0"/>
              <a:t>Образец заголовка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5" name="Date Placeholder 4"/>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ru-RU" smtClean="0"/>
              <a:t>Образец текста</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ru-RU" smtClean="0"/>
              <a:t>Образец заголовка</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5B106E36-FD25-4E2D-B0AA-010F637433A0}" type="datetimeFigureOut">
              <a:rPr lang="ru-RU" smtClean="0"/>
              <a:pPr/>
              <a:t>07.10.2012</a:t>
            </a:fld>
            <a:endParaRPr lang="ru-RU"/>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725C68B6-61C2-468F-89AB-4B9F7531AA68}" type="slidenum">
              <a:rPr lang="ru-RU" smtClean="0"/>
              <a:pPr/>
              <a:t>‹#›</a:t>
            </a:fld>
            <a:endParaRPr lang="ru-RU"/>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commons.wikimedia.org/wiki/File:Queen_Victoria_by_Bassano.jpg?uselang=r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commons.wikimedia.org/wiki/File:Dronning_victoria.jpg?uselang=r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30425"/>
            <a:ext cx="9144000" cy="1470025"/>
          </a:xfrm>
        </p:spPr>
        <p:txBody>
          <a:bodyPr>
            <a:normAutofit/>
          </a:bodyPr>
          <a:lstStyle/>
          <a:p>
            <a:pPr algn="ctr"/>
            <a:r>
              <a:rPr lang="ru-RU" sz="6600" dirty="0" smtClean="0"/>
              <a:t>Великобритания.</a:t>
            </a:r>
            <a:endParaRPr lang="ru-RU" sz="6600" dirty="0"/>
          </a:p>
        </p:txBody>
      </p:sp>
      <p:sp>
        <p:nvSpPr>
          <p:cNvPr id="3" name="Подзаголовок 2"/>
          <p:cNvSpPr>
            <a:spLocks noGrp="1"/>
          </p:cNvSpPr>
          <p:nvPr>
            <p:ph type="subTitle" idx="1"/>
          </p:nvPr>
        </p:nvSpPr>
        <p:spPr>
          <a:xfrm>
            <a:off x="0" y="3886200"/>
            <a:ext cx="9144000" cy="1752600"/>
          </a:xfrm>
        </p:spPr>
        <p:txBody>
          <a:bodyPr>
            <a:noAutofit/>
          </a:bodyPr>
          <a:lstStyle/>
          <a:p>
            <a:r>
              <a:rPr lang="ru-RU" sz="4000" dirty="0" smtClean="0">
                <a:solidFill>
                  <a:schemeClr val="accent5">
                    <a:lumMod val="75000"/>
                  </a:schemeClr>
                </a:solidFill>
              </a:rPr>
              <a:t>Сложный путь к величию и процветанию.</a:t>
            </a:r>
            <a:endParaRPr lang="ru-RU" sz="4000" dirty="0">
              <a:solidFill>
                <a:schemeClr val="accent5">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C:\Users\User\Pictures\рамки\BRDP0646.png"/>
          <p:cNvPicPr>
            <a:picLocks noChangeAspect="1" noChangeArrowheads="1"/>
          </p:cNvPicPr>
          <p:nvPr/>
        </p:nvPicPr>
        <p:blipFill>
          <a:blip r:embed="rId2" cstate="print"/>
          <a:srcRect/>
          <a:stretch>
            <a:fillRect/>
          </a:stretch>
        </p:blipFill>
        <p:spPr bwMode="auto">
          <a:xfrm rot="16200000">
            <a:off x="1143000" y="-1143001"/>
            <a:ext cx="6858001" cy="9144001"/>
          </a:xfrm>
          <a:prstGeom prst="rect">
            <a:avLst/>
          </a:prstGeom>
          <a:noFill/>
        </p:spPr>
      </p:pic>
      <p:sp>
        <p:nvSpPr>
          <p:cNvPr id="2" name="Прямоугольник 1"/>
          <p:cNvSpPr/>
          <p:nvPr/>
        </p:nvSpPr>
        <p:spPr>
          <a:xfrm>
            <a:off x="1331640" y="2011689"/>
            <a:ext cx="6264696" cy="2585323"/>
          </a:xfrm>
          <a:prstGeom prst="rect">
            <a:avLst/>
          </a:prstGeom>
        </p:spPr>
        <p:txBody>
          <a:bodyPr wrap="square">
            <a:spAutoFit/>
          </a:bodyPr>
          <a:lstStyle/>
          <a:p>
            <a:pPr>
              <a:lnSpc>
                <a:spcPct val="90000"/>
              </a:lnSpc>
              <a:buFont typeface="Wingdings" pitchFamily="2" charset="2"/>
              <a:buNone/>
            </a:pPr>
            <a:r>
              <a:rPr lang="ru-RU" sz="2000" b="1" dirty="0" smtClean="0">
                <a:solidFill>
                  <a:schemeClr val="accent3">
                    <a:lumMod val="75000"/>
                  </a:schemeClr>
                </a:solidFill>
              </a:rPr>
              <a:t>До  1870 г. темпы </a:t>
            </a:r>
            <a:r>
              <a:rPr lang="ru-RU" sz="2000" b="1" dirty="0" smtClean="0">
                <a:solidFill>
                  <a:schemeClr val="accent3">
                    <a:lumMod val="75000"/>
                  </a:schemeClr>
                </a:solidFill>
              </a:rPr>
              <a:t>развития </a:t>
            </a:r>
            <a:r>
              <a:rPr lang="ru-RU" sz="2000" b="1" dirty="0" smtClean="0">
                <a:solidFill>
                  <a:schemeClr val="accent3">
                    <a:lumMod val="75000"/>
                  </a:schemeClr>
                </a:solidFill>
              </a:rPr>
              <a:t>промышленности, несмотря на </a:t>
            </a:r>
            <a:r>
              <a:rPr lang="ru-RU" sz="2000" b="1" dirty="0" smtClean="0">
                <a:solidFill>
                  <a:schemeClr val="accent3">
                    <a:lumMod val="75000"/>
                  </a:schemeClr>
                </a:solidFill>
              </a:rPr>
              <a:t>постоянные </a:t>
            </a:r>
            <a:r>
              <a:rPr lang="ru-RU" sz="2000" b="1" dirty="0" smtClean="0">
                <a:solidFill>
                  <a:schemeClr val="accent3">
                    <a:lumMod val="75000"/>
                  </a:schemeClr>
                </a:solidFill>
              </a:rPr>
              <a:t>экономические кризисы были </a:t>
            </a:r>
            <a:r>
              <a:rPr lang="ru-RU" sz="2000" b="1" dirty="0" smtClean="0">
                <a:solidFill>
                  <a:schemeClr val="accent3">
                    <a:lumMod val="75000"/>
                  </a:schemeClr>
                </a:solidFill>
              </a:rPr>
              <a:t>стабильно </a:t>
            </a:r>
            <a:r>
              <a:rPr lang="ru-RU" sz="2000" b="1" dirty="0" smtClean="0">
                <a:solidFill>
                  <a:schemeClr val="accent3">
                    <a:lumMod val="75000"/>
                  </a:schemeClr>
                </a:solidFill>
              </a:rPr>
              <a:t>высоки. За 40 лет выплавка стали </a:t>
            </a:r>
            <a:r>
              <a:rPr lang="ru-RU" sz="2000" b="1" dirty="0" smtClean="0">
                <a:solidFill>
                  <a:schemeClr val="accent3">
                    <a:lumMod val="75000"/>
                  </a:schemeClr>
                </a:solidFill>
              </a:rPr>
              <a:t>увеличилась </a:t>
            </a:r>
            <a:r>
              <a:rPr lang="ru-RU" sz="2000" b="1" dirty="0" smtClean="0">
                <a:solidFill>
                  <a:schemeClr val="accent3">
                    <a:lumMod val="75000"/>
                  </a:schemeClr>
                </a:solidFill>
              </a:rPr>
              <a:t>в 4р.,добыча угля в 3,5 раза.</a:t>
            </a:r>
          </a:p>
          <a:p>
            <a:pPr>
              <a:lnSpc>
                <a:spcPct val="90000"/>
              </a:lnSpc>
              <a:buFont typeface="Wingdings" pitchFamily="2" charset="2"/>
              <a:buNone/>
            </a:pPr>
            <a:r>
              <a:rPr lang="ru-RU" sz="2000" b="1" dirty="0" smtClean="0">
                <a:solidFill>
                  <a:schemeClr val="accent3">
                    <a:lumMod val="75000"/>
                  </a:schemeClr>
                </a:solidFill>
              </a:rPr>
              <a:t>В Англии были </a:t>
            </a:r>
            <a:r>
              <a:rPr lang="ru-RU" sz="2000" b="1" dirty="0" smtClean="0">
                <a:solidFill>
                  <a:schemeClr val="accent3">
                    <a:lumMod val="75000"/>
                  </a:schemeClr>
                </a:solidFill>
              </a:rPr>
              <a:t>придуманы </a:t>
            </a:r>
            <a:r>
              <a:rPr lang="ru-RU" sz="2000" b="1" dirty="0" smtClean="0">
                <a:solidFill>
                  <a:schemeClr val="accent3">
                    <a:lumMod val="75000"/>
                  </a:schemeClr>
                </a:solidFill>
              </a:rPr>
              <a:t>новые методы </a:t>
            </a:r>
            <a:r>
              <a:rPr lang="ru-RU" sz="2000" b="1" dirty="0" smtClean="0">
                <a:solidFill>
                  <a:schemeClr val="accent3">
                    <a:lumMod val="75000"/>
                  </a:schemeClr>
                </a:solidFill>
              </a:rPr>
              <a:t>выплавки стали, появились </a:t>
            </a:r>
            <a:r>
              <a:rPr lang="ru-RU" sz="2000" b="1" dirty="0" smtClean="0">
                <a:solidFill>
                  <a:schemeClr val="accent3">
                    <a:lumMod val="75000"/>
                  </a:schemeClr>
                </a:solidFill>
              </a:rPr>
              <a:t>холодильные </a:t>
            </a:r>
            <a:r>
              <a:rPr lang="ru-RU" sz="2000" b="1" dirty="0" smtClean="0">
                <a:solidFill>
                  <a:schemeClr val="accent3">
                    <a:lumMod val="75000"/>
                  </a:schemeClr>
                </a:solidFill>
              </a:rPr>
              <a:t>установки </a:t>
            </a:r>
            <a:r>
              <a:rPr lang="ru-RU" sz="2000" b="1" dirty="0" smtClean="0">
                <a:solidFill>
                  <a:schemeClr val="accent3">
                    <a:lumMod val="75000"/>
                  </a:schemeClr>
                </a:solidFill>
              </a:rPr>
              <a:t>и другие </a:t>
            </a:r>
            <a:r>
              <a:rPr lang="ru-RU" sz="2000" b="1" dirty="0" smtClean="0">
                <a:solidFill>
                  <a:schemeClr val="accent3">
                    <a:lumMod val="75000"/>
                  </a:schemeClr>
                </a:solidFill>
              </a:rPr>
              <a:t>новшества</a:t>
            </a:r>
            <a:r>
              <a:rPr lang="ru-RU" sz="2000" b="1" dirty="0" smtClean="0">
                <a:solidFill>
                  <a:schemeClr val="accent3">
                    <a:lumMod val="75000"/>
                  </a:schemeClr>
                </a:solidFill>
              </a:rPr>
              <a:t>.</a:t>
            </a:r>
          </a:p>
          <a:p>
            <a:pPr>
              <a:lnSpc>
                <a:spcPct val="90000"/>
              </a:lnSpc>
              <a:buFont typeface="Wingdings" pitchFamily="2" charset="2"/>
              <a:buNone/>
            </a:pPr>
            <a:r>
              <a:rPr lang="ru-RU" sz="2000" b="1" dirty="0" smtClean="0">
                <a:solidFill>
                  <a:schemeClr val="accent3">
                    <a:lumMod val="75000"/>
                  </a:schemeClr>
                </a:solidFill>
              </a:rPr>
              <a:t>Англия стала «</a:t>
            </a:r>
            <a:r>
              <a:rPr lang="ru-RU" sz="2000" b="1" dirty="0" smtClean="0">
                <a:solidFill>
                  <a:schemeClr val="accent3">
                    <a:lumMod val="75000"/>
                  </a:schemeClr>
                </a:solidFill>
              </a:rPr>
              <a:t>Мастерской </a:t>
            </a:r>
            <a:r>
              <a:rPr lang="ru-RU" sz="2000" b="1" dirty="0" smtClean="0">
                <a:solidFill>
                  <a:schemeClr val="accent3">
                    <a:lumMod val="75000"/>
                  </a:schemeClr>
                </a:solidFill>
              </a:rPr>
              <a:t>мира».</a:t>
            </a:r>
            <a:endParaRPr lang="ru-RU" sz="2000" b="1" dirty="0">
              <a:solidFill>
                <a:schemeClr val="accent3">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User\Pictures\рамки\1237464809_photo_frame_12.jpg"/>
          <p:cNvPicPr>
            <a:picLocks noChangeAspect="1" noChangeArrowheads="1"/>
          </p:cNvPicPr>
          <p:nvPr/>
        </p:nvPicPr>
        <p:blipFill>
          <a:blip r:embed="rId2" cstate="print"/>
          <a:srcRect l="4641" t="3449" r="4641" b="3449"/>
          <a:stretch>
            <a:fillRect/>
          </a:stretch>
        </p:blipFill>
        <p:spPr bwMode="auto">
          <a:xfrm>
            <a:off x="0" y="0"/>
            <a:ext cx="9144000" cy="6870340"/>
          </a:xfrm>
          <a:prstGeom prst="rect">
            <a:avLst/>
          </a:prstGeom>
          <a:noFill/>
        </p:spPr>
      </p:pic>
      <p:sp>
        <p:nvSpPr>
          <p:cNvPr id="2" name="Прямоугольник 1"/>
          <p:cNvSpPr/>
          <p:nvPr/>
        </p:nvSpPr>
        <p:spPr>
          <a:xfrm>
            <a:off x="1403648" y="1340768"/>
            <a:ext cx="6264696" cy="3785652"/>
          </a:xfrm>
          <a:prstGeom prst="rect">
            <a:avLst/>
          </a:prstGeom>
        </p:spPr>
        <p:txBody>
          <a:bodyPr wrap="square">
            <a:spAutoFit/>
          </a:bodyPr>
          <a:lstStyle/>
          <a:p>
            <a:pPr>
              <a:buFont typeface="Wingdings" pitchFamily="2" charset="2"/>
              <a:buNone/>
            </a:pPr>
            <a:r>
              <a:rPr lang="ru-RU" sz="2400" b="1" dirty="0" smtClean="0">
                <a:solidFill>
                  <a:schemeClr val="accent6">
                    <a:lumMod val="50000"/>
                  </a:schemeClr>
                </a:solidFill>
              </a:rPr>
              <a:t>В 1851 г. на всемирной промышленной выставке техническое превосходство Англии было подавляющим.</a:t>
            </a:r>
          </a:p>
          <a:p>
            <a:pPr>
              <a:buFont typeface="Wingdings" pitchFamily="2" charset="2"/>
              <a:buNone/>
            </a:pPr>
            <a:r>
              <a:rPr lang="ru-RU" sz="2400" b="1" dirty="0" smtClean="0">
                <a:solidFill>
                  <a:schemeClr val="accent6">
                    <a:lumMod val="50000"/>
                  </a:schemeClr>
                </a:solidFill>
              </a:rPr>
              <a:t>Вскоре государство </a:t>
            </a:r>
            <a:r>
              <a:rPr lang="ru-RU" sz="2400" b="1" dirty="0" smtClean="0">
                <a:solidFill>
                  <a:schemeClr val="accent6">
                    <a:lumMod val="50000"/>
                  </a:schemeClr>
                </a:solidFill>
              </a:rPr>
              <a:t>отказалось </a:t>
            </a:r>
            <a:r>
              <a:rPr lang="ru-RU" sz="2400" b="1" dirty="0" smtClean="0">
                <a:solidFill>
                  <a:schemeClr val="accent6">
                    <a:lumMod val="50000"/>
                  </a:schemeClr>
                </a:solidFill>
              </a:rPr>
              <a:t>от </a:t>
            </a:r>
            <a:r>
              <a:rPr lang="ru-RU" sz="2400" b="1" dirty="0" smtClean="0">
                <a:solidFill>
                  <a:schemeClr val="accent6">
                    <a:lumMod val="50000"/>
                  </a:schemeClr>
                </a:solidFill>
              </a:rPr>
              <a:t>вмешательства </a:t>
            </a:r>
            <a:r>
              <a:rPr lang="ru-RU" sz="2400" b="1" dirty="0" smtClean="0">
                <a:solidFill>
                  <a:schemeClr val="accent6">
                    <a:lumMod val="50000"/>
                  </a:schemeClr>
                </a:solidFill>
              </a:rPr>
              <a:t>в торговые </a:t>
            </a:r>
            <a:r>
              <a:rPr lang="ru-RU" sz="2400" b="1" dirty="0" smtClean="0">
                <a:solidFill>
                  <a:schemeClr val="accent6">
                    <a:lumMod val="50000"/>
                  </a:schemeClr>
                </a:solidFill>
              </a:rPr>
              <a:t>отношения </a:t>
            </a:r>
            <a:r>
              <a:rPr lang="ru-RU" sz="2400" b="1" dirty="0" smtClean="0">
                <a:solidFill>
                  <a:schemeClr val="accent6">
                    <a:lumMod val="50000"/>
                  </a:schemeClr>
                </a:solidFill>
              </a:rPr>
              <a:t>и английские </a:t>
            </a:r>
            <a:r>
              <a:rPr lang="ru-RU" sz="2400" b="1" dirty="0" smtClean="0">
                <a:solidFill>
                  <a:schemeClr val="accent6">
                    <a:lumMod val="50000"/>
                  </a:schemeClr>
                </a:solidFill>
              </a:rPr>
              <a:t>товары </a:t>
            </a:r>
            <a:r>
              <a:rPr lang="ru-RU" sz="2400" b="1" dirty="0" smtClean="0">
                <a:solidFill>
                  <a:schemeClr val="accent6">
                    <a:lumMod val="50000"/>
                  </a:schemeClr>
                </a:solidFill>
              </a:rPr>
              <a:t>заполонили мир.</a:t>
            </a:r>
          </a:p>
          <a:p>
            <a:pPr>
              <a:buFont typeface="Wingdings" pitchFamily="2" charset="2"/>
              <a:buNone/>
            </a:pPr>
            <a:r>
              <a:rPr lang="ru-RU" sz="2400" b="1" dirty="0" smtClean="0">
                <a:solidFill>
                  <a:schemeClr val="accent6">
                    <a:lumMod val="50000"/>
                  </a:schemeClr>
                </a:solidFill>
              </a:rPr>
              <a:t>Новые </a:t>
            </a:r>
            <a:r>
              <a:rPr lang="ru-RU" sz="2400" b="1" dirty="0" smtClean="0">
                <a:solidFill>
                  <a:schemeClr val="accent6">
                    <a:lumMod val="50000"/>
                  </a:schemeClr>
                </a:solidFill>
              </a:rPr>
              <a:t>приемы </a:t>
            </a:r>
            <a:r>
              <a:rPr lang="ru-RU" sz="2400" b="1" dirty="0" smtClean="0">
                <a:solidFill>
                  <a:schemeClr val="accent6">
                    <a:lumMod val="50000"/>
                  </a:schemeClr>
                </a:solidFill>
              </a:rPr>
              <a:t>организации </a:t>
            </a:r>
            <a:r>
              <a:rPr lang="ru-RU" sz="2400" b="1" dirty="0" smtClean="0">
                <a:solidFill>
                  <a:schemeClr val="accent6">
                    <a:lumMod val="50000"/>
                  </a:schemeClr>
                </a:solidFill>
              </a:rPr>
              <a:t>производства </a:t>
            </a:r>
            <a:r>
              <a:rPr lang="ru-RU" sz="2400" b="1" dirty="0" smtClean="0">
                <a:solidFill>
                  <a:schemeClr val="accent6">
                    <a:lumMod val="50000"/>
                  </a:schemeClr>
                </a:solidFill>
              </a:rPr>
              <a:t>Англия </a:t>
            </a:r>
            <a:r>
              <a:rPr lang="ru-RU" sz="2400" b="1" dirty="0" smtClean="0">
                <a:solidFill>
                  <a:schemeClr val="accent6">
                    <a:lumMod val="50000"/>
                  </a:schemeClr>
                </a:solidFill>
              </a:rPr>
              <a:t>распространила и в свои колонии.</a:t>
            </a:r>
            <a:endParaRPr lang="ru-RU" sz="2400"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9144000" cy="4680520"/>
          </a:xfrm>
        </p:spPr>
        <p:txBody>
          <a:bodyPr>
            <a:noAutofit/>
          </a:bodyPr>
          <a:lstStyle/>
          <a:p>
            <a:pPr algn="ctr"/>
            <a:r>
              <a:rPr lang="ru-RU" sz="2800" dirty="0" smtClean="0">
                <a:solidFill>
                  <a:schemeClr val="tx2">
                    <a:lumMod val="25000"/>
                  </a:schemeClr>
                </a:solidFill>
              </a:rPr>
              <a:t>В начале </a:t>
            </a:r>
            <a:r>
              <a:rPr lang="en-US" sz="2800" dirty="0" smtClean="0">
                <a:solidFill>
                  <a:schemeClr val="tx2">
                    <a:lumMod val="25000"/>
                  </a:schemeClr>
                </a:solidFill>
              </a:rPr>
              <a:t>XIX </a:t>
            </a:r>
            <a:r>
              <a:rPr lang="ru-RU" sz="2800" dirty="0" smtClean="0">
                <a:solidFill>
                  <a:schemeClr val="tx2">
                    <a:lumMod val="25000"/>
                  </a:schemeClr>
                </a:solidFill>
              </a:rPr>
              <a:t>века процесс модернизации в Великобритании проходил в обстановке острых социальных конфликтов, но правящие круги всё чаще обращались к проведению политических и социальных реформ как методу разрешения противоречий.  Великобритания стала «Мастерской Мира»  и достигла господство на мировом рынке. В середине </a:t>
            </a:r>
            <a:r>
              <a:rPr lang="en-US" sz="2800" dirty="0" smtClean="0">
                <a:solidFill>
                  <a:schemeClr val="tx2">
                    <a:lumMod val="25000"/>
                  </a:schemeClr>
                </a:solidFill>
              </a:rPr>
              <a:t> XIX</a:t>
            </a:r>
            <a:r>
              <a:rPr lang="ru-RU" sz="2800" dirty="0" smtClean="0">
                <a:solidFill>
                  <a:schemeClr val="tx2">
                    <a:lumMod val="25000"/>
                  </a:schemeClr>
                </a:solidFill>
              </a:rPr>
              <a:t> века страна являлась самой богатой среди европейских государств, в Британской империи « никогда не заходило солнце».</a:t>
            </a:r>
            <a:endParaRPr lang="ru-RU" sz="2800" dirty="0">
              <a:solidFill>
                <a:schemeClr val="tx2">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260648"/>
            <a:ext cx="9144000" cy="1446550"/>
          </a:xfrm>
          <a:prstGeom prst="rect">
            <a:avLst/>
          </a:prstGeom>
        </p:spPr>
        <p:txBody>
          <a:bodyPr wrap="square">
            <a:spAutoFit/>
          </a:bodyPr>
          <a:lstStyle/>
          <a:p>
            <a:pPr algn="ctr"/>
            <a:r>
              <a:rPr lang="ru-RU" sz="4400" dirty="0" smtClean="0">
                <a:solidFill>
                  <a:schemeClr val="accent3">
                    <a:lumMod val="75000"/>
                  </a:schemeClr>
                </a:solidFill>
              </a:rPr>
              <a:t>королева, ставшая символом величия Великобритании</a:t>
            </a:r>
            <a:endParaRPr lang="ru-RU" sz="4400" dirty="0">
              <a:solidFill>
                <a:schemeClr val="accent3">
                  <a:lumMod val="75000"/>
                </a:schemeClr>
              </a:solidFill>
            </a:endParaRPr>
          </a:p>
        </p:txBody>
      </p:sp>
      <p:sp>
        <p:nvSpPr>
          <p:cNvPr id="3" name="Прямоугольник 2"/>
          <p:cNvSpPr/>
          <p:nvPr/>
        </p:nvSpPr>
        <p:spPr>
          <a:xfrm>
            <a:off x="395536" y="2204864"/>
            <a:ext cx="4572000" cy="3785652"/>
          </a:xfrm>
          <a:prstGeom prst="rect">
            <a:avLst/>
          </a:prstGeom>
        </p:spPr>
        <p:txBody>
          <a:bodyPr>
            <a:spAutoFit/>
          </a:bodyPr>
          <a:lstStyle/>
          <a:p>
            <a:r>
              <a:rPr lang="ru-RU" sz="2400" b="1" dirty="0" err="1" smtClean="0">
                <a:solidFill>
                  <a:schemeClr val="accent3">
                    <a:lumMod val="75000"/>
                  </a:schemeClr>
                </a:solidFill>
              </a:rPr>
              <a:t>Викто́рия</a:t>
            </a:r>
            <a:r>
              <a:rPr lang="ru-RU" sz="2400" dirty="0" smtClean="0">
                <a:solidFill>
                  <a:schemeClr val="accent3">
                    <a:lumMod val="75000"/>
                  </a:schemeClr>
                </a:solidFill>
              </a:rPr>
              <a:t> </a:t>
            </a:r>
            <a:r>
              <a:rPr lang="ru-RU" sz="2400" dirty="0" smtClean="0">
                <a:solidFill>
                  <a:schemeClr val="accent3">
                    <a:lumMod val="75000"/>
                  </a:schemeClr>
                </a:solidFill>
              </a:rPr>
              <a:t>(</a:t>
            </a:r>
            <a:r>
              <a:rPr lang="ru-RU" sz="2400" dirty="0" smtClean="0">
                <a:solidFill>
                  <a:schemeClr val="accent3">
                    <a:lumMod val="75000"/>
                  </a:schemeClr>
                </a:solidFill>
              </a:rPr>
              <a:t>24 мая 1819 — 22 января 1901) — королева Соединённого Королевства Великобритании и Ирландии с 20 июня 1837, императрица Индии с 1 мая </a:t>
            </a:r>
            <a:r>
              <a:rPr lang="ru-RU" sz="2400" dirty="0" smtClean="0">
                <a:solidFill>
                  <a:schemeClr val="accent3">
                    <a:lumMod val="75000"/>
                  </a:schemeClr>
                </a:solidFill>
              </a:rPr>
              <a:t>1876. </a:t>
            </a:r>
            <a:r>
              <a:rPr lang="ru-RU" sz="2400" dirty="0" smtClean="0">
                <a:solidFill>
                  <a:schemeClr val="accent3">
                    <a:lumMod val="75000"/>
                  </a:schemeClr>
                </a:solidFill>
              </a:rPr>
              <a:t>последний представитель Ганноверской династии на троне Великобритании.</a:t>
            </a:r>
            <a:endParaRPr lang="ru-RU" sz="2400" dirty="0">
              <a:solidFill>
                <a:schemeClr val="accent3">
                  <a:lumMod val="75000"/>
                </a:schemeClr>
              </a:solidFill>
            </a:endParaRPr>
          </a:p>
        </p:txBody>
      </p:sp>
      <p:pic>
        <p:nvPicPr>
          <p:cNvPr id="13314" name="Picture 2" descr="Виктория">
            <a:hlinkClick r:id="rId2" tooltip="Виктория"/>
          </p:cNvPr>
          <p:cNvPicPr>
            <a:picLocks noChangeAspect="1" noChangeArrowheads="1"/>
          </p:cNvPicPr>
          <p:nvPr/>
        </p:nvPicPr>
        <p:blipFill>
          <a:blip r:embed="rId3" cstate="print"/>
          <a:srcRect/>
          <a:stretch>
            <a:fillRect/>
          </a:stretch>
        </p:blipFill>
        <p:spPr bwMode="auto">
          <a:xfrm>
            <a:off x="5364088" y="1972124"/>
            <a:ext cx="3315072" cy="46766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95536" y="260648"/>
            <a:ext cx="4464496" cy="6247864"/>
          </a:xfrm>
          <a:prstGeom prst="rect">
            <a:avLst/>
          </a:prstGeom>
        </p:spPr>
        <p:txBody>
          <a:bodyPr wrap="square">
            <a:spAutoFit/>
          </a:bodyPr>
          <a:lstStyle/>
          <a:p>
            <a:r>
              <a:rPr lang="ru-RU" sz="2000" dirty="0" smtClean="0">
                <a:solidFill>
                  <a:schemeClr val="accent3">
                    <a:lumMod val="75000"/>
                  </a:schemeClr>
                </a:solidFill>
              </a:rPr>
              <a:t>Виктория пробыла на троне более 63 лет — больше, чем любой другой британский монарх. Викторианская эпоха совпала с промышленной революцией и периодом наибольшего расцвета Британской империи. Многочисленные династические браки её детей и внуков укрепили связи между королевскими династиями Европы и усилили влияние Великобритании на континенте (её называли «Бабушкой Европы»). Её день рождения по-прежнему отмечается как праздник в Канаде (обычно в тот же день, 24 мая, в Канаде празднуется и официальный день </a:t>
            </a:r>
            <a:r>
              <a:rPr lang="ru-RU" sz="2000" dirty="0" smtClean="0">
                <a:solidFill>
                  <a:schemeClr val="accent3">
                    <a:lumMod val="75000"/>
                  </a:schemeClr>
                </a:solidFill>
              </a:rPr>
              <a:t>рождения </a:t>
            </a:r>
            <a:r>
              <a:rPr lang="ru-RU" sz="2000" dirty="0" smtClean="0">
                <a:solidFill>
                  <a:schemeClr val="accent3">
                    <a:lumMod val="75000"/>
                  </a:schemeClr>
                </a:solidFill>
              </a:rPr>
              <a:t>царствующего монарха).</a:t>
            </a:r>
            <a:endParaRPr lang="ru-RU" sz="2000" dirty="0">
              <a:solidFill>
                <a:schemeClr val="accent3">
                  <a:lumMod val="75000"/>
                </a:schemeClr>
              </a:solidFill>
            </a:endParaRPr>
          </a:p>
        </p:txBody>
      </p:sp>
      <p:pic>
        <p:nvPicPr>
          <p:cNvPr id="3" name="Picture 2" descr="http://upload.wikimedia.org/wikipedia/commons/thumb/a/aa/Dronning_victoria.jpg/220px-Dronning_victoria.jpg">
            <a:hlinkClick r:id="rId2"/>
          </p:cNvPr>
          <p:cNvPicPr>
            <a:picLocks noChangeAspect="1" noChangeArrowheads="1"/>
          </p:cNvPicPr>
          <p:nvPr/>
        </p:nvPicPr>
        <p:blipFill>
          <a:blip r:embed="rId3" cstate="print"/>
          <a:srcRect/>
          <a:stretch>
            <a:fillRect/>
          </a:stretch>
        </p:blipFill>
        <p:spPr bwMode="auto">
          <a:xfrm>
            <a:off x="5004048" y="980728"/>
            <a:ext cx="3731324" cy="44644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23528" y="476672"/>
            <a:ext cx="8424936" cy="3785652"/>
          </a:xfrm>
          <a:prstGeom prst="rect">
            <a:avLst/>
          </a:prstGeom>
        </p:spPr>
        <p:txBody>
          <a:bodyPr wrap="square">
            <a:spAutoFit/>
          </a:bodyPr>
          <a:lstStyle/>
          <a:p>
            <a:r>
              <a:rPr lang="ru-RU" sz="2400" dirty="0" smtClean="0"/>
              <a:t>Отцом Виктории был Эдуард Август, герцог Кентский, четвёртый сын короля Георга III, матерью будущей королевы была принцесса </a:t>
            </a:r>
            <a:r>
              <a:rPr lang="ru-RU" sz="2400" dirty="0" err="1" smtClean="0"/>
              <a:t>Саксен-Кобургская</a:t>
            </a:r>
            <a:r>
              <a:rPr lang="ru-RU" sz="2400" dirty="0" smtClean="0"/>
              <a:t> Виктория, вдовствующая княгиня </a:t>
            </a:r>
            <a:r>
              <a:rPr lang="ru-RU" sz="2400" dirty="0" err="1" smtClean="0"/>
              <a:t>Лейнингенская</a:t>
            </a:r>
            <a:r>
              <a:rPr lang="ru-RU" sz="2400" dirty="0" smtClean="0"/>
              <a:t> (1786 — 16 марта 1861), уже имевшая двух детей от первого брака. Первое имя — Александрина — дано ей в честь русского императора Александра I, который был её крестным. Несмотря на довольно высокое положение в иерархии наследования, Виктория в первые годы жизни говорила только на немецком языке</a:t>
            </a:r>
            <a:r>
              <a:rPr lang="ru-RU" sz="2400" dirty="0" smtClean="0"/>
              <a:t>.</a:t>
            </a:r>
            <a:endParaRPr lang="ru-RU"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ctr"/>
            <a:r>
              <a:rPr lang="ru-RU" sz="2400" b="1" dirty="0" smtClean="0"/>
              <a:t>Семья</a:t>
            </a:r>
          </a:p>
          <a:p>
            <a:r>
              <a:rPr lang="ru-RU" sz="2000" dirty="0" smtClean="0"/>
              <a:t>У Виктории и Альберта родилось 9 детей, через своих детей и внуков Виктория стала «Бабушкой Европы», её потомки — </a:t>
            </a:r>
            <a:r>
              <a:rPr lang="ru-RU" sz="2000" dirty="0" err="1" smtClean="0"/>
              <a:t>Виндзоры</a:t>
            </a:r>
            <a:r>
              <a:rPr lang="ru-RU" sz="2000" dirty="0" smtClean="0"/>
              <a:t>, короли Великобритании, а также Гогенцоллерны (кайзер Вильгельм II её внук), испанские Бурбоны и </a:t>
            </a:r>
            <a:r>
              <a:rPr lang="ru-RU" sz="2000" dirty="0" smtClean="0"/>
              <a:t>Романовы </a:t>
            </a:r>
            <a:r>
              <a:rPr lang="ru-RU" sz="2000" dirty="0" smtClean="0"/>
              <a:t>(жена Николая II Императрица Александра Фёдоровна внучка Виктории, а царевич Алексей </a:t>
            </a:r>
            <a:r>
              <a:rPr lang="ru-RU" sz="2000" dirty="0" smtClean="0"/>
              <a:t>Николаевич </a:t>
            </a:r>
            <a:r>
              <a:rPr lang="ru-RU" sz="2000" dirty="0" smtClean="0"/>
              <a:t>правнук Виктории).</a:t>
            </a:r>
            <a:endParaRPr lang="ru-RU" sz="2000" dirty="0"/>
          </a:p>
        </p:txBody>
      </p:sp>
      <p:pic>
        <p:nvPicPr>
          <p:cNvPr id="2050" name="Picture 2" descr="http://img-fotki.yandex.ru/get/33/53830286.34/0_7cc5a_1b245947_XL"/>
          <p:cNvPicPr>
            <a:picLocks noChangeAspect="1" noChangeArrowheads="1"/>
          </p:cNvPicPr>
          <p:nvPr/>
        </p:nvPicPr>
        <p:blipFill>
          <a:blip r:embed="rId2" cstate="print"/>
          <a:srcRect/>
          <a:stretch>
            <a:fillRect/>
          </a:stretch>
        </p:blipFill>
        <p:spPr bwMode="auto">
          <a:xfrm>
            <a:off x="2555776" y="2204865"/>
            <a:ext cx="6588225" cy="46531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332656"/>
            <a:ext cx="9144000" cy="707886"/>
          </a:xfrm>
          <a:prstGeom prst="rect">
            <a:avLst/>
          </a:prstGeom>
        </p:spPr>
        <p:txBody>
          <a:bodyPr wrap="square">
            <a:spAutoFit/>
          </a:bodyPr>
          <a:lstStyle/>
          <a:p>
            <a:pPr algn="ctr"/>
            <a:r>
              <a:rPr lang="ru-RU" sz="4000" b="1" dirty="0" smtClean="0"/>
              <a:t>Последние годы</a:t>
            </a:r>
            <a:endParaRPr lang="ru-RU" sz="4000" dirty="0"/>
          </a:p>
        </p:txBody>
      </p:sp>
      <p:sp>
        <p:nvSpPr>
          <p:cNvPr id="3" name="Прямоугольник 2"/>
          <p:cNvSpPr/>
          <p:nvPr/>
        </p:nvSpPr>
        <p:spPr>
          <a:xfrm>
            <a:off x="0" y="1340768"/>
            <a:ext cx="9144000" cy="3416320"/>
          </a:xfrm>
          <a:prstGeom prst="rect">
            <a:avLst/>
          </a:prstGeom>
        </p:spPr>
        <p:txBody>
          <a:bodyPr wrap="square">
            <a:spAutoFit/>
          </a:bodyPr>
          <a:lstStyle/>
          <a:p>
            <a:r>
              <a:rPr lang="ru-RU" sz="2400" dirty="0" smtClean="0">
                <a:solidFill>
                  <a:schemeClr val="accent3">
                    <a:lumMod val="75000"/>
                  </a:schemeClr>
                </a:solidFill>
              </a:rPr>
              <a:t>20 июня 1887 года вся Англия торжественно отпраздновала пятидесятилетие царствования королевы </a:t>
            </a:r>
            <a:r>
              <a:rPr lang="ru-RU" sz="2400" dirty="0" smtClean="0">
                <a:solidFill>
                  <a:schemeClr val="accent3">
                    <a:lumMod val="75000"/>
                  </a:schemeClr>
                </a:solidFill>
              </a:rPr>
              <a:t>Виктории. В </a:t>
            </a:r>
            <a:r>
              <a:rPr lang="ru-RU" sz="2400" dirty="0" smtClean="0">
                <a:solidFill>
                  <a:schemeClr val="accent3">
                    <a:lumMod val="75000"/>
                  </a:schemeClr>
                </a:solidFill>
              </a:rPr>
              <a:t>1897 году — 60-летний юбилей её </a:t>
            </a:r>
            <a:r>
              <a:rPr lang="ru-RU" sz="2400" dirty="0" smtClean="0">
                <a:solidFill>
                  <a:schemeClr val="accent3">
                    <a:lumMod val="75000"/>
                  </a:schemeClr>
                </a:solidFill>
              </a:rPr>
              <a:t>царствования.</a:t>
            </a:r>
            <a:endParaRPr lang="ru-RU" sz="2400" dirty="0" smtClean="0">
              <a:solidFill>
                <a:schemeClr val="accent3">
                  <a:lumMod val="75000"/>
                </a:schemeClr>
              </a:solidFill>
            </a:endParaRPr>
          </a:p>
          <a:p>
            <a:r>
              <a:rPr lang="ru-RU" sz="2400" dirty="0" smtClean="0">
                <a:solidFill>
                  <a:schemeClr val="accent3">
                    <a:lumMod val="75000"/>
                  </a:schemeClr>
                </a:solidFill>
              </a:rPr>
              <a:t>Виктория скончалась в </a:t>
            </a:r>
            <a:r>
              <a:rPr lang="ru-RU" sz="2400" dirty="0" err="1" smtClean="0">
                <a:solidFill>
                  <a:schemeClr val="accent3">
                    <a:lumMod val="75000"/>
                  </a:schemeClr>
                </a:solidFill>
              </a:rPr>
              <a:t>Осборн-хаусе</a:t>
            </a:r>
            <a:r>
              <a:rPr lang="ru-RU" sz="2400" dirty="0" smtClean="0">
                <a:solidFill>
                  <a:schemeClr val="accent3">
                    <a:lumMod val="75000"/>
                  </a:schemeClr>
                </a:solidFill>
              </a:rPr>
              <a:t>, на острове Уайт, 22 января 1901 года, на 82-м году жизни и 64-м году царствования, в присутствии любимого внука, германского императора Вильгельма </a:t>
            </a:r>
            <a:r>
              <a:rPr lang="ru-RU" sz="2400" dirty="0" smtClean="0">
                <a:solidFill>
                  <a:schemeClr val="accent3">
                    <a:lumMod val="75000"/>
                  </a:schemeClr>
                </a:solidFill>
              </a:rPr>
              <a:t>II</a:t>
            </a:r>
            <a:r>
              <a:rPr lang="ru-RU" sz="2400" dirty="0" smtClean="0">
                <a:solidFill>
                  <a:schemeClr val="accent3">
                    <a:lumMod val="75000"/>
                  </a:schemeClr>
                </a:solidFill>
              </a:rPr>
              <a:t>. Похоронена была рядом с мужем во </a:t>
            </a:r>
            <a:r>
              <a:rPr lang="ru-RU" sz="2400" dirty="0" err="1" smtClean="0">
                <a:solidFill>
                  <a:schemeClr val="accent3">
                    <a:lumMod val="75000"/>
                  </a:schemeClr>
                </a:solidFill>
              </a:rPr>
              <a:t>Фрогморском</a:t>
            </a:r>
            <a:r>
              <a:rPr lang="ru-RU" sz="2400" dirty="0" smtClean="0">
                <a:solidFill>
                  <a:schemeClr val="accent3">
                    <a:lumMod val="75000"/>
                  </a:schemeClr>
                </a:solidFill>
              </a:rPr>
              <a:t> мавзолее. Ей наследовал сын Эдуард VII.</a:t>
            </a:r>
            <a:endParaRPr lang="ru-RU" sz="2400" dirty="0">
              <a:solidFill>
                <a:schemeClr val="accent3">
                  <a:lumMod val="75000"/>
                </a:schemeClr>
              </a:solidFill>
            </a:endParaRPr>
          </a:p>
        </p:txBody>
      </p:sp>
      <p:pic>
        <p:nvPicPr>
          <p:cNvPr id="4" name="Picture 4" descr="C:\Users\User\Pictures\рамки\Рисунок1.gif"/>
          <p:cNvPicPr>
            <a:picLocks noChangeAspect="1" noChangeArrowheads="1"/>
          </p:cNvPicPr>
          <p:nvPr/>
        </p:nvPicPr>
        <p:blipFill>
          <a:blip r:embed="rId2" cstate="print"/>
          <a:srcRect/>
          <a:stretch>
            <a:fillRect/>
          </a:stretch>
        </p:blipFill>
        <p:spPr bwMode="auto">
          <a:xfrm>
            <a:off x="0" y="5301208"/>
            <a:ext cx="9144000" cy="12725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620688"/>
            <a:ext cx="9144000" cy="5632311"/>
          </a:xfrm>
          <a:prstGeom prst="rect">
            <a:avLst/>
          </a:prstGeom>
        </p:spPr>
        <p:txBody>
          <a:bodyPr wrap="square">
            <a:spAutoFit/>
          </a:bodyPr>
          <a:lstStyle/>
          <a:p>
            <a:r>
              <a:rPr lang="ru-RU" sz="2400" dirty="0" smtClean="0">
                <a:solidFill>
                  <a:schemeClr val="accent5">
                    <a:lumMod val="75000"/>
                  </a:schemeClr>
                </a:solidFill>
              </a:rPr>
              <a:t/>
            </a:r>
            <a:br>
              <a:rPr lang="ru-RU" sz="2400" dirty="0" smtClean="0">
                <a:solidFill>
                  <a:schemeClr val="accent5">
                    <a:lumMod val="75000"/>
                  </a:schemeClr>
                </a:solidFill>
              </a:rPr>
            </a:br>
            <a:r>
              <a:rPr lang="ru-RU" sz="2400" dirty="0" smtClean="0">
                <a:solidFill>
                  <a:schemeClr val="accent5">
                    <a:lumMod val="75000"/>
                  </a:schemeClr>
                </a:solidFill>
              </a:rPr>
              <a:t>Переход к мирной жизни после продолжительных наполеоновских войн для Ве­ликобритании оказался далеко не простым. Положение не улучшило издание в 1815 г. в целях обеспечения интересов лендлордов протекционистских “хлебных законов”,воспрещавших импорт зерна, пока цена его не достигала 80 шиллингов, т.е. 4 ф.ст. за кварту. Таким образом, установился двойной стандарт - свободный рынок для низших слоев общества, основных потребителей хлеба, и протекционистские тарифы для лендлордов. Положение усугубил неурожай 1816 г., вскоре цена за кварту зерна поднялась до 100 шиллингов. Вообще сельское хозяйство Англии попало в полосу затяжного кризиса, выход из кото­рого наметился лишь в середине30-х годов</a:t>
            </a:r>
            <a:endParaRPr lang="ru-RU" sz="2400" dirty="0">
              <a:solidFill>
                <a:schemeClr val="accent5">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Билль о реформе</a:t>
            </a:r>
            <a:endParaRPr lang="ru-RU" dirty="0"/>
          </a:p>
        </p:txBody>
      </p:sp>
      <p:sp>
        <p:nvSpPr>
          <p:cNvPr id="3" name="Содержимое 2"/>
          <p:cNvSpPr>
            <a:spLocks noGrp="1"/>
          </p:cNvSpPr>
          <p:nvPr>
            <p:ph idx="1"/>
          </p:nvPr>
        </p:nvSpPr>
        <p:spPr>
          <a:xfrm>
            <a:off x="0" y="1901952"/>
            <a:ext cx="9144000" cy="4224528"/>
          </a:xfrm>
        </p:spPr>
        <p:txBody>
          <a:bodyPr>
            <a:noAutofit/>
          </a:bodyPr>
          <a:lstStyle/>
          <a:p>
            <a:r>
              <a:rPr lang="ru-RU" b="1" dirty="0" smtClean="0">
                <a:solidFill>
                  <a:schemeClr val="accent3">
                    <a:lumMod val="75000"/>
                  </a:schemeClr>
                </a:solidFill>
              </a:rPr>
              <a:t>Политическое развитие Великобритании</a:t>
            </a:r>
            <a:r>
              <a:rPr lang="ru-RU" dirty="0" smtClean="0">
                <a:solidFill>
                  <a:schemeClr val="accent3">
                    <a:lumMod val="75000"/>
                  </a:schemeClr>
                </a:solidFill>
              </a:rPr>
              <a:t> в первые послевоенные годы определяло ухудшение экономического положения и нарастание социальной напряженности. Трудности переходного периода от длительной войны к миру были связаны с резким увеличением государственного долга, кризисами в промышленности и торговле, неурожаями в сельском хозяйстве. Государственный долг к концу войны достигал 885 миллионов фунтов стерлингов, при этом только ежегодные проценты по нему составляли 32 миллиона. Выход из экономических трудностей правительство, как обычно, видело в повышении таможенных тарифов и введении новых налогов, которые парламент утвердил весной 1815 года</a:t>
            </a:r>
            <a:r>
              <a:rPr lang="ru-RU" dirty="0" smtClean="0">
                <a:solidFill>
                  <a:schemeClr val="accent3">
                    <a:lumMod val="75000"/>
                  </a:schemeClr>
                </a:solidFill>
              </a:rPr>
              <a:t>.</a:t>
            </a:r>
            <a:endParaRPr lang="ru-RU" dirty="0">
              <a:solidFill>
                <a:schemeClr val="accent3">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755576" y="2136339"/>
            <a:ext cx="7344816" cy="2677656"/>
          </a:xfrm>
          <a:prstGeom prst="rect">
            <a:avLst/>
          </a:prstGeom>
        </p:spPr>
        <p:txBody>
          <a:bodyPr wrap="square">
            <a:spAutoFit/>
          </a:bodyPr>
          <a:lstStyle/>
          <a:p>
            <a:r>
              <a:rPr lang="ru-RU" sz="2400" dirty="0" smtClean="0">
                <a:solidFill>
                  <a:srgbClr val="0070C0"/>
                </a:solidFill>
              </a:rPr>
              <a:t>Реформа 1832 г. была первой реформой избирательного права в Англии. Она положила начало переходу от средневекового избирательного принципа равного представительства от корпоративных единиц к новому демократическому принципу представительства от количества населения</a:t>
            </a:r>
            <a:endParaRPr lang="ru-RU" sz="24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259632" y="1196752"/>
            <a:ext cx="6624736" cy="1015663"/>
          </a:xfrm>
          <a:prstGeom prst="rect">
            <a:avLst/>
          </a:prstGeom>
        </p:spPr>
        <p:txBody>
          <a:bodyPr wrap="square">
            <a:spAutoFit/>
          </a:bodyPr>
          <a:lstStyle/>
          <a:p>
            <a:pPr algn="ctr"/>
            <a:r>
              <a:rPr lang="ru-RU" sz="6000" b="1" dirty="0" smtClean="0">
                <a:solidFill>
                  <a:srgbClr val="FFFFCC"/>
                </a:solidFill>
              </a:rPr>
              <a:t>чартизм.</a:t>
            </a:r>
            <a:endParaRPr lang="ru-RU" sz="6000" dirty="0"/>
          </a:p>
        </p:txBody>
      </p:sp>
      <p:sp>
        <p:nvSpPr>
          <p:cNvPr id="5" name="Прямоугольник 4"/>
          <p:cNvSpPr/>
          <p:nvPr/>
        </p:nvSpPr>
        <p:spPr>
          <a:xfrm>
            <a:off x="1403648" y="2492896"/>
            <a:ext cx="6336704" cy="2677656"/>
          </a:xfrm>
          <a:prstGeom prst="rect">
            <a:avLst/>
          </a:prstGeom>
        </p:spPr>
        <p:txBody>
          <a:bodyPr wrap="square">
            <a:spAutoFit/>
          </a:bodyPr>
          <a:lstStyle/>
          <a:p>
            <a:r>
              <a:rPr lang="ru-RU" sz="2800" b="1" dirty="0" smtClean="0">
                <a:solidFill>
                  <a:srgbClr val="00B0F0"/>
                </a:solidFill>
              </a:rPr>
              <a:t>Чартизм</a:t>
            </a:r>
            <a:r>
              <a:rPr lang="ru-RU" sz="2800" dirty="0" smtClean="0">
                <a:solidFill>
                  <a:srgbClr val="00B0F0"/>
                </a:solidFill>
              </a:rPr>
              <a:t> (англ. </a:t>
            </a:r>
            <a:r>
              <a:rPr lang="ru-RU" sz="2800" i="1" dirty="0" err="1" smtClean="0">
                <a:solidFill>
                  <a:srgbClr val="00B0F0"/>
                </a:solidFill>
              </a:rPr>
              <a:t>Chartism</a:t>
            </a:r>
            <a:r>
              <a:rPr lang="ru-RU" sz="2800" dirty="0" smtClean="0">
                <a:solidFill>
                  <a:srgbClr val="00B0F0"/>
                </a:solidFill>
              </a:rPr>
              <a:t>) — политическое и социальное движение в Англии с конца 1830-х до конца 1840-х </a:t>
            </a:r>
            <a:r>
              <a:rPr lang="ru-RU" sz="2800" dirty="0" smtClean="0">
                <a:solidFill>
                  <a:srgbClr val="00B0F0"/>
                </a:solidFill>
              </a:rPr>
              <a:t>годов. </a:t>
            </a:r>
            <a:r>
              <a:rPr lang="ru-RU" sz="2800" dirty="0" smtClean="0">
                <a:solidFill>
                  <a:srgbClr val="00B0F0"/>
                </a:solidFill>
              </a:rPr>
              <a:t>Чартизм можно считать предшественником </a:t>
            </a:r>
            <a:r>
              <a:rPr lang="ru-RU" sz="2800" dirty="0" smtClean="0">
                <a:solidFill>
                  <a:srgbClr val="00B0F0"/>
                </a:solidFill>
              </a:rPr>
              <a:t>социал-демократии.</a:t>
            </a:r>
            <a:endParaRPr lang="ru-RU" sz="2800" dirty="0">
              <a:solidFill>
                <a:srgbClr val="00B0F0"/>
              </a:solidFill>
            </a:endParaRPr>
          </a:p>
        </p:txBody>
      </p:sp>
      <p:pic>
        <p:nvPicPr>
          <p:cNvPr id="6" name="Picture 5" descr="C:\Users\User\Pictures\рамки\derev101.png"/>
          <p:cNvPicPr>
            <a:picLocks noChangeAspect="1" noChangeArrowheads="1"/>
          </p:cNvPicPr>
          <p:nvPr/>
        </p:nvPicPr>
        <p:blipFill>
          <a:blip r:embed="rId2" cstate="print"/>
          <a:srcRect/>
          <a:stretch>
            <a:fillRect/>
          </a:stretch>
        </p:blipFill>
        <p:spPr bwMode="auto">
          <a:xfrm rot="16200000">
            <a:off x="1143000" y="-1143000"/>
            <a:ext cx="6858000" cy="914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251520" y="117693"/>
            <a:ext cx="8640960" cy="6740307"/>
          </a:xfrm>
          <a:prstGeom prst="rect">
            <a:avLst/>
          </a:prstGeom>
        </p:spPr>
        <p:txBody>
          <a:bodyPr wrap="square">
            <a:spAutoFit/>
          </a:bodyPr>
          <a:lstStyle/>
          <a:p>
            <a:r>
              <a:rPr lang="ru-RU" sz="2400" dirty="0" smtClean="0">
                <a:solidFill>
                  <a:srgbClr val="002060"/>
                </a:solidFill>
              </a:rPr>
              <a:t>Непосредственной причиной, создавшей чартистское движение, были промышленные кризисы 1825 и 1836 годов и созданная ими безработица 1825—1830 и 1836—1840 </a:t>
            </a:r>
            <a:r>
              <a:rPr lang="ru-RU" sz="2400" dirty="0" smtClean="0">
                <a:solidFill>
                  <a:srgbClr val="002060"/>
                </a:solidFill>
              </a:rPr>
              <a:t>годов. </a:t>
            </a:r>
            <a:r>
              <a:rPr lang="ru-RU" sz="2400" dirty="0" smtClean="0">
                <a:solidFill>
                  <a:srgbClr val="002060"/>
                </a:solidFill>
              </a:rPr>
              <a:t>Безработица вызвала ещё в 1820-х годах длинный ряд рабочих бунтов в различных городах Ланкашира, сопровождавшихся грабежом булочных и съестных лавок.</a:t>
            </a:r>
          </a:p>
          <a:p>
            <a:r>
              <a:rPr lang="ru-RU" sz="2400" dirty="0" smtClean="0">
                <a:solidFill>
                  <a:srgbClr val="002060"/>
                </a:solidFill>
              </a:rPr>
              <a:t>Движение буржуазии, приведшее к парламентской реформе 1832 года, нашло горячую поддержку и в рабочих массах, но успех этого движения совершенно не удовлетворил рабочих. Чартисты надеялись, что реформированный, согласно их желаниям, парламент сумеет найти верные средства для устранения социальных бед, против которых они протестовали. Для них построенный на принципе всеобщего голосования парламент должен был явиться организацией работающих масс для защиты их экономических интересов.</a:t>
            </a:r>
            <a:endParaRPr lang="ru-RU" sz="24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6" descr="Пергамент"/>
          <p:cNvSpPr>
            <a:spLocks noChangeArrowheads="1"/>
          </p:cNvSpPr>
          <p:nvPr/>
        </p:nvSpPr>
        <p:spPr bwMode="auto">
          <a:xfrm>
            <a:off x="323528" y="1412776"/>
            <a:ext cx="8568952" cy="3168352"/>
          </a:xfrm>
          <a:prstGeom prst="snip2DiagRect">
            <a:avLst>
              <a:gd name="adj1" fmla="val 0"/>
              <a:gd name="adj2" fmla="val 23383"/>
            </a:avLst>
          </a:prstGeom>
          <a:blipFill dpi="0" rotWithShape="0">
            <a:blip r:embed="rId2" cstate="print"/>
            <a:srcRect/>
            <a:tile tx="0" ty="0" sx="100000" sy="100000" flip="none" algn="tl"/>
          </a:blipFill>
          <a:ln w="76200" cap="sq">
            <a:solidFill>
              <a:srgbClr val="00B0F0"/>
            </a:solidFill>
            <a:miter lim="800000"/>
            <a:headEnd type="none" w="sm" len="sm"/>
            <a:tailEnd type="none" w="sm" len="sm"/>
          </a:ln>
          <a:effectLst/>
        </p:spPr>
        <p:txBody>
          <a:bodyPr/>
          <a:lstStyle/>
          <a:p>
            <a:pPr marL="342900" indent="-342900" algn="l">
              <a:spcBef>
                <a:spcPct val="20000"/>
              </a:spcBef>
              <a:buClr>
                <a:schemeClr val="tx2"/>
              </a:buClr>
              <a:buFont typeface="Wingdings" pitchFamily="2" charset="2"/>
              <a:buNone/>
            </a:pPr>
            <a:r>
              <a:rPr lang="ru-RU" sz="2400" b="1" dirty="0">
                <a:solidFill>
                  <a:srgbClr val="A50021"/>
                </a:solidFill>
                <a:latin typeface="Times New Roman" pitchFamily="18" charset="-52"/>
              </a:rPr>
              <a:t>Расколовшись на сторонников «моральной» </a:t>
            </a:r>
            <a:r>
              <a:rPr lang="ru-RU" sz="2400" b="1" dirty="0" smtClean="0">
                <a:solidFill>
                  <a:srgbClr val="A50021"/>
                </a:solidFill>
                <a:latin typeface="Times New Roman" pitchFamily="18" charset="-52"/>
              </a:rPr>
              <a:t>силы</a:t>
            </a:r>
            <a:r>
              <a:rPr lang="ru-RU" sz="2400" b="1" dirty="0">
                <a:solidFill>
                  <a:srgbClr val="A50021"/>
                </a:solidFill>
                <a:latin typeface="Times New Roman" pitchFamily="18" charset="-52"/>
              </a:rPr>
              <a:t>, чартисты продолжили борьбу.</a:t>
            </a:r>
          </a:p>
          <a:p>
            <a:pPr marL="342900" indent="-342900" algn="l">
              <a:spcBef>
                <a:spcPct val="20000"/>
              </a:spcBef>
              <a:buClr>
                <a:schemeClr val="tx2"/>
              </a:buClr>
              <a:buFont typeface="Wingdings" pitchFamily="2" charset="2"/>
              <a:buNone/>
            </a:pPr>
            <a:r>
              <a:rPr lang="ru-RU" sz="2400" b="1" dirty="0">
                <a:solidFill>
                  <a:srgbClr val="A50021"/>
                </a:solidFill>
                <a:latin typeface="Times New Roman" pitchFamily="18" charset="-52"/>
              </a:rPr>
              <a:t>В 1842 г. было собрано 3,3 млн. подписей, а в 1848 </a:t>
            </a:r>
            <a:r>
              <a:rPr lang="ru-RU" sz="2400" b="1" dirty="0" smtClean="0">
                <a:solidFill>
                  <a:srgbClr val="A50021"/>
                </a:solidFill>
                <a:latin typeface="Times New Roman" pitchFamily="18" charset="-52"/>
              </a:rPr>
              <a:t>– 5 </a:t>
            </a:r>
            <a:r>
              <a:rPr lang="ru-RU" sz="2400" b="1" dirty="0" err="1">
                <a:solidFill>
                  <a:srgbClr val="A50021"/>
                </a:solidFill>
                <a:latin typeface="Times New Roman" pitchFamily="18" charset="-52"/>
              </a:rPr>
              <a:t>млн</a:t>
            </a:r>
            <a:r>
              <a:rPr lang="ru-RU" sz="2400" b="1" dirty="0">
                <a:solidFill>
                  <a:srgbClr val="A50021"/>
                </a:solidFill>
                <a:latin typeface="Times New Roman" pitchFamily="18" charset="-52"/>
              </a:rPr>
              <a:t>, но оба раза парламент вновь отказался даже рассматривать народные требования.</a:t>
            </a:r>
          </a:p>
          <a:p>
            <a:pPr marL="342900" indent="-342900" algn="l">
              <a:spcBef>
                <a:spcPct val="20000"/>
              </a:spcBef>
              <a:buClr>
                <a:schemeClr val="tx2"/>
              </a:buClr>
              <a:buFont typeface="Wingdings" pitchFamily="2" charset="2"/>
              <a:buNone/>
            </a:pPr>
            <a:r>
              <a:rPr lang="ru-RU" sz="2400" b="1" dirty="0">
                <a:solidFill>
                  <a:srgbClr val="A50021"/>
                </a:solidFill>
                <a:latin typeface="Times New Roman" pitchFamily="18" charset="-52"/>
              </a:rPr>
              <a:t>Вскоре чартистское движение угасло</a:t>
            </a:r>
            <a:r>
              <a:rPr lang="ru-RU" b="1" dirty="0">
                <a:solidFill>
                  <a:srgbClr val="A50021"/>
                </a:solidFill>
                <a:latin typeface="Times New Roman" pitchFamily="18" charset="-5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User\Pictures\рамки\Рисунок1.jpg"/>
          <p:cNvPicPr>
            <a:picLocks noChangeAspect="1" noChangeArrowheads="1"/>
          </p:cNvPicPr>
          <p:nvPr/>
        </p:nvPicPr>
        <p:blipFill>
          <a:blip r:embed="rId2" cstate="print"/>
          <a:srcRect/>
          <a:stretch>
            <a:fillRect/>
          </a:stretch>
        </p:blipFill>
        <p:spPr bwMode="auto">
          <a:xfrm>
            <a:off x="0" y="0"/>
            <a:ext cx="9144000" cy="6900320"/>
          </a:xfrm>
          <a:prstGeom prst="rect">
            <a:avLst/>
          </a:prstGeom>
          <a:noFill/>
        </p:spPr>
      </p:pic>
      <p:sp>
        <p:nvSpPr>
          <p:cNvPr id="2" name="Прямоугольник 1"/>
          <p:cNvSpPr/>
          <p:nvPr/>
        </p:nvSpPr>
        <p:spPr>
          <a:xfrm>
            <a:off x="2123728" y="3140968"/>
            <a:ext cx="5040560" cy="1323439"/>
          </a:xfrm>
          <a:prstGeom prst="rect">
            <a:avLst/>
          </a:prstGeom>
        </p:spPr>
        <p:txBody>
          <a:bodyPr wrap="square">
            <a:spAutoFit/>
          </a:bodyPr>
          <a:lstStyle/>
          <a:p>
            <a:r>
              <a:rPr lang="ru-RU" sz="2000" b="1" dirty="0" smtClean="0">
                <a:solidFill>
                  <a:schemeClr val="accent6">
                    <a:lumMod val="50000"/>
                  </a:schemeClr>
                </a:solidFill>
              </a:rPr>
              <a:t>Викторианская эпоха</a:t>
            </a:r>
            <a:r>
              <a:rPr lang="ru-RU" sz="2000" dirty="0" smtClean="0">
                <a:solidFill>
                  <a:schemeClr val="accent6">
                    <a:lumMod val="50000"/>
                  </a:schemeClr>
                </a:solidFill>
              </a:rPr>
              <a:t> </a:t>
            </a:r>
            <a:r>
              <a:rPr lang="ru-RU" sz="2000" dirty="0" smtClean="0">
                <a:solidFill>
                  <a:schemeClr val="accent6">
                    <a:lumMod val="50000"/>
                  </a:schemeClr>
                </a:solidFill>
              </a:rPr>
              <a:t>(</a:t>
            </a:r>
            <a:r>
              <a:rPr lang="ru-RU" sz="2000" dirty="0" smtClean="0">
                <a:solidFill>
                  <a:schemeClr val="accent6">
                    <a:lumMod val="50000"/>
                  </a:schemeClr>
                </a:solidFill>
              </a:rPr>
              <a:t>1837—1901) — </a:t>
            </a:r>
            <a:r>
              <a:rPr lang="ru-RU" sz="2000" dirty="0" smtClean="0">
                <a:solidFill>
                  <a:schemeClr val="accent6">
                    <a:lumMod val="50000"/>
                  </a:schemeClr>
                </a:solidFill>
              </a:rPr>
              <a:t>период царствования Виктории, королевы </a:t>
            </a:r>
            <a:r>
              <a:rPr lang="ru-RU" sz="2000" dirty="0" smtClean="0">
                <a:solidFill>
                  <a:schemeClr val="accent6">
                    <a:lumMod val="50000"/>
                  </a:schemeClr>
                </a:solidFill>
              </a:rPr>
              <a:t>Великобритании </a:t>
            </a:r>
            <a:r>
              <a:rPr lang="ru-RU" sz="2000" dirty="0" smtClean="0">
                <a:solidFill>
                  <a:schemeClr val="accent6">
                    <a:lumMod val="50000"/>
                  </a:schemeClr>
                </a:solidFill>
              </a:rPr>
              <a:t>и Ирландии, императрицы Индии</a:t>
            </a:r>
            <a:endParaRPr lang="ru-RU" sz="2000" dirty="0">
              <a:solidFill>
                <a:schemeClr val="accent6">
                  <a:lumMod val="50000"/>
                </a:schemeClr>
              </a:solidFill>
            </a:endParaRPr>
          </a:p>
        </p:txBody>
      </p:sp>
      <p:sp>
        <p:nvSpPr>
          <p:cNvPr id="3" name="Прямоугольник 2"/>
          <p:cNvSpPr/>
          <p:nvPr/>
        </p:nvSpPr>
        <p:spPr>
          <a:xfrm>
            <a:off x="683568" y="1196752"/>
            <a:ext cx="7992888" cy="1446550"/>
          </a:xfrm>
          <a:prstGeom prst="rect">
            <a:avLst/>
          </a:prstGeom>
        </p:spPr>
        <p:txBody>
          <a:bodyPr wrap="square">
            <a:spAutoFit/>
          </a:bodyPr>
          <a:lstStyle/>
          <a:p>
            <a:pPr algn="ctr"/>
            <a:r>
              <a:rPr lang="ru-RU" sz="4400" b="1" dirty="0" smtClean="0">
                <a:solidFill>
                  <a:schemeClr val="accent6">
                    <a:lumMod val="50000"/>
                  </a:schemeClr>
                </a:solidFill>
              </a:rPr>
              <a:t>Викторианская эпоха </a:t>
            </a:r>
            <a:r>
              <a:rPr lang="ru-RU" sz="4400" b="1" dirty="0" smtClean="0">
                <a:solidFill>
                  <a:schemeClr val="accent6">
                    <a:lumMod val="50000"/>
                  </a:schemeClr>
                </a:solidFill>
              </a:rPr>
              <a:t>«Мастерской мира</a:t>
            </a:r>
            <a:r>
              <a:rPr lang="ru-RU" sz="4400" b="1" dirty="0" smtClean="0">
                <a:solidFill>
                  <a:schemeClr val="accent6">
                    <a:lumMod val="50000"/>
                  </a:schemeClr>
                </a:solidFill>
              </a:rPr>
              <a:t>».</a:t>
            </a:r>
            <a:r>
              <a:rPr lang="ru-RU" sz="4400" dirty="0" smtClean="0">
                <a:solidFill>
                  <a:schemeClr val="accent6">
                    <a:lumMod val="50000"/>
                  </a:schemeClr>
                </a:solidFill>
              </a:rPr>
              <a:t> </a:t>
            </a:r>
            <a:endParaRPr lang="ru-RU" sz="4400" dirty="0">
              <a:solidFill>
                <a:schemeClr val="accent6">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24744"/>
            <a:ext cx="9144000" cy="4154984"/>
          </a:xfrm>
          <a:prstGeom prst="rect">
            <a:avLst/>
          </a:prstGeom>
        </p:spPr>
        <p:txBody>
          <a:bodyPr wrap="square">
            <a:spAutoFit/>
          </a:bodyPr>
          <a:lstStyle/>
          <a:p>
            <a:r>
              <a:rPr lang="ru-RU" sz="2400" dirty="0" smtClean="0">
                <a:solidFill>
                  <a:schemeClr val="accent6">
                    <a:lumMod val="50000"/>
                  </a:schemeClr>
                </a:solidFill>
              </a:rPr>
              <a:t>Отличительной чертой этой эпохи является отсутствие значительных войн (за исключением Крымской), что позволило стране интенсивно развиваться — в частности в сфере развития инфраструктуры, строительства железных дорог. В области экономики в этот период продолжались промышленная революция и развитие </a:t>
            </a:r>
            <a:r>
              <a:rPr lang="ru-RU" sz="2400" dirty="0" smtClean="0">
                <a:solidFill>
                  <a:schemeClr val="accent6">
                    <a:lumMod val="50000"/>
                  </a:schemeClr>
                </a:solidFill>
              </a:rPr>
              <a:t>капитализма</a:t>
            </a:r>
            <a:r>
              <a:rPr lang="ru-RU" sz="2400" dirty="0" smtClean="0">
                <a:solidFill>
                  <a:schemeClr val="accent6">
                    <a:lumMod val="50000"/>
                  </a:schemeClr>
                </a:solidFill>
              </a:rPr>
              <a:t>. Для социального облика эпохи характерен строгий моральный кодекс (джентльменство), закрепивший консервативные ценности и классовые различия. В области внешней политики продолжалась колониальная экспансия Британии в Азии («Большая Игра») и Африке («драка за Африку»).</a:t>
            </a:r>
            <a:endParaRPr lang="ru-RU" sz="2400" dirty="0">
              <a:solidFill>
                <a:schemeClr val="accent6">
                  <a:lumMod val="50000"/>
                </a:schemeClr>
              </a:solidFill>
            </a:endParaRPr>
          </a:p>
        </p:txBody>
      </p:sp>
    </p:spTree>
  </p:cSld>
  <p:clrMapOvr>
    <a:masterClrMapping/>
  </p:clrMapOvr>
</p:sld>
</file>

<file path=ppt/theme/theme1.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Template>
  <TotalTime>3301</TotalTime>
  <Words>930</Words>
  <Application>Microsoft Office PowerPoint</Application>
  <PresentationFormat>Экран (4:3)</PresentationFormat>
  <Paragraphs>32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Bubbles</vt:lpstr>
      <vt:lpstr>Великобритания.</vt:lpstr>
      <vt:lpstr>Слайд 2</vt:lpstr>
      <vt:lpstr>Билль о реформе</vt:lpstr>
      <vt:lpstr>Слайд 4</vt:lpstr>
      <vt:lpstr>Слайд 5</vt:lpstr>
      <vt:lpstr>Слайд 6</vt:lpstr>
      <vt:lpstr>Слайд 7</vt:lpstr>
      <vt:lpstr>Слайд 8</vt:lpstr>
      <vt:lpstr>Слайд 9</vt:lpstr>
      <vt:lpstr>Слайд 10</vt:lpstr>
      <vt:lpstr>Слайд 11</vt:lpstr>
      <vt:lpstr>В начале XIX века процесс модернизации в Великобритании проходил в обстановке острых социальных конфликтов, но правящие круги всё чаще обращались к проведению политических и социальных реформ как методу разрешения противоречий.  Великобритания стала «Мастерской Мира»  и достигла господство на мировом рынке. В середине  XIX века страна являлась самой богатой среди европейских государств, в Британской империи « никогда не заходило солнце».</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51</cp:revision>
  <dcterms:created xsi:type="dcterms:W3CDTF">2012-10-04T17:02:07Z</dcterms:created>
  <dcterms:modified xsi:type="dcterms:W3CDTF">2012-10-07T21:14:13Z</dcterms:modified>
</cp:coreProperties>
</file>