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F9BF-598F-40F3-A7A9-53356E192D18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2CF9D99-ABC1-47DD-B5CF-5910AD845FC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F9BF-598F-40F3-A7A9-53356E192D18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9D99-ABC1-47DD-B5CF-5910AD845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F9BF-598F-40F3-A7A9-53356E192D18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9D99-ABC1-47DD-B5CF-5910AD845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F9BF-598F-40F3-A7A9-53356E192D18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9D99-ABC1-47DD-B5CF-5910AD845FC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F9BF-598F-40F3-A7A9-53356E192D18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2CF9D99-ABC1-47DD-B5CF-5910AD845FC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F9BF-598F-40F3-A7A9-53356E192D18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9D99-ABC1-47DD-B5CF-5910AD845FC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F9BF-598F-40F3-A7A9-53356E192D18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9D99-ABC1-47DD-B5CF-5910AD845FC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F9BF-598F-40F3-A7A9-53356E192D18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9D99-ABC1-47DD-B5CF-5910AD845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F9BF-598F-40F3-A7A9-53356E192D18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9D99-ABC1-47DD-B5CF-5910AD845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F9BF-598F-40F3-A7A9-53356E192D18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9D99-ABC1-47DD-B5CF-5910AD845FC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F9BF-598F-40F3-A7A9-53356E192D18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2CF9D99-ABC1-47DD-B5CF-5910AD845FC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AAF9BF-598F-40F3-A7A9-53356E192D18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2CF9D99-ABC1-47DD-B5CF-5910AD845F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633048" cy="175260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Перевод чисел в другую систему счисления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7772400" cy="147002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Тема занятия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16632"/>
            <a:ext cx="144670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812360" y="5949280"/>
            <a:ext cx="1080120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2132856"/>
            <a:ext cx="7772400" cy="7570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i="1" dirty="0" smtClean="0">
                <a:solidFill>
                  <a:srgbClr val="002060"/>
                </a:solidFill>
              </a:rPr>
              <a:t>Переходим к следующему заданию</a:t>
            </a:r>
            <a:endParaRPr lang="ru-RU" sz="4000" i="1" baseline="-25000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552" y="5805264"/>
            <a:ext cx="3240360" cy="7920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твоей копилке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5-конечная звезда 12"/>
          <p:cNvSpPr/>
          <p:nvPr/>
        </p:nvSpPr>
        <p:spPr>
          <a:xfrm>
            <a:off x="4067944" y="5805264"/>
            <a:ext cx="720080" cy="7200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5004048" y="5805264"/>
            <a:ext cx="720080" cy="7200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5940152" y="5805264"/>
            <a:ext cx="720080" cy="7200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956376" y="5949280"/>
            <a:ext cx="864096" cy="576064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39552" y="1238563"/>
            <a:ext cx="831362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Перевод чисел из восьмеричной системы счисления в двоичную систему выполняется путем замены цифр в разрядах этих систем трёхразрядным двоичным соответствующим числом в восьмеричной системе, 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называемым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404664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70C0"/>
                </a:solidFill>
              </a:rPr>
              <a:t>Ответьте на вопрос.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5085184"/>
            <a:ext cx="2736304" cy="792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триадой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>
            <a:hlinkClick r:id=""/>
          </p:cNvPr>
          <p:cNvSpPr/>
          <p:nvPr/>
        </p:nvSpPr>
        <p:spPr>
          <a:xfrm>
            <a:off x="5220072" y="5085184"/>
            <a:ext cx="2736304" cy="792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тетрадой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5949280"/>
            <a:ext cx="936104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06801 L 0.20469 -0.2149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63688" y="404664"/>
            <a:ext cx="5760640" cy="6480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1560" y="2996952"/>
            <a:ext cx="576064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Б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4127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31640" y="2996952"/>
            <a:ext cx="576064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51720" y="2996952"/>
            <a:ext cx="576064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З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71800" y="2996952"/>
            <a:ext cx="576064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91880" y="2996952"/>
            <a:ext cx="576064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68" y="1340768"/>
            <a:ext cx="576064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22048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03648" y="1340768"/>
            <a:ext cx="576064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23728" y="1340768"/>
            <a:ext cx="576064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43808" y="1340768"/>
            <a:ext cx="576064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63888" y="1340768"/>
            <a:ext cx="576064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283968" y="1340768"/>
            <a:ext cx="576064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76056" y="1340768"/>
            <a:ext cx="576064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83568" y="2132856"/>
            <a:ext cx="576064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03648" y="2132856"/>
            <a:ext cx="576064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23728" y="2132856"/>
            <a:ext cx="576064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843808" y="2132856"/>
            <a:ext cx="576064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63888" y="2132856"/>
            <a:ext cx="576064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283968" y="2132856"/>
            <a:ext cx="576064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76056" y="2132856"/>
            <a:ext cx="576064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30689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796136" y="2132856"/>
            <a:ext cx="576064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16216" y="2132856"/>
            <a:ext cx="576064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3568" y="4797152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Размер алфавита, число цифр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251520" y="42930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1520" y="47971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3568" y="429309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Множество используемых цифр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251520" y="53012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3568" y="530120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Вес разрядов</a:t>
            </a:r>
            <a:endParaRPr lang="ru-RU" dirty="0"/>
          </a:p>
        </p:txBody>
      </p:sp>
      <p:sp>
        <p:nvSpPr>
          <p:cNvPr id="33" name="Горизонтальный свиток 32"/>
          <p:cNvSpPr/>
          <p:nvPr/>
        </p:nvSpPr>
        <p:spPr>
          <a:xfrm>
            <a:off x="323528" y="3861048"/>
            <a:ext cx="8496944" cy="2016224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7956376" y="6021288"/>
            <a:ext cx="792088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4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5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7" grpId="0"/>
      <p:bldP spid="28" grpId="0"/>
      <p:bldP spid="29" grpId="0"/>
      <p:bldP spid="30" grpId="0"/>
      <p:bldP spid="31" grpId="0"/>
      <p:bldP spid="32" grpId="0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Определить основание чисел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132856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147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>
            <a:hlinkClick r:id=""/>
          </p:cNvPr>
          <p:cNvSpPr/>
          <p:nvPr/>
        </p:nvSpPr>
        <p:spPr>
          <a:xfrm>
            <a:off x="3131840" y="1916832"/>
            <a:ext cx="648072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2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31840" y="2420888"/>
            <a:ext cx="648072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8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31640" y="2492896"/>
            <a:ext cx="648072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8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>
            <a:hlinkClick r:id=""/>
          </p:cNvPr>
          <p:cNvSpPr/>
          <p:nvPr/>
        </p:nvSpPr>
        <p:spPr>
          <a:xfrm>
            <a:off x="3203848" y="3933056"/>
            <a:ext cx="648072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2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03848" y="4437112"/>
            <a:ext cx="648072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16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4077072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А7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475656" y="4365104"/>
            <a:ext cx="648072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16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6" name="Улыбающееся лицо 15"/>
          <p:cNvSpPr/>
          <p:nvPr/>
        </p:nvSpPr>
        <p:spPr>
          <a:xfrm>
            <a:off x="4283968" y="3861048"/>
            <a:ext cx="1008112" cy="9361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лыбающееся лицо 16"/>
          <p:cNvSpPr/>
          <p:nvPr/>
        </p:nvSpPr>
        <p:spPr>
          <a:xfrm>
            <a:off x="4211960" y="1916832"/>
            <a:ext cx="1008112" cy="9361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7956376" y="6165304"/>
            <a:ext cx="936104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48"/>
            <a:ext cx="922307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600" y="1052736"/>
            <a:ext cx="41764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СПАСИБО</a:t>
            </a:r>
          </a:p>
          <a:p>
            <a:r>
              <a:rPr lang="ru-RU" sz="4400" dirty="0" smtClean="0"/>
              <a:t> ЗА </a:t>
            </a:r>
          </a:p>
          <a:p>
            <a:r>
              <a:rPr lang="ru-RU" sz="4400" dirty="0" smtClean="0"/>
              <a:t>ВНИМАНИЕ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764704"/>
            <a:ext cx="144670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919162"/>
          </a:xfrm>
          <a:prstGeom prst="rect">
            <a:avLst/>
          </a:prstGeom>
        </p:spPr>
        <p:txBody>
          <a:bodyPr/>
          <a:lstStyle/>
          <a:p>
            <a:pPr marL="800100" marR="0" lvl="0" indent="-8001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ПЕРЕВОД ЧИСЕЛ В ДЕСЯТИЧНУЮ СИСТЕМУ СЧИСЛЕНИЯ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8313" y="1341438"/>
            <a:ext cx="8229600" cy="5183187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Таблица перевода чисел</a:t>
            </a:r>
            <a:endParaRPr kumimoji="0" lang="ru-RU" sz="2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043608" y="1916832"/>
          <a:ext cx="7128792" cy="4680522"/>
        </p:xfrm>
        <a:graphic>
          <a:graphicData uri="http://schemas.openxmlformats.org/drawingml/2006/table">
            <a:tbl>
              <a:tblPr/>
              <a:tblGrid>
                <a:gridCol w="1667217"/>
                <a:gridCol w="1724708"/>
                <a:gridCol w="1724708"/>
                <a:gridCol w="2012159"/>
              </a:tblGrid>
              <a:tr h="26002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Десятичная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Двоичная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Восьмеричная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Шестнадцатеричная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0101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0110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0111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388424" y="6165304"/>
            <a:ext cx="576064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332656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Правило перевода чисел в десятичную систему счисления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2204864"/>
            <a:ext cx="82809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095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 вычисления выполняются в новой системе счисления. Алгоритм перевода сводится к следующим правилам: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095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записать переводимое число в виде полинома в старой системе счисления 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095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полученном полиноме заменить основание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все коэффициенты числами в новой системе счисления;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095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выполнить арифметические операции в новой системе счисления.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028384" y="6165304"/>
            <a:ext cx="79208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2049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ПЕРЕВОД ЧИСЕЛ ИЗ ДЕСЯТИЧНОЙ В ДВОИЧНУЮ, ВОСЬМЕРИЧНУЮ И ШЕСТНАДЦАТЕРИЧНУЮ СИСТЕМЫ СЧИСЛЕНИЯ</a:t>
            </a:r>
            <a:r>
              <a:rPr kumimoji="0" lang="ru-RU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1844824"/>
          <a:ext cx="2808311" cy="2376262"/>
        </p:xfrm>
        <a:graphic>
          <a:graphicData uri="http://schemas.openxmlformats.org/drawingml/2006/table">
            <a:tbl>
              <a:tblPr/>
              <a:tblGrid>
                <a:gridCol w="677480"/>
                <a:gridCol w="427290"/>
                <a:gridCol w="427290"/>
                <a:gridCol w="425417"/>
                <a:gridCol w="425417"/>
                <a:gridCol w="425417"/>
              </a:tblGrid>
              <a:tr h="339466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57</a:t>
                      </a:r>
                      <a:r>
                        <a:rPr lang="ru-RU" sz="1200" baseline="-25000" dirty="0">
                          <a:latin typeface="Times New Roman"/>
                          <a:ea typeface="Times New Roman"/>
                        </a:rPr>
                        <a:t>(10)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409" name="Freeform 1"/>
          <p:cNvSpPr>
            <a:spLocks/>
          </p:cNvSpPr>
          <p:nvPr/>
        </p:nvSpPr>
        <p:spPr bwMode="auto">
          <a:xfrm>
            <a:off x="251520" y="2420888"/>
            <a:ext cx="2808312" cy="2016224"/>
          </a:xfrm>
          <a:custGeom>
            <a:avLst/>
            <a:gdLst/>
            <a:ahLst/>
            <a:cxnLst>
              <a:cxn ang="0">
                <a:pos x="2919" y="899"/>
              </a:cxn>
              <a:cxn ang="0">
                <a:pos x="2383" y="1187"/>
              </a:cxn>
              <a:cxn ang="0">
                <a:pos x="2018" y="1217"/>
              </a:cxn>
              <a:cxn ang="0">
                <a:pos x="1481" y="933"/>
              </a:cxn>
              <a:cxn ang="0">
                <a:pos x="0" y="0"/>
              </a:cxn>
            </a:cxnLst>
            <a:rect l="0" t="0" r="r" b="b"/>
            <a:pathLst>
              <a:path w="2919" h="1259">
                <a:moveTo>
                  <a:pt x="2919" y="899"/>
                </a:moveTo>
                <a:cubicBezTo>
                  <a:pt x="2830" y="947"/>
                  <a:pt x="2533" y="1134"/>
                  <a:pt x="2383" y="1187"/>
                </a:cubicBezTo>
                <a:cubicBezTo>
                  <a:pt x="2233" y="1240"/>
                  <a:pt x="2168" y="1259"/>
                  <a:pt x="2018" y="1217"/>
                </a:cubicBezTo>
                <a:cubicBezTo>
                  <a:pt x="1868" y="1175"/>
                  <a:pt x="1817" y="1136"/>
                  <a:pt x="1481" y="933"/>
                </a:cubicBezTo>
                <a:cubicBezTo>
                  <a:pt x="1145" y="730"/>
                  <a:pt x="309" y="195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stealth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3203848" y="1600200"/>
            <a:ext cx="5482952" cy="4530725"/>
          </a:xfrm>
          <a:prstGeom prst="rect">
            <a:avLst/>
          </a:prstGeom>
        </p:spPr>
        <p:txBody>
          <a:bodyPr/>
          <a:lstStyle/>
          <a:p>
            <a:pPr marL="495300" marR="0" lvl="0" indent="-49530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Последовательно выполнять деление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исходного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целого десятичного числа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получаемых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целых частных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основание системы перевода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(2, 8 или 16) до тех пор, пока не получится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частное, меньше делителя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495300" marR="0" lvl="0" indent="-49530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Записать полученные остатки в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обратной последовательности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51520" y="5445224"/>
            <a:ext cx="36624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Результат:  57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=111001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884368" y="6021288"/>
            <a:ext cx="936104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34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8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409" grpId="0" animBg="1"/>
      <p:bldP spid="5" grpId="0" uiExpand="1" build="p"/>
      <p:bldP spid="174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15616" y="3501008"/>
          <a:ext cx="3744417" cy="2016224"/>
        </p:xfrm>
        <a:graphic>
          <a:graphicData uri="http://schemas.openxmlformats.org/drawingml/2006/table">
            <a:tbl>
              <a:tblPr/>
              <a:tblGrid>
                <a:gridCol w="481353"/>
                <a:gridCol w="481353"/>
                <a:gridCol w="2781711"/>
              </a:tblGrid>
              <a:tr h="2520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Повтор последовательности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-68034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Перевод правильной дроби из одной системы счисления в другую</a:t>
            </a:r>
            <a:endParaRPr kumimoji="0" lang="ru-RU" sz="2800" b="1" i="0" u="sng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перевода правильных дробей из одной системы счисления в другую необходимо исходную дробь помножить на основание новой системы счисления. Целая часть произведения является цифрой самого старшего разряда числа в новой системе счисления. Дробную часть вновь умножаем на новое основание. Целая часть этого произведения будет следующим более младшим разрядом этого числа и т. д. производится последовательное перемножение. Ограничением числа перемножений является достижение заданной точности представления числа в новой системе счисления или равенство нулю дробной части очередного произведения.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Пример: 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733256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Эта двоичная дробь периодическая, поэтому процесс перевода следует завершить при достижении требуемой точности. Таким образом, 0,3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(0,010011001 …)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244408" y="6309320"/>
            <a:ext cx="57606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229600" cy="61928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600" dirty="0" smtClean="0"/>
              <a:t>		Для перевода целого двоичного числа в 16-ричное необходимо разбить его на группы по 4 цифры </a:t>
            </a:r>
            <a:r>
              <a:rPr lang="ru-RU" sz="2600" b="1" u="sng" dirty="0" smtClean="0"/>
              <a:t>(</a:t>
            </a:r>
            <a:r>
              <a:rPr lang="ru-RU" sz="2600" b="1" u="sng" dirty="0" err="1" smtClean="0"/>
              <a:t>тетрады</a:t>
            </a:r>
            <a:r>
              <a:rPr lang="ru-RU" sz="2600" b="1" u="sng" dirty="0" smtClean="0"/>
              <a:t>) </a:t>
            </a:r>
            <a:r>
              <a:rPr lang="ru-RU" sz="2600" dirty="0" smtClean="0"/>
              <a:t>начиная справа и если в последней будет меньше 4-х цифр, то дополнить их нулями. </a:t>
            </a:r>
            <a:r>
              <a:rPr lang="ru-RU" dirty="0" smtClean="0"/>
              <a:t>Для перевода из 16-ричн.  в двоичную необходимо преобразовать каждую цифру 16-ричн. числа в двоичную </a:t>
            </a:r>
            <a:r>
              <a:rPr lang="ru-RU" dirty="0" err="1" smtClean="0"/>
              <a:t>тетраду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Например </a:t>
            </a:r>
            <a:r>
              <a:rPr lang="en-US" b="1" dirty="0" smtClean="0"/>
              <a:t>AB</a:t>
            </a:r>
            <a:r>
              <a:rPr lang="ru-RU" sz="1600" b="1" dirty="0" smtClean="0"/>
              <a:t>16</a:t>
            </a:r>
            <a:r>
              <a:rPr lang="ru-RU" b="1" dirty="0" smtClean="0"/>
              <a:t> = 1010 (А</a:t>
            </a:r>
            <a:r>
              <a:rPr lang="ru-RU" sz="1600" b="1" dirty="0" smtClean="0"/>
              <a:t>2</a:t>
            </a:r>
            <a:r>
              <a:rPr lang="ru-RU" b="1" dirty="0" smtClean="0"/>
              <a:t>) и 1011 (В</a:t>
            </a:r>
            <a:r>
              <a:rPr lang="ru-RU" sz="1600" b="1" dirty="0" smtClean="0"/>
              <a:t>2</a:t>
            </a:r>
            <a:r>
              <a:rPr lang="ru-RU" b="1" dirty="0" smtClean="0"/>
              <a:t>) = 10101011</a:t>
            </a:r>
            <a:r>
              <a:rPr lang="ru-RU" sz="1600" b="1" dirty="0" smtClean="0"/>
              <a:t>2</a:t>
            </a:r>
            <a:endParaRPr lang="ru-RU" sz="26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600" dirty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dirty="0" smtClean="0"/>
              <a:t>Для перевода из 8-ричн.  в двоичную необходимо преобразовать каждую цифру 8-ричн. числа в двоичную </a:t>
            </a:r>
            <a:r>
              <a:rPr lang="ru-RU" sz="2600" b="1" u="sng" dirty="0" smtClean="0"/>
              <a:t>триаду</a:t>
            </a:r>
            <a:r>
              <a:rPr lang="ru-RU" sz="2600" dirty="0" smtClean="0"/>
              <a:t>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dirty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dirty="0" smtClean="0"/>
              <a:t>Например: </a:t>
            </a:r>
            <a:r>
              <a:rPr lang="ru-RU" sz="2600" b="1" dirty="0" smtClean="0"/>
              <a:t>47</a:t>
            </a:r>
            <a:r>
              <a:rPr lang="ru-RU" sz="1600" b="1" dirty="0" smtClean="0"/>
              <a:t>8</a:t>
            </a:r>
            <a:r>
              <a:rPr lang="ru-RU" sz="2600" b="1" dirty="0" smtClean="0"/>
              <a:t> =  100 (4</a:t>
            </a:r>
            <a:r>
              <a:rPr lang="ru-RU" sz="1600" b="1" dirty="0" smtClean="0"/>
              <a:t>2</a:t>
            </a:r>
            <a:r>
              <a:rPr lang="ru-RU" sz="2600" b="1" dirty="0" smtClean="0"/>
              <a:t>) и 111 (7</a:t>
            </a:r>
            <a:r>
              <a:rPr lang="ru-RU" sz="1600" b="1" dirty="0" smtClean="0"/>
              <a:t>2</a:t>
            </a:r>
            <a:r>
              <a:rPr lang="ru-RU" sz="2600" b="1" dirty="0" smtClean="0"/>
              <a:t>) = 100111</a:t>
            </a:r>
            <a:r>
              <a:rPr lang="ru-RU" sz="1600" b="1" dirty="0" smtClean="0"/>
              <a:t>2</a:t>
            </a:r>
            <a:endParaRPr lang="ru-RU" sz="1600" dirty="0" smtClean="0"/>
          </a:p>
          <a:p>
            <a:pPr eaLnBrk="1" hangingPunct="1">
              <a:buFont typeface="Wingdings" pitchFamily="2" charset="2"/>
              <a:buNone/>
            </a:pPr>
            <a:endParaRPr lang="ru-RU" sz="1600" b="1" dirty="0" smtClean="0"/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028384" y="6021288"/>
            <a:ext cx="864096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Викторина</a:t>
            </a:r>
            <a:endParaRPr lang="ru-RU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75706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Переведите в десятичную систему счисления</a:t>
            </a:r>
          </a:p>
          <a:p>
            <a:pPr algn="ctr">
              <a:buNone/>
            </a:pPr>
            <a:r>
              <a:rPr lang="ru-RU" dirty="0" smtClean="0"/>
              <a:t>1101</a:t>
            </a:r>
            <a:r>
              <a:rPr lang="ru-RU" baseline="-25000" dirty="0" smtClean="0"/>
              <a:t>2</a:t>
            </a:r>
            <a:endParaRPr lang="ru-RU" baseline="-25000" dirty="0"/>
          </a:p>
        </p:txBody>
      </p:sp>
      <p:sp>
        <p:nvSpPr>
          <p:cNvPr id="4" name="Облако 3">
            <a:hlinkClick r:id="" action="ppaction://hlinkshowjump?jump=nextslide"/>
          </p:cNvPr>
          <p:cNvSpPr/>
          <p:nvPr/>
        </p:nvSpPr>
        <p:spPr>
          <a:xfrm>
            <a:off x="611560" y="2780928"/>
            <a:ext cx="2376264" cy="936104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547664" y="30689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13</a:t>
            </a:r>
            <a:endParaRPr lang="ru-RU" b="1" dirty="0"/>
          </a:p>
        </p:txBody>
      </p:sp>
      <p:sp>
        <p:nvSpPr>
          <p:cNvPr id="6" name="Облако 5">
            <a:hlinkClick r:id=""/>
          </p:cNvPr>
          <p:cNvSpPr/>
          <p:nvPr/>
        </p:nvSpPr>
        <p:spPr>
          <a:xfrm>
            <a:off x="1763688" y="4149080"/>
            <a:ext cx="2952328" cy="1224136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>
            <a:hlinkClick r:id=""/>
          </p:cNvPr>
          <p:cNvSpPr/>
          <p:nvPr/>
        </p:nvSpPr>
        <p:spPr>
          <a:xfrm>
            <a:off x="6300192" y="4077072"/>
            <a:ext cx="1728192" cy="864096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>
            <a:hlinkClick r:id=""/>
          </p:cNvPr>
          <p:cNvSpPr/>
          <p:nvPr/>
        </p:nvSpPr>
        <p:spPr>
          <a:xfrm>
            <a:off x="4716016" y="2276872"/>
            <a:ext cx="2880320" cy="1008112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059832" y="450912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11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796136" y="26369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12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04248" y="42930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14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6" grpId="0" animBg="1"/>
      <p:bldP spid="7" grpId="0" animBg="1"/>
      <p:bldP spid="8" grpId="0" animBg="1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pPr algn="ctr"/>
            <a:r>
              <a:rPr lang="ru-RU" b="1" i="1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Следующее задание</a:t>
            </a:r>
            <a:endParaRPr lang="ru-RU" b="1" i="1" u="sng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75706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Переведите в десятичную систему счисления</a:t>
            </a:r>
          </a:p>
          <a:p>
            <a:pPr algn="ctr">
              <a:buNone/>
            </a:pPr>
            <a:r>
              <a:rPr lang="ru-RU" dirty="0" smtClean="0"/>
              <a:t>16</a:t>
            </a:r>
            <a:r>
              <a:rPr lang="ru-RU" baseline="-25000" dirty="0" smtClean="0"/>
              <a:t>8</a:t>
            </a:r>
            <a:endParaRPr lang="ru-RU" baseline="-25000" dirty="0"/>
          </a:p>
        </p:txBody>
      </p:sp>
      <p:sp>
        <p:nvSpPr>
          <p:cNvPr id="4" name="Облако 3">
            <a:hlinkClick r:id=""/>
          </p:cNvPr>
          <p:cNvSpPr/>
          <p:nvPr/>
        </p:nvSpPr>
        <p:spPr>
          <a:xfrm>
            <a:off x="611560" y="2780928"/>
            <a:ext cx="2376264" cy="936104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547664" y="30689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13</a:t>
            </a:r>
            <a:endParaRPr lang="ru-RU" b="1" dirty="0"/>
          </a:p>
        </p:txBody>
      </p:sp>
      <p:sp>
        <p:nvSpPr>
          <p:cNvPr id="6" name="Облако 5">
            <a:hlinkClick r:id=""/>
          </p:cNvPr>
          <p:cNvSpPr/>
          <p:nvPr/>
        </p:nvSpPr>
        <p:spPr>
          <a:xfrm>
            <a:off x="1763688" y="4149080"/>
            <a:ext cx="2952328" cy="1224136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>
            <a:hlinkClick r:id="" action="ppaction://hlinkshowjump?jump=nextslide"/>
          </p:cNvPr>
          <p:cNvSpPr/>
          <p:nvPr/>
        </p:nvSpPr>
        <p:spPr>
          <a:xfrm>
            <a:off x="6300192" y="4077072"/>
            <a:ext cx="1728192" cy="864096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>
            <a:hlinkClick r:id=""/>
          </p:cNvPr>
          <p:cNvSpPr/>
          <p:nvPr/>
        </p:nvSpPr>
        <p:spPr>
          <a:xfrm>
            <a:off x="4716016" y="2276872"/>
            <a:ext cx="2880320" cy="1008112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059832" y="450912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11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796136" y="26369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12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04248" y="42930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14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552" y="5805264"/>
            <a:ext cx="3240360" cy="7920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твоей копилке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5-конечная звезда 12"/>
          <p:cNvSpPr/>
          <p:nvPr/>
        </p:nvSpPr>
        <p:spPr>
          <a:xfrm>
            <a:off x="4067944" y="5805264"/>
            <a:ext cx="720080" cy="7200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pPr algn="ctr"/>
            <a:r>
              <a:rPr lang="ru-RU" b="1" i="1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Следующее задание</a:t>
            </a:r>
            <a:endParaRPr lang="ru-RU" b="1" i="1" u="sng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75706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Переведите в десятичную систему счисления</a:t>
            </a:r>
          </a:p>
          <a:p>
            <a:pPr algn="ctr">
              <a:buNone/>
            </a:pPr>
            <a:r>
              <a:rPr lang="ru-RU" dirty="0" smtClean="0"/>
              <a:t>С</a:t>
            </a:r>
            <a:r>
              <a:rPr lang="ru-RU" baseline="-25000" dirty="0" smtClean="0"/>
              <a:t>16</a:t>
            </a:r>
            <a:endParaRPr lang="ru-RU" baseline="-25000" dirty="0"/>
          </a:p>
        </p:txBody>
      </p:sp>
      <p:sp>
        <p:nvSpPr>
          <p:cNvPr id="4" name="Облако 3">
            <a:hlinkClick r:id=""/>
          </p:cNvPr>
          <p:cNvSpPr/>
          <p:nvPr/>
        </p:nvSpPr>
        <p:spPr>
          <a:xfrm>
            <a:off x="611560" y="2780928"/>
            <a:ext cx="2376264" cy="936104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547664" y="30689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13</a:t>
            </a:r>
            <a:endParaRPr lang="ru-RU" b="1" dirty="0"/>
          </a:p>
        </p:txBody>
      </p:sp>
      <p:sp>
        <p:nvSpPr>
          <p:cNvPr id="6" name="Облако 5">
            <a:hlinkClick r:id=""/>
          </p:cNvPr>
          <p:cNvSpPr/>
          <p:nvPr/>
        </p:nvSpPr>
        <p:spPr>
          <a:xfrm>
            <a:off x="1763688" y="4149080"/>
            <a:ext cx="2952328" cy="1224136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>
            <a:hlinkClick r:id=""/>
          </p:cNvPr>
          <p:cNvSpPr/>
          <p:nvPr/>
        </p:nvSpPr>
        <p:spPr>
          <a:xfrm>
            <a:off x="6300192" y="4077072"/>
            <a:ext cx="1728192" cy="864096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>
            <a:hlinkClick r:id="" action="ppaction://hlinkshowjump?jump=nextslide"/>
          </p:cNvPr>
          <p:cNvSpPr/>
          <p:nvPr/>
        </p:nvSpPr>
        <p:spPr>
          <a:xfrm>
            <a:off x="4716016" y="2276872"/>
            <a:ext cx="2880320" cy="1008112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059832" y="450912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11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796136" y="26369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12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04248" y="42930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14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552" y="5805264"/>
            <a:ext cx="3240360" cy="7920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твоей копилке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5-конечная звезда 12"/>
          <p:cNvSpPr/>
          <p:nvPr/>
        </p:nvSpPr>
        <p:spPr>
          <a:xfrm>
            <a:off x="4067944" y="5805264"/>
            <a:ext cx="720080" cy="7200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5004048" y="5805264"/>
            <a:ext cx="720080" cy="7200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500"/>
                            </p:stCondLst>
                            <p:childTnLst>
                              <p:par>
                                <p:cTn id="6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440</Words>
  <Application>Microsoft Office PowerPoint</Application>
  <PresentationFormat>Экран (4:3)</PresentationFormat>
  <Paragraphs>211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Тема занятия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Викторина</vt:lpstr>
      <vt:lpstr>Следующее задание</vt:lpstr>
      <vt:lpstr>Следующее задание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занятия</dc:title>
  <cp:lastModifiedBy>User</cp:lastModifiedBy>
  <cp:revision>2</cp:revision>
  <dcterms:modified xsi:type="dcterms:W3CDTF">2014-04-29T06:34:15Z</dcterms:modified>
</cp:coreProperties>
</file>