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1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22" r:id="rId31"/>
    <p:sldId id="286" r:id="rId32"/>
    <p:sldId id="323" r:id="rId33"/>
    <p:sldId id="287" r:id="rId34"/>
    <p:sldId id="320" r:id="rId35"/>
    <p:sldId id="325" r:id="rId36"/>
    <p:sldId id="326" r:id="rId37"/>
    <p:sldId id="289" r:id="rId38"/>
    <p:sldId id="327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28" r:id="rId50"/>
    <p:sldId id="300" r:id="rId51"/>
    <p:sldId id="301" r:id="rId52"/>
    <p:sldId id="302" r:id="rId53"/>
    <p:sldId id="303" r:id="rId54"/>
    <p:sldId id="304" r:id="rId55"/>
    <p:sldId id="329" r:id="rId56"/>
    <p:sldId id="305" r:id="rId57"/>
    <p:sldId id="306" r:id="rId58"/>
    <p:sldId id="307" r:id="rId59"/>
    <p:sldId id="311" r:id="rId60"/>
    <p:sldId id="308" r:id="rId61"/>
    <p:sldId id="309" r:id="rId62"/>
    <p:sldId id="321" r:id="rId63"/>
    <p:sldId id="310" r:id="rId64"/>
    <p:sldId id="312" r:id="rId65"/>
    <p:sldId id="313" r:id="rId66"/>
    <p:sldId id="314" r:id="rId67"/>
    <p:sldId id="315" r:id="rId68"/>
    <p:sldId id="316" r:id="rId69"/>
    <p:sldId id="317" r:id="rId70"/>
    <p:sldId id="318" r:id="rId7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9900"/>
    <a:srgbClr val="00CC66"/>
    <a:srgbClr val="66FFCC"/>
    <a:srgbClr val="008000"/>
    <a:srgbClr val="CC6600"/>
    <a:srgbClr val="FF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2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52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52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5D58-E52E-4AA1-93A9-0650D007C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93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6025-50EC-46D7-BCE1-1F504A564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5096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4F25-3495-4867-8657-BD442EB36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987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5A59-723A-48DB-8CE2-B4660EA7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065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5FFE8-300A-41C6-A2D6-D220EF94A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200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A266A-E5F0-458D-A666-63ED81224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919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2F6F-D934-4F38-9C64-CEF2ACF1D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4241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E48F-D5D0-4CB5-ACFB-F3944125D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4482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95A7D-B50F-4BE2-B2E3-7D85181BB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1547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5090-90E1-4854-A0A1-BBB2B6F91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6666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94D56-B35A-4552-97E1-1F89CBD8C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6443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21888-1C8F-4040-B916-6329A801B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4107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42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2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42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42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12BEFDC-F138-4C63-9680-DFC6B51D0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50" grpId="0"/>
      <p:bldP spid="9425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42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4.xml"/><Relationship Id="rId21" Type="http://schemas.openxmlformats.org/officeDocument/2006/relationships/slide" Target="slide23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image" Target="../media/image4.wmf"/><Relationship Id="rId10" Type="http://schemas.openxmlformats.org/officeDocument/2006/relationships/slide" Target="slide11.xml"/><Relationship Id="rId19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5.xml"/><Relationship Id="rId18" Type="http://schemas.openxmlformats.org/officeDocument/2006/relationships/slide" Target="slide51.xml"/><Relationship Id="rId26" Type="http://schemas.openxmlformats.org/officeDocument/2006/relationships/slide" Target="slide60.xml"/><Relationship Id="rId3" Type="http://schemas.openxmlformats.org/officeDocument/2006/relationships/slide" Target="slide30.xml"/><Relationship Id="rId21" Type="http://schemas.openxmlformats.org/officeDocument/2006/relationships/slide" Target="slide54.xml"/><Relationship Id="rId7" Type="http://schemas.openxmlformats.org/officeDocument/2006/relationships/slide" Target="slide38.xml"/><Relationship Id="rId12" Type="http://schemas.openxmlformats.org/officeDocument/2006/relationships/slide" Target="slide44.xml"/><Relationship Id="rId17" Type="http://schemas.openxmlformats.org/officeDocument/2006/relationships/slide" Target="slide49.xml"/><Relationship Id="rId25" Type="http://schemas.openxmlformats.org/officeDocument/2006/relationships/slide" Target="slide59.xml"/><Relationship Id="rId2" Type="http://schemas.openxmlformats.org/officeDocument/2006/relationships/image" Target="../media/image23.jpeg"/><Relationship Id="rId16" Type="http://schemas.openxmlformats.org/officeDocument/2006/relationships/slide" Target="slide48.xml"/><Relationship Id="rId20" Type="http://schemas.openxmlformats.org/officeDocument/2006/relationships/slide" Target="slide53.xml"/><Relationship Id="rId29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6" Type="http://schemas.openxmlformats.org/officeDocument/2006/relationships/slide" Target="slide36.xml"/><Relationship Id="rId11" Type="http://schemas.openxmlformats.org/officeDocument/2006/relationships/slide" Target="slide43.xml"/><Relationship Id="rId24" Type="http://schemas.openxmlformats.org/officeDocument/2006/relationships/slide" Target="slide58.xml"/><Relationship Id="rId5" Type="http://schemas.openxmlformats.org/officeDocument/2006/relationships/slide" Target="slide34.xml"/><Relationship Id="rId15" Type="http://schemas.openxmlformats.org/officeDocument/2006/relationships/slide" Target="slide47.xml"/><Relationship Id="rId23" Type="http://schemas.openxmlformats.org/officeDocument/2006/relationships/slide" Target="slide57.xml"/><Relationship Id="rId28" Type="http://schemas.openxmlformats.org/officeDocument/2006/relationships/slide" Target="slide62.xml"/><Relationship Id="rId10" Type="http://schemas.openxmlformats.org/officeDocument/2006/relationships/slide" Target="slide42.xml"/><Relationship Id="rId19" Type="http://schemas.openxmlformats.org/officeDocument/2006/relationships/slide" Target="slide52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46.xml"/><Relationship Id="rId22" Type="http://schemas.openxmlformats.org/officeDocument/2006/relationships/slide" Target="slide55.xml"/><Relationship Id="rId27" Type="http://schemas.openxmlformats.org/officeDocument/2006/relationships/slide" Target="slide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7" Type="http://schemas.openxmlformats.org/officeDocument/2006/relationships/slide" Target="slide69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5" Type="http://schemas.openxmlformats.org/officeDocument/2006/relationships/slide" Target="slide67.xml"/><Relationship Id="rId4" Type="http://schemas.openxmlformats.org/officeDocument/2006/relationships/slide" Target="slide6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484438" y="1628775"/>
            <a:ext cx="5132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111500" y="2060575"/>
            <a:ext cx="369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4224338"/>
            <a:ext cx="8229600" cy="19065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5050"/>
                </a:solidFill>
              </a:rPr>
              <a:t>ИНТЕЛЛЕКТУАЛЬНО-РАЗВЛЕКАТЕЛЬНАЯ ИГРА ПО ИНФОМАТИКЕ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5050"/>
                </a:solidFill>
              </a:rPr>
              <a:t>СОСТАВИТЕЛЬ БЕЛОУСОВ А.Н.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5050"/>
                </a:solidFill>
              </a:rPr>
              <a:t>УЧИТЕЛЬ МАОУ СОШ № 12</a:t>
            </a:r>
          </a:p>
        </p:txBody>
      </p:sp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>
            <a:off x="457200" y="692150"/>
            <a:ext cx="7786688" cy="3168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СВОЯ ИГРА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build="p"/>
      <p:bldP spid="33804" grpId="1" build="p"/>
      <p:bldP spid="33806" grpId="0" animBg="1"/>
      <p:bldP spid="3380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РЕБУСЫ 30</a:t>
            </a:r>
          </a:p>
        </p:txBody>
      </p:sp>
      <p:pic>
        <p:nvPicPr>
          <p:cNvPr id="12291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4213" y="5516563"/>
            <a:ext cx="36718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КОМПЬЮТЕР</a:t>
            </a:r>
          </a:p>
        </p:txBody>
      </p:sp>
      <p:pic>
        <p:nvPicPr>
          <p:cNvPr id="1229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14525"/>
            <a:ext cx="89154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котят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590550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Impact"/>
              </a:rPr>
              <a:t>Кот в мешке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589588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627313" y="404813"/>
            <a:ext cx="4552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ХИМИЧЕСКИЕ ЭЛЕМЕНТЫ 50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11188" y="5589588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ЖЕЛЕЗО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55650" y="2133600"/>
            <a:ext cx="8064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>
                <a:latin typeface="Tahoma" pitchFamily="34" charset="0"/>
              </a:rPr>
              <a:t>ИОНЫ КАКОГО МЕТАЛЛА ПРИДАЮТ КРОВИ И ПЛОДАМ КРАСНЫЙ ЦВЕТ ?</a:t>
            </a:r>
          </a:p>
        </p:txBody>
      </p:sp>
      <p:pic>
        <p:nvPicPr>
          <p:cNvPr id="15368" name="Picture 8" descr="6160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13100"/>
            <a:ext cx="23050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/>
      <p:bldP spid="153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РЕБУСЫ 50</a:t>
            </a:r>
          </a:p>
        </p:txBody>
      </p:sp>
      <p:pic>
        <p:nvPicPr>
          <p:cNvPr id="15363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89588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5805488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ПРОЦЕССОР</a:t>
            </a:r>
          </a:p>
        </p:txBody>
      </p:sp>
      <p:pic>
        <p:nvPicPr>
          <p:cNvPr id="1536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80645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УСТРОЙСТВО КОМПЬЮТЕРА 10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229600" cy="1593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УСТРОЙСТВО СВЯЗИ СО ВСЕМИРНОЙ ПАУТИНОЙ</a:t>
            </a:r>
          </a:p>
        </p:txBody>
      </p:sp>
      <p:pic>
        <p:nvPicPr>
          <p:cNvPr id="16388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373688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9750" y="566102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 МОДЕМ</a:t>
            </a:r>
          </a:p>
        </p:txBody>
      </p:sp>
      <p:pic>
        <p:nvPicPr>
          <p:cNvPr id="1639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18050"/>
            <a:ext cx="27066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УСТРОЙСТВО КОПЬЮТЕРА 20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303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Эти устройства первоначально были матричными, а сейчас лазерные и струйные?</a:t>
            </a:r>
          </a:p>
        </p:txBody>
      </p:sp>
      <p:pic>
        <p:nvPicPr>
          <p:cNvPr id="17412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00663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1188" y="5300663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принтер</a:t>
            </a:r>
          </a:p>
        </p:txBody>
      </p:sp>
      <p:pic>
        <p:nvPicPr>
          <p:cNvPr id="1741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381500"/>
            <a:ext cx="20716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УСТРОЙСТВО КОМПЬЮТЕРА 30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2133600"/>
            <a:ext cx="8229600" cy="16732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МАЛЕНЬКИЙ, НО ВМЕСТИТЕЛЬНЫЙ НОСИТЕЛЬ ИНФОРМАЦИИ</a:t>
            </a:r>
          </a:p>
        </p:txBody>
      </p:sp>
      <p:pic>
        <p:nvPicPr>
          <p:cNvPr id="18436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300663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8313" y="5516563"/>
            <a:ext cx="3382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ФЛЕШКАРТА</a:t>
            </a:r>
          </a:p>
        </p:txBody>
      </p:sp>
      <p:pic>
        <p:nvPicPr>
          <p:cNvPr id="1843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4297363"/>
            <a:ext cx="2487612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УСТРОЙСТВО КОМПЬЮТЕРА 40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1593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АНАЛОГ ПЕЧАТНОЙ </a:t>
            </a:r>
            <a:r>
              <a:rPr lang="ru-RU" dirty="0" smtClean="0"/>
              <a:t>МАШИНКИ В КОМПЬЮТЕРЕ</a:t>
            </a:r>
            <a:endParaRPr lang="ru-RU" dirty="0" smtClean="0"/>
          </a:p>
        </p:txBody>
      </p:sp>
      <p:pic>
        <p:nvPicPr>
          <p:cNvPr id="19460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445125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1188" y="5661025"/>
            <a:ext cx="33131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КЛАВИАТУРА</a:t>
            </a:r>
          </a:p>
        </p:txBody>
      </p:sp>
      <p:pic>
        <p:nvPicPr>
          <p:cNvPr id="19462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143375"/>
            <a:ext cx="2281237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УСТРОЙСТВО КОМПЬЮТЕРА 50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93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ВРЕМЕННОЕ ХРАНИЛИЩЕ ИНФОРМАЦИИ В КОМПЬТЕРЕ</a:t>
            </a:r>
          </a:p>
        </p:txBody>
      </p:sp>
      <p:pic>
        <p:nvPicPr>
          <p:cNvPr id="20484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16563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9388" y="5373688"/>
            <a:ext cx="43211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оперативная память</a:t>
            </a:r>
            <a:endParaRPr lang="en-US" sz="240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48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32338"/>
            <a:ext cx="273843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ЗАГАДКИ 10</a:t>
            </a:r>
          </a:p>
        </p:txBody>
      </p:sp>
      <p:pic>
        <p:nvPicPr>
          <p:cNvPr id="21507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45125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55650" y="5300663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МОНИТОР</a:t>
            </a:r>
          </a:p>
        </p:txBody>
      </p:sp>
      <p:sp>
        <p:nvSpPr>
          <p:cNvPr id="21509" name="Прямоугольник 2"/>
          <p:cNvSpPr>
            <a:spLocks noChangeArrowheads="1"/>
          </p:cNvSpPr>
          <p:nvPr/>
        </p:nvSpPr>
        <p:spPr bwMode="auto">
          <a:xfrm>
            <a:off x="971550" y="1557338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/>
              <a:t>На нем информацию можно читать,</a:t>
            </a:r>
          </a:p>
          <a:p>
            <a:r>
              <a:rPr lang="ru-RU" sz="3600"/>
              <a:t>Картинки смотреть и в игры играть</a:t>
            </a:r>
          </a:p>
        </p:txBody>
      </p:sp>
      <p:pic>
        <p:nvPicPr>
          <p:cNvPr id="2151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41838"/>
            <a:ext cx="191611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9" name="Group 9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64122"/>
        </p:xfrm>
        <a:graphic>
          <a:graphicData uri="http://schemas.openxmlformats.org/drawingml/2006/table">
            <a:tbl>
              <a:tblPr/>
              <a:tblGrid>
                <a:gridCol w="4043363"/>
                <a:gridCol w="863600"/>
                <a:gridCol w="792162"/>
                <a:gridCol w="792163"/>
                <a:gridCol w="863600"/>
                <a:gridCol w="874712"/>
              </a:tblGrid>
              <a:tr h="904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ПОСЛОВИЦЫ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3" action="ppaction://hlinksldjump"/>
                        </a:rPr>
                        <a:t> 20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4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5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6" action="ppaction://hlinksldjump"/>
                        </a:rPr>
                        <a:t> 50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904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РЕБУСЫ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0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1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94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Устройство компьютера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2" action="ppaction://hlinksldjump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4" action="ppaction://hlinksldjump"/>
                        </a:rPr>
                        <a:t>30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5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6" action="ppaction://hlinksldjump"/>
                        </a:rPr>
                        <a:t> 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904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ЗАГАДКИ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7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8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9" action="ppaction://hlinksldjump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0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1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904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ПЕРЕВЁРТЫШИ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2" action="ppaction://hlinksldjump"/>
                        </a:rPr>
                        <a:t>10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3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4" action="ppaction://hlinksldjump"/>
                        </a:rPr>
                        <a:t> 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5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6" action="ppaction://hlinksldjump"/>
                        </a:rPr>
                        <a:t>50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sp>
        <p:nvSpPr>
          <p:cNvPr id="4142" name="WordArt 85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4392612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ПЕРВЫЙ ТУР</a:t>
            </a:r>
          </a:p>
        </p:txBody>
      </p:sp>
      <p:pic>
        <p:nvPicPr>
          <p:cNvPr id="4143" name="Picture 87" descr="j0183328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3337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ЗАГАДКИ 20</a:t>
            </a:r>
          </a:p>
        </p:txBody>
      </p:sp>
      <p:pic>
        <p:nvPicPr>
          <p:cNvPr id="22531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16563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11188" y="522922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КУРСОР</a:t>
            </a:r>
          </a:p>
        </p:txBody>
      </p:sp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468313" y="1177925"/>
            <a:ext cx="82804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 </a:t>
            </a:r>
          </a:p>
          <a:p>
            <a:r>
              <a:rPr lang="ru-RU" sz="3200"/>
              <a:t>Указатель на экране</a:t>
            </a:r>
          </a:p>
          <a:p>
            <a:r>
              <a:rPr lang="ru-RU" sz="3200"/>
              <a:t>Буквам всем укажет место.</a:t>
            </a:r>
          </a:p>
          <a:p>
            <a:r>
              <a:rPr lang="ru-RU" sz="3200"/>
              <a:t>С ним работать легче станет,</a:t>
            </a:r>
          </a:p>
          <a:p>
            <a:r>
              <a:rPr lang="ru-RU" sz="3200"/>
              <a:t>Он — экранная пометка.</a:t>
            </a:r>
          </a:p>
          <a:p>
            <a:r>
              <a:rPr lang="ru-RU" sz="3200"/>
              <a:t>На экране видит взор,</a:t>
            </a:r>
          </a:p>
          <a:p>
            <a:r>
              <a:rPr lang="ru-RU" sz="3200"/>
              <a:t>Как мигает мне...</a:t>
            </a:r>
          </a:p>
        </p:txBody>
      </p:sp>
      <p:pic>
        <p:nvPicPr>
          <p:cNvPr id="2253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00588"/>
            <a:ext cx="26273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ЗАГАДКИ 30</a:t>
            </a:r>
          </a:p>
        </p:txBody>
      </p:sp>
      <p:pic>
        <p:nvPicPr>
          <p:cNvPr id="23555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445125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9750" y="5516563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ВИНЧЕСТЕР</a:t>
            </a:r>
          </a:p>
        </p:txBody>
      </p:sp>
      <p:sp>
        <p:nvSpPr>
          <p:cNvPr id="23557" name="Прямоугольник 1"/>
          <p:cNvSpPr>
            <a:spLocks noChangeArrowheads="1"/>
          </p:cNvSpPr>
          <p:nvPr/>
        </p:nvSpPr>
        <p:spPr bwMode="auto">
          <a:xfrm>
            <a:off x="395288" y="1196975"/>
            <a:ext cx="84248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/>
              <a:t>Жесткий диск так называют.</a:t>
            </a:r>
          </a:p>
          <a:p>
            <a:r>
              <a:rPr lang="ru-RU" sz="3200"/>
              <a:t>Кто название отгадает?</a:t>
            </a:r>
          </a:p>
          <a:p>
            <a:r>
              <a:rPr lang="ru-RU" sz="3200"/>
              <a:t>Копятся данные в этом устройстве,</a:t>
            </a:r>
          </a:p>
          <a:p>
            <a:r>
              <a:rPr lang="ru-RU" sz="3200"/>
              <a:t>Запоминать — его главное свойство</a:t>
            </a:r>
          </a:p>
        </p:txBody>
      </p:sp>
      <p:pic>
        <p:nvPicPr>
          <p:cNvPr id="2355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84700"/>
            <a:ext cx="29876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ЗАГАДКИ 40</a:t>
            </a:r>
          </a:p>
        </p:txBody>
      </p:sp>
      <p:pic>
        <p:nvPicPr>
          <p:cNvPr id="24579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73688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9750" y="5516563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СКАНЕР</a:t>
            </a:r>
          </a:p>
        </p:txBody>
      </p:sp>
      <p:sp>
        <p:nvSpPr>
          <p:cNvPr id="24581" name="Прямоугольник 2"/>
          <p:cNvSpPr>
            <a:spLocks noChangeArrowheads="1"/>
          </p:cNvSpPr>
          <p:nvPr/>
        </p:nvSpPr>
        <p:spPr bwMode="auto">
          <a:xfrm>
            <a:off x="569913" y="1700213"/>
            <a:ext cx="6985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/>
              <a:t>С помощью такого устройства</a:t>
            </a:r>
          </a:p>
          <a:p>
            <a:r>
              <a:rPr lang="ru-RU" sz="3200"/>
              <a:t>Откопировать книгу можно.</a:t>
            </a:r>
          </a:p>
          <a:p>
            <a:r>
              <a:rPr lang="ru-RU" sz="3200"/>
              <a:t>Тексты, картинки любые</a:t>
            </a:r>
          </a:p>
          <a:p>
            <a:r>
              <a:rPr lang="ru-RU" sz="3200"/>
              <a:t>Станут с ним цифровыми</a:t>
            </a:r>
          </a:p>
        </p:txBody>
      </p:sp>
      <p:pic>
        <p:nvPicPr>
          <p:cNvPr id="2458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4395788"/>
            <a:ext cx="33401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ЗАГАДКИ 50</a:t>
            </a:r>
          </a:p>
        </p:txBody>
      </p:sp>
      <p:pic>
        <p:nvPicPr>
          <p:cNvPr id="25603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5734050"/>
            <a:ext cx="4535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МАТЕРИНСКАЯ ПЛАТА</a:t>
            </a:r>
          </a:p>
        </p:txBody>
      </p:sp>
      <p:sp>
        <p:nvSpPr>
          <p:cNvPr id="25605" name="Прямоугольник 2"/>
          <p:cNvSpPr>
            <a:spLocks noChangeArrowheads="1"/>
          </p:cNvSpPr>
          <p:nvPr/>
        </p:nvSpPr>
        <p:spPr bwMode="auto">
          <a:xfrm>
            <a:off x="539750" y="1916113"/>
            <a:ext cx="79930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/>
              <a:t>Это пластина, на ней микросхемы,</a:t>
            </a:r>
          </a:p>
          <a:p>
            <a:r>
              <a:rPr lang="ru-RU" sz="3200"/>
              <a:t>Компьютерной компоненты системы.</a:t>
            </a:r>
          </a:p>
          <a:p>
            <a:r>
              <a:rPr lang="ru-RU" sz="3200"/>
              <a:t>Очень важна она! Очень, ребята!</a:t>
            </a:r>
          </a:p>
          <a:p>
            <a:r>
              <a:rPr lang="ru-RU" sz="3200"/>
              <a:t>Зовется она... </a:t>
            </a:r>
          </a:p>
        </p:txBody>
      </p:sp>
      <p:pic>
        <p:nvPicPr>
          <p:cNvPr id="2560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60888"/>
            <a:ext cx="22860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ПЕРЕВЁРТЫШИ 10</a:t>
            </a:r>
            <a:endParaRPr lang="ru-RU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32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ЫШМЬ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Устройство для быстрого перемещения по экрану и выбора нужной информации</a:t>
            </a:r>
          </a:p>
        </p:txBody>
      </p:sp>
      <p:pic>
        <p:nvPicPr>
          <p:cNvPr id="26628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589588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8313" y="5822950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МЫШЬ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686300"/>
            <a:ext cx="2709862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ПЕРЕВЁРТЫШИ 20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32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ГРАММАРОП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Без неё не работает компьютер</a:t>
            </a:r>
          </a:p>
        </p:txBody>
      </p:sp>
      <p:pic>
        <p:nvPicPr>
          <p:cNvPr id="27652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89588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55650" y="5589588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ПРОГРАММА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ПЕРЕВЁРТЫШИ 30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382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МАТИФОРНИКА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Наука изучающая способы действий над информацией</a:t>
            </a:r>
          </a:p>
        </p:txBody>
      </p:sp>
      <p:pic>
        <p:nvPicPr>
          <p:cNvPr id="28676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661025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1188" y="5661025"/>
            <a:ext cx="3673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ИНФОРМАТИКА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ПЕРЕВЁРТЫШИ 40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87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ТЕРНЕТИН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cs typeface="Tahoma" pitchFamily="34" charset="0"/>
              </a:rPr>
              <a:t>Сеть опутавшая всю Землю.</a:t>
            </a:r>
            <a:endParaRPr lang="en-US" dirty="0" smtClean="0">
              <a:cs typeface="Tahoma" pitchFamily="34" charset="0"/>
            </a:endParaRPr>
          </a:p>
        </p:txBody>
      </p:sp>
      <p:pic>
        <p:nvPicPr>
          <p:cNvPr id="29700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445125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95288" y="5373688"/>
            <a:ext cx="388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ИНТЕРНЕТ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ПЕРЕВЁРТЫШИ 50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63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РИТМАЛОГ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Последовательность действий, которую необходимо выполнить для достижения результата</a:t>
            </a:r>
          </a:p>
        </p:txBody>
      </p:sp>
      <p:pic>
        <p:nvPicPr>
          <p:cNvPr id="30724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661025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9750" y="5661025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АЛГОРИТМ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7"/>
          <p:cNvSpPr>
            <a:spLocks noChangeArrowheads="1" noChangeShapeType="1" noTextEdit="1"/>
          </p:cNvSpPr>
          <p:nvPr/>
        </p:nvSpPr>
        <p:spPr bwMode="auto">
          <a:xfrm>
            <a:off x="2411413" y="404813"/>
            <a:ext cx="4537075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ВТОРОЙ ТУР</a:t>
            </a:r>
          </a:p>
        </p:txBody>
      </p:sp>
      <p:graphicFrame>
        <p:nvGraphicFramePr>
          <p:cNvPr id="32858" name="Group 9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8348149"/>
              </p:ext>
            </p:extLst>
          </p:nvPr>
        </p:nvGraphicFramePr>
        <p:xfrm>
          <a:off x="468313" y="1600200"/>
          <a:ext cx="8370887" cy="4495800"/>
        </p:xfrm>
        <a:graphic>
          <a:graphicData uri="http://schemas.openxmlformats.org/drawingml/2006/table">
            <a:tbl>
              <a:tblPr/>
              <a:tblGrid>
                <a:gridCol w="4103687"/>
                <a:gridCol w="863600"/>
                <a:gridCol w="792163"/>
                <a:gridCol w="865187"/>
                <a:gridCol w="863600"/>
                <a:gridCol w="882650"/>
              </a:tblGrid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КОТ В МЕШКЕ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4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5" action="ppaction://hlinksldjump"/>
                        </a:rPr>
                        <a:t>60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6" action="ppaction://hlinksldjump"/>
                        </a:rPr>
                        <a:t>80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7" action="ppaction://hlinksldjump"/>
                        </a:rPr>
                        <a:t>100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КЛАВИАТУРА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0" action="ppaction://hlinksldjump"/>
                        </a:rPr>
                        <a:t>60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1" action="ppaction://hlinksldjump"/>
                        </a:rPr>
                        <a:t>80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2" action="ppaction://hlinksldjump"/>
                        </a:rPr>
                        <a:t>100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ШИФР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4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5" action="ppaction://hlinksldjump"/>
                        </a:rPr>
                        <a:t>60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6" action="ppaction://hlinksldjump"/>
                        </a:rPr>
                        <a:t>80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7" action="ppaction://hlinksldjump"/>
                        </a:rPr>
                        <a:t>100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ИНФОРМАТИКА 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8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9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0" action="ppaction://hlinksldjump"/>
                        </a:rPr>
                        <a:t>60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1" action="ppaction://hlinksldjump"/>
                        </a:rPr>
                        <a:t>80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2" action="ppaction://hlinksldjump"/>
                        </a:rPr>
                        <a:t>100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РЕБУСЫ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3" action="ppaction://hlinksldjump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4" action="ppaction://hlinksldjump"/>
                        </a:rPr>
                        <a:t>40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5" action="ppaction://hlinksldjump"/>
                        </a:rPr>
                        <a:t>60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6" action="ppaction://hlinksldjump"/>
                        </a:rPr>
                        <a:t>80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7" action="ppaction://hlinksldjump"/>
                        </a:rPr>
                        <a:t>100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31791" name="Picture 67" descr="j0183328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296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ПОСЛОВИЦЫ 10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Компьютер памятью не испортишь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124" name="Picture 8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589588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0825" y="5445125"/>
            <a:ext cx="6481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ОТВЕТ : </a:t>
            </a:r>
            <a:r>
              <a:rPr lang="ru-RU" sz="2400">
                <a:solidFill>
                  <a:srgbClr val="FFFF00"/>
                </a:solidFill>
              </a:rPr>
              <a:t>КАШУ МАСЛОМ НЕ ИСПОРТИШЬ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2484438" y="5445125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WordArt 5"/>
          <p:cNvSpPr>
            <a:spLocks noChangeArrowheads="1" noChangeShapeType="1" noTextEdit="1"/>
          </p:cNvSpPr>
          <p:nvPr/>
        </p:nvSpPr>
        <p:spPr bwMode="auto">
          <a:xfrm>
            <a:off x="1692275" y="5300663"/>
            <a:ext cx="590550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Impact"/>
              </a:rPr>
              <a:t>Кот в мешке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ФИЗИКА 20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93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Этот древнегреческий учёный благодаря водным процедурам разоблачил лживого мастера и открыл важнейший закон гидростатики </a:t>
            </a:r>
          </a:p>
        </p:txBody>
      </p:sp>
      <p:pic>
        <p:nvPicPr>
          <p:cNvPr id="33796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516563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9750" y="5516563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АРХИМЕД</a:t>
            </a:r>
          </a:p>
        </p:txBody>
      </p:sp>
      <p:pic>
        <p:nvPicPr>
          <p:cNvPr id="3379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92600"/>
            <a:ext cx="30972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5"/>
          <p:cNvSpPr>
            <a:spLocks noChangeArrowheads="1" noChangeShapeType="1" noTextEdit="1"/>
          </p:cNvSpPr>
          <p:nvPr/>
        </p:nvSpPr>
        <p:spPr bwMode="auto">
          <a:xfrm>
            <a:off x="1692275" y="5084763"/>
            <a:ext cx="590550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Impact"/>
              </a:rPr>
              <a:t>Кот в мешке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ГЕОГРАФИЯ 40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604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Самый большой остров на планете Земля</a:t>
            </a:r>
          </a:p>
        </p:txBody>
      </p:sp>
      <p:pic>
        <p:nvPicPr>
          <p:cNvPr id="35844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00663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27088" y="5229225"/>
            <a:ext cx="439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latin typeface="Tahoma" pitchFamily="34" charset="0"/>
              </a:rPr>
              <a:t>ОТВЕТ: </a:t>
            </a:r>
            <a:r>
              <a:rPr lang="ru-RU" sz="2400" dirty="0">
                <a:solidFill>
                  <a:srgbClr val="FFFF00"/>
                </a:solidFill>
                <a:latin typeface="Tahoma" pitchFamily="34" charset="0"/>
              </a:rPr>
              <a:t>ГРЕНЛАНДИЯ</a:t>
            </a:r>
          </a:p>
        </p:txBody>
      </p:sp>
      <p:pic>
        <p:nvPicPr>
          <p:cNvPr id="3584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16338"/>
            <a:ext cx="2681288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коте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WordArt 5"/>
          <p:cNvSpPr>
            <a:spLocks noChangeArrowheads="1" noChangeShapeType="1" noTextEdit="1"/>
          </p:cNvSpPr>
          <p:nvPr/>
        </p:nvSpPr>
        <p:spPr bwMode="auto">
          <a:xfrm>
            <a:off x="1692275" y="5084763"/>
            <a:ext cx="590550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Impact"/>
              </a:rPr>
              <a:t>Кот в мешке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ИСТОРИЯ 60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604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Автор слов: «Тяжело в учении, легко в бою», «Пуля – дура, штык - молодец»</a:t>
            </a:r>
          </a:p>
        </p:txBody>
      </p:sp>
      <p:pic>
        <p:nvPicPr>
          <p:cNvPr id="37892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00663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27088" y="5229225"/>
            <a:ext cx="439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А.В.Суворов</a:t>
            </a:r>
          </a:p>
        </p:txBody>
      </p:sp>
      <p:pic>
        <p:nvPicPr>
          <p:cNvPr id="3789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62413"/>
            <a:ext cx="24479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0" y="5418138"/>
            <a:ext cx="590550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Impact"/>
              </a:rPr>
              <a:t>Кот в мешке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АСТРОНОМИЯ 80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303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Астрономы до сих пор не определились – планета или астероид</a:t>
            </a:r>
          </a:p>
        </p:txBody>
      </p:sp>
      <p:pic>
        <p:nvPicPr>
          <p:cNvPr id="39940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16563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84213" y="5373688"/>
            <a:ext cx="417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ПЛУТОН</a:t>
            </a:r>
          </a:p>
        </p:txBody>
      </p:sp>
      <p:pic>
        <p:nvPicPr>
          <p:cNvPr id="3994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365625"/>
            <a:ext cx="236061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WordArt 5"/>
          <p:cNvSpPr>
            <a:spLocks noChangeArrowheads="1" noChangeShapeType="1" noTextEdit="1"/>
          </p:cNvSpPr>
          <p:nvPr/>
        </p:nvSpPr>
        <p:spPr bwMode="auto">
          <a:xfrm>
            <a:off x="1619250" y="115888"/>
            <a:ext cx="590550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Impact"/>
              </a:rPr>
              <a:t>Кот в мешке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СРЕДА ОБИТАНИЯ 100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082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ЧАСТЬ БИОСФЕРЫ, В КОТОРОЙ ПРОЯВЛЯЕТСЯ ДЕЯТЕЛЬНОСТЬ ЧЕЛОВЕКА В.И.ВЕРНАДСКИЙ НАЗВАЛ ЕЁ «СФЕРОЙ РАЗУМА»</a:t>
            </a:r>
          </a:p>
        </p:txBody>
      </p:sp>
      <p:pic>
        <p:nvPicPr>
          <p:cNvPr id="41988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89588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27088" y="5589588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НООСФЕРА</a:t>
            </a:r>
          </a:p>
        </p:txBody>
      </p:sp>
      <p:pic>
        <p:nvPicPr>
          <p:cNvPr id="45063" name="Picture 7" descr="6730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76700"/>
            <a:ext cx="33083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ПОСЛОВИЦЫ 20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701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Дарёному компьютеру в системный блок не заглядывают</a:t>
            </a:r>
            <a:endParaRPr lang="ru-RU" dirty="0" smtClean="0"/>
          </a:p>
        </p:txBody>
      </p:sp>
      <p:pic>
        <p:nvPicPr>
          <p:cNvPr id="6148" name="Picture 6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5588000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3850" y="5722938"/>
            <a:ext cx="73437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ДАРЁНОМУ КОНЮ В ЗУБЫ НЕ СМОТРЯТ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КЛАВИАТУРА 20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93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Что получится из исходного слова после нажатия клавиш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43012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16563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68313" y="5734050"/>
            <a:ext cx="316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МАЛИНА</a:t>
            </a:r>
            <a:endParaRPr lang="ru-RU" sz="2400">
              <a:solidFill>
                <a:srgbClr val="FFFF00"/>
              </a:solidFill>
              <a:latin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19250" y="2852738"/>
          <a:ext cx="6096000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9687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</a:t>
                      </a:r>
                      <a:endParaRPr lang="ru-RU" sz="2000" dirty="0"/>
                    </a:p>
                  </a:txBody>
                  <a:tcPr marT="45793" marB="45793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 marT="45793" marB="45793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</a:t>
                      </a:r>
                      <a:endParaRPr lang="ru-RU" sz="1800" dirty="0"/>
                    </a:p>
                  </a:txBody>
                  <a:tcPr marT="45793" marB="45793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93" marB="45793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Ш</a:t>
                      </a:r>
                      <a:endParaRPr lang="ru-RU" sz="1800" dirty="0"/>
                    </a:p>
                  </a:txBody>
                  <a:tcPr marT="45793" marB="45793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</a:t>
                      </a:r>
                      <a:endParaRPr lang="ru-RU" sz="1800" dirty="0"/>
                    </a:p>
                  </a:txBody>
                  <a:tcPr marT="45793" marB="45793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</a:t>
                      </a:r>
                      <a:endParaRPr lang="ru-RU" sz="1800" dirty="0"/>
                    </a:p>
                  </a:txBody>
                  <a:tcPr marT="45793" marB="45793"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</a:t>
                      </a:r>
                      <a:endParaRPr lang="ru-RU" sz="1800" dirty="0"/>
                    </a:p>
                  </a:txBody>
                  <a:tcPr marT="45793" marB="45793">
                    <a:solidFill>
                      <a:srgbClr val="00CC66"/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284663" y="2943225"/>
            <a:ext cx="0" cy="1793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635375" y="3429000"/>
            <a:ext cx="792163" cy="576263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DEL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КЛАВИАТУРА 40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32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Клавиша ввода</a:t>
            </a:r>
          </a:p>
        </p:txBody>
      </p:sp>
      <p:pic>
        <p:nvPicPr>
          <p:cNvPr id="44036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734050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27088" y="5516563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en-US" sz="2400">
                <a:latin typeface="Tahoma" pitchFamily="34" charset="0"/>
              </a:rPr>
              <a:t>ENTER</a:t>
            </a:r>
            <a:endParaRPr lang="ru-RU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" name="Стрелка углом вверх 2"/>
          <p:cNvSpPr/>
          <p:nvPr/>
        </p:nvSpPr>
        <p:spPr>
          <a:xfrm rot="5400000" flipV="1">
            <a:off x="5004594" y="4077494"/>
            <a:ext cx="1727200" cy="2735262"/>
          </a:xfrm>
          <a:prstGeom prst="bentUp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4039" name="TextBox 3"/>
          <p:cNvSpPr txBox="1">
            <a:spLocks noChangeArrowheads="1"/>
          </p:cNvSpPr>
          <p:nvPr/>
        </p:nvSpPr>
        <p:spPr bwMode="auto">
          <a:xfrm>
            <a:off x="5292725" y="573405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ENTER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3" grpId="0" animBg="1"/>
      <p:bldP spid="440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КЛАВИАТУРА 60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9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Клавиша позволяющая печатать только заглавные буквы</a:t>
            </a:r>
          </a:p>
        </p:txBody>
      </p:sp>
      <p:pic>
        <p:nvPicPr>
          <p:cNvPr id="45060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16563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84213" y="5876925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CAPS LOCK</a:t>
            </a:r>
            <a:endParaRPr lang="ru-RU" sz="240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КЛАВИАТУРА 80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701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Клавиша удаляющая символы находящиеся слева от курсора</a:t>
            </a:r>
          </a:p>
        </p:txBody>
      </p:sp>
      <p:pic>
        <p:nvPicPr>
          <p:cNvPr id="46084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589588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9750" y="5661025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en-US" sz="2400">
                <a:latin typeface="Tahoma" pitchFamily="34" charset="0"/>
              </a:rPr>
              <a:t>Backspace</a:t>
            </a:r>
            <a:endParaRPr lang="ru-RU" sz="240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КЛАВИАТУРА 100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19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 Клавиша замены</a:t>
            </a:r>
          </a:p>
        </p:txBody>
      </p:sp>
      <p:pic>
        <p:nvPicPr>
          <p:cNvPr id="47108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1025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1188" y="5805488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INSERT</a:t>
            </a:r>
            <a:endParaRPr lang="ru-RU" sz="240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ШИФР 20</a:t>
            </a:r>
          </a:p>
        </p:txBody>
      </p:sp>
      <p:pic>
        <p:nvPicPr>
          <p:cNvPr id="48131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445125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68313" y="5661025"/>
            <a:ext cx="2735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Мышь</a:t>
            </a:r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1449388" y="1152525"/>
            <a:ext cx="68405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/>
              <a:t>С помощью азбуки МОРЗЕ расшифруйте слово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6200" y="2349500"/>
            <a:ext cx="431800" cy="35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1275" y="2336800"/>
            <a:ext cx="433388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14925" y="2336800"/>
            <a:ext cx="433388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27800" y="2349500"/>
            <a:ext cx="431800" cy="35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38" name="TextBox 3"/>
          <p:cNvSpPr txBox="1">
            <a:spLocks noChangeArrowheads="1"/>
          </p:cNvSpPr>
          <p:nvPr/>
        </p:nvSpPr>
        <p:spPr bwMode="auto">
          <a:xfrm>
            <a:off x="2484438" y="2924175"/>
            <a:ext cx="4895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/>
              <a:t>- -   -.- -   - - - -  -..-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ШИФР 40</a:t>
            </a:r>
          </a:p>
        </p:txBody>
      </p:sp>
      <p:pic>
        <p:nvPicPr>
          <p:cNvPr id="49155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661025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55650" y="5805488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Сканер</a:t>
            </a:r>
          </a:p>
        </p:txBody>
      </p:sp>
      <p:sp>
        <p:nvSpPr>
          <p:cNvPr id="49157" name="Прямоугольник 3"/>
          <p:cNvSpPr>
            <a:spLocks noChangeArrowheads="1"/>
          </p:cNvSpPr>
          <p:nvPr/>
        </p:nvSpPr>
        <p:spPr bwMode="auto">
          <a:xfrm>
            <a:off x="2306638" y="1268413"/>
            <a:ext cx="50022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С помощью азбуки МОРЗЕ расшифруйте слово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84313" y="2852738"/>
            <a:ext cx="433387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43163" y="2852738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83363" y="2852738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3" y="2852738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90913" y="2852738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83238" y="2852738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64" name="TextBox 5"/>
          <p:cNvSpPr txBox="1">
            <a:spLocks noChangeArrowheads="1"/>
          </p:cNvSpPr>
          <p:nvPr/>
        </p:nvSpPr>
        <p:spPr bwMode="auto">
          <a:xfrm>
            <a:off x="1258888" y="3573463"/>
            <a:ext cx="6383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/>
              <a:t>…   -.-    .-    -.      .    .-.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ШИФР 60</a:t>
            </a:r>
          </a:p>
        </p:txBody>
      </p:sp>
      <p:pic>
        <p:nvPicPr>
          <p:cNvPr id="50179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661025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11188" y="5445125"/>
            <a:ext cx="39766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ИНФОРМАТИКА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7650" y="2924175"/>
            <a:ext cx="433388" cy="35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35550" y="2914650"/>
            <a:ext cx="431800" cy="35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6013" y="2924175"/>
            <a:ext cx="431800" cy="35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43100" y="2924175"/>
            <a:ext cx="431800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71975" y="2924175"/>
            <a:ext cx="431800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0238" y="2924175"/>
            <a:ext cx="431800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35375" y="2914650"/>
            <a:ext cx="431800" cy="35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71775" y="2924175"/>
            <a:ext cx="431800" cy="35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61213" y="2925763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72225" y="2924175"/>
            <a:ext cx="431800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916863" y="2925763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192" name="Прямоугольник 21"/>
          <p:cNvSpPr>
            <a:spLocks noChangeArrowheads="1"/>
          </p:cNvSpPr>
          <p:nvPr/>
        </p:nvSpPr>
        <p:spPr bwMode="auto">
          <a:xfrm>
            <a:off x="2159000" y="1268413"/>
            <a:ext cx="50022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С помощью азбуки МОРЗЕ расшифруйте слово</a:t>
            </a:r>
          </a:p>
        </p:txBody>
      </p:sp>
      <p:sp>
        <p:nvSpPr>
          <p:cNvPr id="50193" name="TextBox 2"/>
          <p:cNvSpPr txBox="1">
            <a:spLocks noChangeArrowheads="1"/>
          </p:cNvSpPr>
          <p:nvPr/>
        </p:nvSpPr>
        <p:spPr bwMode="auto">
          <a:xfrm>
            <a:off x="230188" y="3284538"/>
            <a:ext cx="83740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/>
              <a:t>..   -.  ..-.  ---  .-.  --  .-   -  ..  -.-   .-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ШИФР 80</a:t>
            </a:r>
          </a:p>
        </p:txBody>
      </p:sp>
      <p:pic>
        <p:nvPicPr>
          <p:cNvPr id="51203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734050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84213" y="5805488"/>
            <a:ext cx="37623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ИСПОЛНИТЕЛЬ</a:t>
            </a:r>
          </a:p>
        </p:txBody>
      </p:sp>
      <p:sp>
        <p:nvSpPr>
          <p:cNvPr id="51205" name="Прямоугольник 7"/>
          <p:cNvSpPr>
            <a:spLocks noChangeArrowheads="1"/>
          </p:cNvSpPr>
          <p:nvPr/>
        </p:nvSpPr>
        <p:spPr bwMode="auto">
          <a:xfrm>
            <a:off x="2159000" y="1268413"/>
            <a:ext cx="50022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С помощью азбуки МОРЗЕ расшифруйте слово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1238" y="3105150"/>
            <a:ext cx="431800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20863" y="3105150"/>
            <a:ext cx="431800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71775" y="3100388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2413" y="3105150"/>
            <a:ext cx="431800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78238" y="3094038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00638" y="3094038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46588" y="3094038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13" name="TextBox 2"/>
          <p:cNvSpPr txBox="1">
            <a:spLocks noChangeArrowheads="1"/>
          </p:cNvSpPr>
          <p:nvPr/>
        </p:nvSpPr>
        <p:spPr bwMode="auto">
          <a:xfrm>
            <a:off x="179388" y="3284538"/>
            <a:ext cx="89646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/>
              <a:t>..  …  .--.  ---  .-..  -.  ..   -    .  .-..  -..-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29475" y="3094038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72250" y="3094038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95963" y="3094038"/>
            <a:ext cx="431800" cy="3603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21663" y="3092450"/>
            <a:ext cx="431800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WordArt 5"/>
          <p:cNvSpPr>
            <a:spLocks noChangeArrowheads="1" noChangeShapeType="1" noTextEdit="1"/>
          </p:cNvSpPr>
          <p:nvPr/>
        </p:nvSpPr>
        <p:spPr bwMode="auto">
          <a:xfrm>
            <a:off x="1611313" y="0"/>
            <a:ext cx="59055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Impact"/>
              </a:rPr>
              <a:t>Кот в мешке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ПОСЛОВИЦЫ 30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21494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Не всё </a:t>
            </a:r>
            <a:r>
              <a:rPr lang="ru-RU" dirty="0" err="1" smtClean="0">
                <a:effectLst/>
              </a:rPr>
              <a:t>Windows</a:t>
            </a:r>
            <a:r>
              <a:rPr lang="ru-RU" dirty="0" smtClean="0">
                <a:effectLst/>
              </a:rPr>
              <a:t>, что виснет</a:t>
            </a:r>
            <a:endParaRPr lang="ru-RU" dirty="0" smtClean="0"/>
          </a:p>
        </p:txBody>
      </p:sp>
      <p:pic>
        <p:nvPicPr>
          <p:cNvPr id="7172" name="Picture 5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45125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00113" y="5722938"/>
            <a:ext cx="5832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</a:rPr>
              <a:t>Не все то золото, что блестит</a:t>
            </a:r>
            <a:endParaRPr lang="ru-RU" sz="240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ПЕРЕВЁРТЫШИ 70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55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dirty="0" smtClean="0">
                <a:solidFill>
                  <a:srgbClr val="FF3300"/>
                </a:solidFill>
              </a:rPr>
              <a:t>ЗЕБРАУР</a:t>
            </a:r>
          </a:p>
        </p:txBody>
      </p:sp>
      <p:pic>
        <p:nvPicPr>
          <p:cNvPr id="53252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589588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11188" y="5805488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БРАУЗЕР</a:t>
            </a:r>
          </a:p>
        </p:txBody>
      </p:sp>
      <p:pic>
        <p:nvPicPr>
          <p:cNvPr id="5325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379913"/>
            <a:ext cx="32289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ИНФОРМАТИКА+ 20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701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С их помощью человек получает сведения об окружающем мире.</a:t>
            </a:r>
          </a:p>
        </p:txBody>
      </p:sp>
      <p:pic>
        <p:nvPicPr>
          <p:cNvPr id="54276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516563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23850" y="5661025"/>
            <a:ext cx="3887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ОРГАНЫ ЧУВСТВ</a:t>
            </a:r>
          </a:p>
        </p:txBody>
      </p:sp>
      <p:pic>
        <p:nvPicPr>
          <p:cNvPr id="5427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502150"/>
            <a:ext cx="2428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ИНФОРМАТИКА+ 40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638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Проблема требующая решения</a:t>
            </a:r>
          </a:p>
        </p:txBody>
      </p:sp>
      <p:pic>
        <p:nvPicPr>
          <p:cNvPr id="55300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16563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95288" y="6021388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ЗАДАЧА</a:t>
            </a:r>
          </a:p>
        </p:txBody>
      </p:sp>
      <p:pic>
        <p:nvPicPr>
          <p:cNvPr id="5530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75163"/>
            <a:ext cx="26511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ИНФОРМАТИКА+ 60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97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Два основных вида графики</a:t>
            </a:r>
          </a:p>
        </p:txBody>
      </p:sp>
      <p:pic>
        <p:nvPicPr>
          <p:cNvPr id="56324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45125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79388" y="5805488"/>
            <a:ext cx="5616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РАСТРОВАЯ и ВЕКТОРНАЯ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ИНФОРМАТИКА+ 80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9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В переводе с английского означает «ОКНО».</a:t>
            </a:r>
          </a:p>
        </p:txBody>
      </p:sp>
      <p:pic>
        <p:nvPicPr>
          <p:cNvPr id="57348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1025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68313" y="5949950"/>
            <a:ext cx="3382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WINDOWS</a:t>
            </a:r>
            <a:endParaRPr lang="ru-RU" sz="240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5735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984750"/>
            <a:ext cx="2286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238500" y="-24"/>
            <a:ext cx="59055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Impact"/>
              </a:rPr>
              <a:t>Кот в мешке</a:t>
            </a:r>
          </a:p>
        </p:txBody>
      </p:sp>
    </p:spTree>
    <p:extLst>
      <p:ext uri="{BB962C8B-B14F-4D97-AF65-F5344CB8AC3E}">
        <p14:creationId xmlns:p14="http://schemas.microsoft.com/office/powerpoint/2010/main" val="1558083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КУБАНОВЕДЕНИЕ 50</a:t>
            </a:r>
            <a:endParaRPr lang="ru-RU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19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Какое животное изображено на гербе Курганинского района.</a:t>
            </a:r>
            <a:endParaRPr lang="ru-RU" dirty="0" smtClean="0"/>
          </a:p>
        </p:txBody>
      </p:sp>
      <p:pic>
        <p:nvPicPr>
          <p:cNvPr id="58372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16563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68313" y="5805488"/>
            <a:ext cx="287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latin typeface="Tahoma" pitchFamily="34" charset="0"/>
              </a:rPr>
              <a:t>ОТВЕТ: </a:t>
            </a: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ЛОШАДЬ</a:t>
            </a:r>
            <a:endParaRPr lang="ru-RU" sz="2400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25144"/>
            <a:ext cx="1514475" cy="1905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РЕБУСЫ </a:t>
            </a:r>
            <a:r>
              <a:rPr lang="ru-RU" dirty="0" smtClean="0"/>
              <a:t>20</a:t>
            </a:r>
          </a:p>
        </p:txBody>
      </p:sp>
      <p:pic>
        <p:nvPicPr>
          <p:cNvPr id="59396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16563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39750" y="5876925"/>
            <a:ext cx="38882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latin typeface="Tahoma" pitchFamily="34" charset="0"/>
              </a:rPr>
              <a:t>ОТВЕТ: </a:t>
            </a: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ИСПОЛНИТЕЛЬ</a:t>
            </a:r>
            <a:endParaRPr lang="ru-RU" sz="2400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7187456" cy="24901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РЕБУСЫ </a:t>
            </a:r>
            <a:r>
              <a:rPr lang="ru-RU" dirty="0" smtClean="0"/>
              <a:t>40</a:t>
            </a:r>
          </a:p>
        </p:txBody>
      </p:sp>
      <p:pic>
        <p:nvPicPr>
          <p:cNvPr id="60420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516563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55650" y="5805488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latin typeface="Tahoma" pitchFamily="34" charset="0"/>
              </a:rPr>
              <a:t>ОТВЕТ: </a:t>
            </a: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ПАМЯТЬ</a:t>
            </a:r>
            <a:endParaRPr lang="ru-RU" sz="2400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200800" cy="29523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РЕБУСЫ </a:t>
            </a:r>
            <a:r>
              <a:rPr lang="ru-RU" dirty="0" smtClean="0"/>
              <a:t>60</a:t>
            </a:r>
          </a:p>
        </p:txBody>
      </p:sp>
      <p:pic>
        <p:nvPicPr>
          <p:cNvPr id="61444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89588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11188" y="5949950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latin typeface="Tahoma" pitchFamily="34" charset="0"/>
              </a:rPr>
              <a:t>ОТВЕТ: </a:t>
            </a: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МОНИТОР</a:t>
            </a:r>
            <a:endParaRPr lang="ru-RU" sz="2400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112"/>
            <a:ext cx="7776864" cy="20177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ПОСЛОВИЦЫ 40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20938"/>
            <a:ext cx="8229600" cy="22272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/>
              </a:rPr>
              <a:t>Проводник до файла доведет</a:t>
            </a:r>
            <a:endParaRPr lang="ru-RU" dirty="0" smtClean="0"/>
          </a:p>
        </p:txBody>
      </p:sp>
      <p:pic>
        <p:nvPicPr>
          <p:cNvPr id="8196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27088" y="5589588"/>
            <a:ext cx="57610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</a:rPr>
              <a:t>Язык до Киева доведет</a:t>
            </a:r>
            <a:endParaRPr lang="ru-RU" sz="240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РЕБУСЫ </a:t>
            </a:r>
            <a:r>
              <a:rPr lang="ru-RU" dirty="0" smtClean="0"/>
              <a:t>80</a:t>
            </a:r>
          </a:p>
        </p:txBody>
      </p:sp>
      <p:pic>
        <p:nvPicPr>
          <p:cNvPr id="63491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661025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11188" y="5589588"/>
            <a:ext cx="388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latin typeface="Tahoma" pitchFamily="34" charset="0"/>
              </a:rPr>
              <a:t>ОТВЕТ: </a:t>
            </a: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ПРОГРАММИСТ</a:t>
            </a:r>
            <a:endParaRPr lang="ru-RU" sz="2400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1743075"/>
            <a:ext cx="8296275" cy="33718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РЕБУСЫ </a:t>
            </a:r>
            <a:r>
              <a:rPr lang="ru-RU" dirty="0" smtClean="0"/>
              <a:t>100</a:t>
            </a:r>
          </a:p>
        </p:txBody>
      </p:sp>
      <p:pic>
        <p:nvPicPr>
          <p:cNvPr id="64516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661025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11188" y="5876925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latin typeface="Tahoma" pitchFamily="34" charset="0"/>
              </a:rPr>
              <a:t>ОТВЕТ: </a:t>
            </a:r>
            <a:r>
              <a:rPr lang="ru-RU" sz="2400" dirty="0" smtClean="0">
                <a:solidFill>
                  <a:srgbClr val="FFFF00"/>
                </a:solidFill>
                <a:latin typeface="Tahoma" pitchFamily="34" charset="0"/>
              </a:rPr>
              <a:t>ВИНЧЕСТЕР</a:t>
            </a:r>
            <a:endParaRPr lang="ru-RU" sz="2400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628800"/>
            <a:ext cx="7013748" cy="29049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719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WordArt 5"/>
          <p:cNvSpPr>
            <a:spLocks noChangeArrowheads="1" noChangeShapeType="1" noTextEdit="1"/>
          </p:cNvSpPr>
          <p:nvPr/>
        </p:nvSpPr>
        <p:spPr bwMode="auto">
          <a:xfrm>
            <a:off x="1908175" y="3284538"/>
            <a:ext cx="590550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Impact"/>
              </a:rPr>
              <a:t>Своя игра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4"/>
          <p:cNvSpPr>
            <a:spLocks noChangeArrowheads="1" noChangeShapeType="1" noTextEdit="1"/>
          </p:cNvSpPr>
          <p:nvPr/>
        </p:nvSpPr>
        <p:spPr bwMode="auto">
          <a:xfrm>
            <a:off x="2268538" y="549275"/>
            <a:ext cx="4824412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СВОЯ ИГРА</a:t>
            </a:r>
          </a:p>
        </p:txBody>
      </p:sp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539750" y="2060575"/>
            <a:ext cx="6119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u="sng" dirty="0" smtClean="0">
                <a:solidFill>
                  <a:srgbClr val="FFFF00"/>
                </a:solidFill>
                <a:latin typeface="Tahoma" pitchFamily="34" charset="0"/>
                <a:hlinkClick r:id="rId2" action="ppaction://hlinksldjump"/>
              </a:rPr>
              <a:t>Техника</a:t>
            </a:r>
            <a:endParaRPr lang="ru-RU" sz="3200" u="sng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539750" y="2781300"/>
            <a:ext cx="5688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u="sng" dirty="0" smtClean="0">
                <a:solidFill>
                  <a:srgbClr val="FFFF00"/>
                </a:solidFill>
                <a:latin typeface="Tahoma" pitchFamily="34" charset="0"/>
                <a:hlinkClick r:id="rId3" action="ppaction://hlinksldjump"/>
              </a:rPr>
              <a:t>Вычислительные машины</a:t>
            </a:r>
            <a:endParaRPr lang="ru-RU" sz="3200" u="sng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539750" y="3429000"/>
            <a:ext cx="5545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u="sng" dirty="0" smtClean="0">
                <a:solidFill>
                  <a:srgbClr val="FFFF00"/>
                </a:solidFill>
                <a:latin typeface="Tahoma" pitchFamily="34" charset="0"/>
                <a:hlinkClick r:id="rId4" action="ppaction://hlinksldjump"/>
              </a:rPr>
              <a:t>Великие люди </a:t>
            </a:r>
            <a:endParaRPr lang="ru-RU" sz="3200" u="sng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539750" y="4076700"/>
            <a:ext cx="561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u="sng" dirty="0" smtClean="0">
                <a:solidFill>
                  <a:srgbClr val="FFFF00"/>
                </a:solidFill>
                <a:latin typeface="Tahoma" pitchFamily="34" charset="0"/>
                <a:hlinkClick r:id="rId5" action="ppaction://hlinksldjump"/>
              </a:rPr>
              <a:t>Символы</a:t>
            </a:r>
            <a:endParaRPr lang="ru-RU" sz="3200" u="sng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539750" y="4724400"/>
            <a:ext cx="446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u="sng" dirty="0" smtClean="0">
                <a:solidFill>
                  <a:srgbClr val="FFFF00"/>
                </a:solidFill>
                <a:latin typeface="Tahoma" pitchFamily="34" charset="0"/>
                <a:hlinkClick r:id="rId6" action="ppaction://hlinksldjump"/>
              </a:rPr>
              <a:t>Носители информации</a:t>
            </a:r>
            <a:endParaRPr lang="ru-RU" sz="3200" u="sng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5544" name="Text Box 11"/>
          <p:cNvSpPr txBox="1">
            <a:spLocks noChangeArrowheads="1"/>
          </p:cNvSpPr>
          <p:nvPr/>
        </p:nvSpPr>
        <p:spPr bwMode="auto">
          <a:xfrm>
            <a:off x="539750" y="5345978"/>
            <a:ext cx="4608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u="sng" dirty="0" smtClean="0">
                <a:solidFill>
                  <a:srgbClr val="FFFF00"/>
                </a:solidFill>
                <a:latin typeface="Tahoma" pitchFamily="34" charset="0"/>
                <a:hlinkClick r:id="rId7" action="ppaction://hlinksldjump"/>
              </a:rPr>
              <a:t>Животноводство</a:t>
            </a:r>
            <a:endParaRPr lang="ru-RU" sz="3200" u="sng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111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Техника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6712"/>
            <a:ext cx="7931150" cy="43545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 </a:t>
            </a:r>
            <a:r>
              <a:rPr lang="ru-RU" dirty="0" smtClean="0"/>
              <a:t>М</a:t>
            </a:r>
            <a:r>
              <a:rPr lang="ru-RU" sz="2400" dirty="0" smtClean="0"/>
              <a:t>ЕХАНИЧЕСКОЕ УСТРОЙСТВО СОЗДАННОЕ В</a:t>
            </a:r>
            <a:r>
              <a:rPr lang="en-US" sz="2400" dirty="0" smtClean="0"/>
              <a:t> </a:t>
            </a:r>
            <a:r>
              <a:rPr lang="en-US" dirty="0" smtClean="0"/>
              <a:t>XVII</a:t>
            </a:r>
            <a:r>
              <a:rPr lang="en-US" sz="2400" dirty="0" smtClean="0"/>
              <a:t> </a:t>
            </a:r>
            <a:r>
              <a:rPr lang="ru-RU" sz="2400" dirty="0" smtClean="0"/>
              <a:t>ВЕКЕ. УСОВЕРШЕНСТВОВАННОЙ КОПИЕЙ КОТОРОГО МЫ ПОЛЬЗУЕМСЯ В НАСТОЯЩЕЕ ВРЕМЯ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  <a:endParaRPr lang="ru-RU" sz="2400" dirty="0" smtClean="0"/>
          </a:p>
        </p:txBody>
      </p:sp>
      <p:pic>
        <p:nvPicPr>
          <p:cNvPr id="66565" name="Picture 7" descr="j018332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516563"/>
            <a:ext cx="1303338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91392"/>
            <a:ext cx="3384376" cy="27085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91392"/>
            <a:ext cx="3384376" cy="27085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Вычислительные машины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67590" name="Picture 7" descr="j018332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373688"/>
            <a:ext cx="1230313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340768"/>
            <a:ext cx="6231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Как называется первый компьютер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12" y="2925615"/>
            <a:ext cx="5629059" cy="37527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29477" y="3878638"/>
            <a:ext cx="475252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АБАКА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668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Великие люди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68613" name="Picture 6" descr="j018332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33866"/>
            <a:ext cx="755705" cy="8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9" y="3861048"/>
            <a:ext cx="80107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Основатель компании</a:t>
            </a:r>
          </a:p>
          <a:p>
            <a:pPr algn="ctr"/>
            <a:r>
              <a:rPr 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MICROSOFT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71734"/>
            <a:ext cx="2761075" cy="239399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69402" y="3717032"/>
            <a:ext cx="8010700" cy="25243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Билл Гейтс</a:t>
            </a:r>
            <a:endParaRPr lang="ru-RU" sz="5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СИМВОЛЫ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69637" name="Picture 5" descr="j018332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373688"/>
            <a:ext cx="13017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268760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Название какого животного используется, как символ в информатике</a:t>
            </a:r>
            <a:endParaRPr lang="ru-RU" sz="4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5517232"/>
            <a:ext cx="2952328" cy="936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Собака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823418"/>
            <a:ext cx="2448272" cy="185995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Носители информации</a:t>
            </a: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70661" name="Picture 5" descr="j018332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445125"/>
            <a:ext cx="12319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77582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Самый древний носитель информации в истории человечества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5445125"/>
            <a:ext cx="5904656" cy="100821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Камень, наскальные рисунки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5" y="1775826"/>
            <a:ext cx="4392488" cy="2537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5826"/>
            <a:ext cx="2267744" cy="25370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ЖИВОТНОВОДСТВО</a:t>
            </a:r>
          </a:p>
        </p:txBody>
      </p:sp>
      <p:pic>
        <p:nvPicPr>
          <p:cNvPr id="71685" name="Picture 5" descr="j018332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300663"/>
            <a:ext cx="1374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916832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Название какой известной компании переводится с английского «Полёт пчелы»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88954"/>
            <a:ext cx="3384376" cy="28234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ПОСЛОВИЦЫ 50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628775"/>
            <a:ext cx="6202362" cy="365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effectLst/>
              </a:rPr>
              <a:t>Все скомпонуется – программа будет</a:t>
            </a:r>
            <a:endParaRPr lang="ru-RU" sz="4400" dirty="0" smtClean="0"/>
          </a:p>
        </p:txBody>
      </p:sp>
      <p:pic>
        <p:nvPicPr>
          <p:cNvPr id="9220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516563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42988" y="6010275"/>
            <a:ext cx="61928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</a:rPr>
              <a:t>Все перемелется – мука будет</a:t>
            </a:r>
            <a:endParaRPr lang="ru-RU" sz="240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4"/>
          <p:cNvSpPr>
            <a:spLocks noChangeArrowheads="1" noChangeShapeType="1" noTextEdit="1"/>
          </p:cNvSpPr>
          <p:nvPr/>
        </p:nvSpPr>
        <p:spPr bwMode="auto">
          <a:xfrm>
            <a:off x="2339975" y="2205038"/>
            <a:ext cx="4824413" cy="18716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КОНЕЦ </a:t>
            </a:r>
            <a:r>
              <a:rPr lang="ru-RU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ИГРЫ</a:t>
            </a:r>
            <a:endParaRPr lang="ru-RU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РЕБУСЫ 10</a:t>
            </a:r>
          </a:p>
        </p:txBody>
      </p:sp>
      <p:pic>
        <p:nvPicPr>
          <p:cNvPr id="10243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300663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9750" y="566102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ИНТЕРНЕТ</a:t>
            </a:r>
          </a:p>
        </p:txBody>
      </p:sp>
      <p:pic>
        <p:nvPicPr>
          <p:cNvPr id="1024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2009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РЕБУСЫ 20</a:t>
            </a:r>
          </a:p>
        </p:txBody>
      </p:sp>
      <p:pic>
        <p:nvPicPr>
          <p:cNvPr id="11267" name="Picture 4" descr="j018560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300663"/>
            <a:ext cx="92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55650" y="5516563"/>
            <a:ext cx="3384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latin typeface="Tahoma" pitchFamily="34" charset="0"/>
              </a:rPr>
              <a:t>ОТВЕТ: </a:t>
            </a:r>
            <a:r>
              <a:rPr lang="ru-RU" sz="2400">
                <a:solidFill>
                  <a:srgbClr val="FFFF00"/>
                </a:solidFill>
                <a:latin typeface="Tahoma" pitchFamily="34" charset="0"/>
              </a:rPr>
              <a:t>ПЕРЕДАЧА</a:t>
            </a:r>
          </a:p>
        </p:txBody>
      </p:sp>
      <p:pic>
        <p:nvPicPr>
          <p:cNvPr id="1126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80645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1137</TotalTime>
  <Words>899</Words>
  <Application>Microsoft Office PowerPoint</Application>
  <PresentationFormat>Экран (4:3)</PresentationFormat>
  <Paragraphs>276</Paragraphs>
  <Slides>70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5" baseType="lpstr">
      <vt:lpstr>Arial</vt:lpstr>
      <vt:lpstr>Wingdings</vt:lpstr>
      <vt:lpstr>Calibri</vt:lpstr>
      <vt:lpstr>Tahoma</vt:lpstr>
      <vt:lpstr>Лучи</vt:lpstr>
      <vt:lpstr>Презентация PowerPoint</vt:lpstr>
      <vt:lpstr>Презентация PowerPoint</vt:lpstr>
      <vt:lpstr>ПОСЛОВИЦЫ 10</vt:lpstr>
      <vt:lpstr>ПОСЛОВИЦЫ 20</vt:lpstr>
      <vt:lpstr>ПОСЛОВИЦЫ 30</vt:lpstr>
      <vt:lpstr>ПОСЛОВИЦЫ 40</vt:lpstr>
      <vt:lpstr>ПОСЛОВИЦЫ 50</vt:lpstr>
      <vt:lpstr>РЕБУСЫ 10</vt:lpstr>
      <vt:lpstr>РЕБУСЫ 20</vt:lpstr>
      <vt:lpstr>РЕБУСЫ 30</vt:lpstr>
      <vt:lpstr>Презентация PowerPoint</vt:lpstr>
      <vt:lpstr>Презентация PowerPoint</vt:lpstr>
      <vt:lpstr>РЕБУСЫ 50</vt:lpstr>
      <vt:lpstr>УСТРОЙСТВО КОМПЬЮТЕРА 10</vt:lpstr>
      <vt:lpstr>УСТРОЙСТВО КОПЬЮТЕРА 20</vt:lpstr>
      <vt:lpstr>УСТРОЙСТВО КОМПЬЮТЕРА 30</vt:lpstr>
      <vt:lpstr>УСТРОЙСТВО КОМПЬЮТЕРА 40</vt:lpstr>
      <vt:lpstr>УСТРОЙСТВО КОМПЬЮТЕРА 50</vt:lpstr>
      <vt:lpstr>ЗАГАДКИ 10</vt:lpstr>
      <vt:lpstr>ЗАГАДКИ 20</vt:lpstr>
      <vt:lpstr>ЗАГАДКИ 30</vt:lpstr>
      <vt:lpstr>ЗАГАДКИ 40</vt:lpstr>
      <vt:lpstr>ЗАГАДКИ 50</vt:lpstr>
      <vt:lpstr>ПЕРЕВЁРТЫШИ 10</vt:lpstr>
      <vt:lpstr>ПЕРЕВЁРТЫШИ 20</vt:lpstr>
      <vt:lpstr>ПЕРЕВЁРТЫШИ 30</vt:lpstr>
      <vt:lpstr>ПЕРЕВЁРТЫШИ 40</vt:lpstr>
      <vt:lpstr>ПЕРЕВЁРТЫШИ 50</vt:lpstr>
      <vt:lpstr>Презентация PowerPoint</vt:lpstr>
      <vt:lpstr>Презентация PowerPoint</vt:lpstr>
      <vt:lpstr>ФИЗИКА 20</vt:lpstr>
      <vt:lpstr>Презентация PowerPoint</vt:lpstr>
      <vt:lpstr>ГЕОГРАФИЯ 40</vt:lpstr>
      <vt:lpstr>Презентация PowerPoint</vt:lpstr>
      <vt:lpstr>ИСТОРИЯ 60</vt:lpstr>
      <vt:lpstr>Презентация PowerPoint</vt:lpstr>
      <vt:lpstr>АСТРОНОМИЯ 80</vt:lpstr>
      <vt:lpstr>Презентация PowerPoint</vt:lpstr>
      <vt:lpstr>СРЕДА ОБИТАНИЯ 100</vt:lpstr>
      <vt:lpstr>КЛАВИАТУРА 20</vt:lpstr>
      <vt:lpstr>КЛАВИАТУРА 40</vt:lpstr>
      <vt:lpstr>КЛАВИАТУРА 60</vt:lpstr>
      <vt:lpstr>КЛАВИАТУРА 80</vt:lpstr>
      <vt:lpstr>КЛАВИАТУРА 100</vt:lpstr>
      <vt:lpstr>ШИФР 20</vt:lpstr>
      <vt:lpstr>ШИФР 40</vt:lpstr>
      <vt:lpstr>ШИФР 60</vt:lpstr>
      <vt:lpstr>ШИФР 80</vt:lpstr>
      <vt:lpstr>Презентация PowerPoint</vt:lpstr>
      <vt:lpstr>ПЕРЕВЁРТЫШИ 70</vt:lpstr>
      <vt:lpstr>ИНФОРМАТИКА+ 20</vt:lpstr>
      <vt:lpstr>ИНФОРМАТИКА+ 40</vt:lpstr>
      <vt:lpstr>ИНФОРМАТИКА+ 60</vt:lpstr>
      <vt:lpstr>ИНФОРМАТИКА+ 80</vt:lpstr>
      <vt:lpstr>Презентация PowerPoint</vt:lpstr>
      <vt:lpstr>КУБАНОВЕДЕНИЕ 50</vt:lpstr>
      <vt:lpstr>РЕБУСЫ 20</vt:lpstr>
      <vt:lpstr>РЕБУСЫ 40</vt:lpstr>
      <vt:lpstr>РЕБУСЫ 60</vt:lpstr>
      <vt:lpstr>РЕБУСЫ 80</vt:lpstr>
      <vt:lpstr>РЕБУСЫ 100</vt:lpstr>
      <vt:lpstr>Презентация PowerPoint</vt:lpstr>
      <vt:lpstr>Презентация PowerPoint</vt:lpstr>
      <vt:lpstr>Техника</vt:lpstr>
      <vt:lpstr>Вычислительные машины</vt:lpstr>
      <vt:lpstr>Великие люди</vt:lpstr>
      <vt:lpstr>СИМВОЛЫ</vt:lpstr>
      <vt:lpstr>Носители информации</vt:lpstr>
      <vt:lpstr>ЖИВОТНОВОДСТВО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Проба пера</dc:title>
  <dc:creator>ира</dc:creator>
  <cp:lastModifiedBy>1</cp:lastModifiedBy>
  <cp:revision>48</cp:revision>
  <dcterms:created xsi:type="dcterms:W3CDTF">2008-01-06T12:05:38Z</dcterms:created>
  <dcterms:modified xsi:type="dcterms:W3CDTF">2013-01-29T19:59:15Z</dcterms:modified>
</cp:coreProperties>
</file>