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76" r:id="rId4"/>
    <p:sldId id="277" r:id="rId5"/>
    <p:sldId id="297" r:id="rId6"/>
    <p:sldId id="298" r:id="rId7"/>
    <p:sldId id="289" r:id="rId8"/>
    <p:sldId id="290" r:id="rId9"/>
    <p:sldId id="292" r:id="rId10"/>
    <p:sldId id="278" r:id="rId11"/>
    <p:sldId id="282" r:id="rId12"/>
    <p:sldId id="283" r:id="rId13"/>
    <p:sldId id="285" r:id="rId14"/>
    <p:sldId id="286" r:id="rId15"/>
    <p:sldId id="287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6EDD-3426-42FE-B6EE-3FF019B0E2B5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18F50-396D-4B7C-922D-464621473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Лампа-робот </a:t>
            </a:r>
            <a:r>
              <a:rPr lang="en-US" dirty="0" smtClean="0"/>
              <a:t>http://kolyan.net/uploads/posts/2011-02/1298546176_wallpaper_andre_kutscherauer_01_1600x1200.jpg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ED9C9-9F30-45E3-A69C-2F53C4EDA3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Марс: </a:t>
            </a:r>
            <a:r>
              <a:rPr lang="en-US" dirty="0" smtClean="0"/>
              <a:t>http://www.mega-tapety.info/resize/kosmos-planety-1680-1260-1187.jpg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Марсианин: </a:t>
            </a:r>
            <a:r>
              <a:rPr lang="en-US" dirty="0" smtClean="0"/>
              <a:t>http://freelancehunt.com/freelancer/lina0486.html</a:t>
            </a:r>
            <a:r>
              <a:rPr lang="ru-RU" dirty="0" smtClean="0"/>
              <a:t> (Лина Шафеева)</a:t>
            </a:r>
            <a:endParaRPr lang="en-US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AAECE9-F85E-44A3-9B0E-EB72F49DB9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Угринович. 8 класс. П.1.2.3.</a:t>
            </a:r>
            <a:endParaRPr lang="en-US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FF455-39B9-4FDB-9455-E4CA002B28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FDCE-67C6-488C-8D92-0DDF24678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272808" cy="30963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Количество информации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мера уменьшения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неопределённости знания.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13176"/>
            <a:ext cx="3632448" cy="69492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tx1"/>
                </a:solidFill>
              </a:rPr>
              <a:t>Модуль 1, урок 3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F:\Уроки\ПРЕЗЕНТАЦИИ\Материалы для презентаций\смайлы\из аси\Юзе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47551"/>
            <a:ext cx="2357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1187624" y="642938"/>
            <a:ext cx="7220322" cy="2354014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Сообщение, уменьшающее неопределенность знаний в два раза, несет 1 бит информации.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МИГ\Desktop\800091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664"/>
            <a:ext cx="1219200" cy="1219200"/>
          </a:xfrm>
          <a:prstGeom prst="rect">
            <a:avLst/>
          </a:prstGeom>
          <a:noFill/>
        </p:spPr>
      </p:pic>
      <p:pic>
        <p:nvPicPr>
          <p:cNvPr id="9" name="Рисунок 8" descr="coin%20fl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2232248" cy="2579803"/>
          </a:xfrm>
          <a:prstGeom prst="rect">
            <a:avLst/>
          </a:prstGeom>
        </p:spPr>
      </p:pic>
      <p:pic>
        <p:nvPicPr>
          <p:cNvPr id="10" name="Рисунок 9" descr="kost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4529237" y="2103611"/>
            <a:ext cx="1741710" cy="48245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65313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Сообщение, уменьшающее неопределенность знаний в 2 раза несет </a:t>
            </a:r>
            <a:r>
              <a:rPr lang="ru-RU" sz="3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бит </a:t>
            </a:r>
            <a:r>
              <a:rPr lang="ru-RU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24744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defRPr/>
            </a:pPr>
            <a:r>
              <a:rPr lang="ru-RU" sz="3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Сдача зачета или экзамена</a:t>
            </a:r>
          </a:p>
          <a:p>
            <a:pPr lvl="0" algn="ctr">
              <a:defRPr/>
            </a:pPr>
            <a:endParaRPr lang="ru-RU" sz="24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«Зачет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«незачет»?          «2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endParaRPr lang="ru-RU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91880" y="2060848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907704" y="2060848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220072" y="206084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544108" y="224086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24128" y="206084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2060848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2267744" y="2924944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бит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5652120" y="2924944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бита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МИГ\Desktop\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212372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Книжная полка в шкафу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564904"/>
            <a:ext cx="4796406" cy="3509565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3491880" y="2492896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бита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 полок</a:t>
            </a:r>
            <a:endParaRPr lang="ru-RU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491880" y="3501008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бита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836712"/>
            <a:ext cx="39604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endParaRPr lang="ru-RU" sz="4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количество возможных событий</a:t>
            </a:r>
          </a:p>
          <a:p>
            <a:pPr lvl="0" algn="ctr">
              <a:defRPr/>
            </a:pPr>
            <a:r>
              <a:rPr lang="en-US" sz="3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количество информации в сообщении</a:t>
            </a:r>
          </a:p>
          <a:p>
            <a:pPr lvl="0" algn="ctr">
              <a:defRPr/>
            </a:pPr>
            <a:endParaRPr lang="ru-RU" sz="24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примерах:</a:t>
            </a:r>
          </a:p>
          <a:p>
            <a:pPr lvl="0" algn="ctr" defTabSz="390525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монетой     – 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N=2,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i=1</a:t>
            </a:r>
          </a:p>
          <a:p>
            <a:pPr lvl="0" algn="ctr" defTabSz="390525"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оценкой    –   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N=4,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i=2</a:t>
            </a:r>
          </a:p>
          <a:p>
            <a:pPr lvl="0" algn="ctr" defTabSz="390525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8 полками</a:t>
            </a: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N=8,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i=3</a:t>
            </a:r>
          </a:p>
          <a:p>
            <a:pPr lvl="0" algn="ctr" defTabSz="390525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16 полками  –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N=16, i=4</a:t>
            </a:r>
            <a:endParaRPr lang="ru-RU" sz="28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64502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16 полок</a:t>
            </a:r>
            <a:endParaRPr lang="ru-RU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 количества информации</a:t>
            </a:r>
            <a:endParaRPr kumimoji="0" lang="ru-RU" sz="4000" b="1" i="1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777388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=N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/>
      <p:bldP spid="5" grpId="1"/>
      <p:bldP spid="6" grpId="0" animBg="1"/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2339752" y="2276872"/>
            <a:ext cx="1008112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3528" y="2276872"/>
            <a:ext cx="1008112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562670"/>
            <a:ext cx="9144000" cy="11381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ешение задач</a:t>
            </a:r>
            <a:endParaRPr kumimoji="0" lang="ru-RU" sz="4400" b="1" i="1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6228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информации вы получаете?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467544" y="2420888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67544" y="3284984"/>
            <a:ext cx="720080" cy="72008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67544" y="4149080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483768" y="2420888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483768" y="3284984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483768" y="4149080"/>
            <a:ext cx="720080" cy="72008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475656" y="34290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524328" y="2276872"/>
            <a:ext cx="1008112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508104" y="2276872"/>
            <a:ext cx="1008112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652120" y="2420888"/>
            <a:ext cx="720080" cy="72008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5652120" y="3284984"/>
            <a:ext cx="720080" cy="72008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5652120" y="4149080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7668344" y="2420888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7668344" y="3284984"/>
            <a:ext cx="720080" cy="72008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7668344" y="4149080"/>
            <a:ext cx="720080" cy="72008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6660232" y="34290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1187624" y="5445224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 бит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16216" y="5445224"/>
            <a:ext cx="1224136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 бит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90662"/>
            <a:ext cx="9144000" cy="92211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ешение</a:t>
            </a:r>
            <a:r>
              <a:rPr lang="ru-RU" sz="4400" b="1" i="1" kern="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</a:t>
            </a:r>
            <a:endParaRPr kumimoji="0" lang="ru-RU" sz="4400" b="1" i="1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 попросили встретить родственников, которые приезжают на поезде, и сообщили, что они едут 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вагоне.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количество информации вы получили, если известно, что в поезде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вагонов?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573016"/>
            <a:ext cx="3888432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- ?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бита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ssagirskiy_poezd.png"/>
          <p:cNvPicPr>
            <a:picLocks noChangeAspect="1"/>
          </p:cNvPicPr>
          <p:nvPr/>
        </p:nvPicPr>
        <p:blipFill>
          <a:blip r:embed="rId2" cstate="print"/>
          <a:srcRect l="7844" r="8488" b="13256"/>
          <a:stretch>
            <a:fillRect/>
          </a:stretch>
        </p:blipFill>
        <p:spPr>
          <a:xfrm>
            <a:off x="179512" y="3356992"/>
            <a:ext cx="4608512" cy="338437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90662"/>
            <a:ext cx="9144000" cy="92211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ешение задач</a:t>
            </a:r>
            <a:endParaRPr kumimoji="0" lang="ru-RU" sz="4400" b="1" i="1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Сообщение о том, что Олег живет на 10 этаже, несет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 бита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информации. Сколько этажей в доме?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356992"/>
            <a:ext cx="3888432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? 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этажей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37699"/>
            <a:ext cx="3240360" cy="45203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2962672" cy="792088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125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Проводится лотерея «5 из 64». Первым достали шар с №8. Сколько информации в этом сообщении</a:t>
            </a:r>
            <a:r>
              <a:rPr lang="en-US" sz="3600" dirty="0" smtClean="0"/>
              <a:t>? </a:t>
            </a:r>
            <a:r>
              <a:rPr lang="ru-RU" sz="3600" dirty="0" smtClean="0"/>
              <a:t>(6 бит)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 При угадывании целого числа в диапазоне   от 1 до </a:t>
            </a:r>
            <a:r>
              <a:rPr lang="en-US" sz="3600" dirty="0" smtClean="0"/>
              <a:t>N</a:t>
            </a:r>
            <a:r>
              <a:rPr lang="ru-RU" sz="3600" dirty="0" smtClean="0"/>
              <a:t> было получено 6 бит информации. Чему равно </a:t>
            </a:r>
            <a:r>
              <a:rPr lang="en-US" sz="3600" dirty="0" smtClean="0"/>
              <a:t>N?</a:t>
            </a:r>
            <a:r>
              <a:rPr lang="ru-RU" sz="3600" dirty="0" smtClean="0"/>
              <a:t> (64)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Сообщение о том, что ваш друг живёт на 5-м этаже, несёт 4бита информации. Сколько этажей в доме</a:t>
            </a:r>
            <a:r>
              <a:rPr lang="en-US" sz="3600" dirty="0" smtClean="0"/>
              <a:t>? </a:t>
            </a:r>
            <a:r>
              <a:rPr lang="ru-RU" sz="3600" dirty="0" smtClean="0"/>
              <a:t>(16)</a:t>
            </a:r>
            <a:endParaRPr lang="ru-RU" sz="36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Заморочки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бочки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Учитель просит трёх учеников задать ему один и тот же вопрос: «Идёт ли на улице дождь</a:t>
            </a:r>
            <a:r>
              <a:rPr lang="en-US" dirty="0" smtClean="0"/>
              <a:t>?</a:t>
            </a:r>
            <a:r>
              <a:rPr lang="ru-RU" dirty="0" smtClean="0"/>
              <a:t>» Первому ученику учитель </a:t>
            </a:r>
            <a:r>
              <a:rPr lang="ru-RU" dirty="0" err="1" smtClean="0"/>
              <a:t>отвечае</a:t>
            </a:r>
            <a:r>
              <a:rPr lang="ru-RU" dirty="0" smtClean="0"/>
              <a:t> «Да», второму </a:t>
            </a:r>
            <a:r>
              <a:rPr lang="en-US" dirty="0" smtClean="0"/>
              <a:t>– </a:t>
            </a:r>
            <a:r>
              <a:rPr lang="ru-RU" dirty="0" smtClean="0"/>
              <a:t>«</a:t>
            </a:r>
            <a:r>
              <a:rPr lang="en-US" dirty="0" smtClean="0"/>
              <a:t>Yes</a:t>
            </a:r>
            <a:r>
              <a:rPr lang="ru-RU" dirty="0" smtClean="0"/>
              <a:t>», а третьему просто кивает головой. </a:t>
            </a:r>
          </a:p>
          <a:p>
            <a:pPr>
              <a:buNone/>
            </a:pPr>
            <a:r>
              <a:rPr lang="ru-RU" dirty="0" smtClean="0"/>
              <a:t>Получил ли каждый из учеников информацию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ru-RU" dirty="0" smtClean="0"/>
              <a:t>Одинаковое ли количество информации в каждом случае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395536" y="692696"/>
            <a:ext cx="8424936" cy="5544616"/>
            <a:chOff x="279" y="736"/>
            <a:chExt cx="1872" cy="720"/>
          </a:xfrm>
        </p:grpSpPr>
        <p:cxnSp>
          <p:nvCxnSpPr>
            <p:cNvPr id="9219" name="_s1639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1442" y="916"/>
              <a:ext cx="17" cy="4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20" name="_s16396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-5400000">
              <a:off x="891" y="844"/>
              <a:ext cx="144" cy="504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8" name="_s16392"/>
            <p:cNvSpPr>
              <a:spLocks noChangeArrowheads="1"/>
            </p:cNvSpPr>
            <p:nvPr/>
          </p:nvSpPr>
          <p:spPr bwMode="auto">
            <a:xfrm>
              <a:off x="783" y="7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3300" i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Два подхода </a:t>
              </a:r>
            </a:p>
            <a:p>
              <a:pPr algn="ctr">
                <a:defRPr/>
              </a:pPr>
              <a:r>
                <a:rPr lang="ru-RU" sz="3300" i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 измерению </a:t>
              </a:r>
              <a:endParaRPr lang="ru-RU" sz="33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3300" i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информации</a:t>
              </a:r>
              <a:endParaRPr lang="ru-RU" sz="33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_s16393"/>
            <p:cNvSpPr>
              <a:spLocks noChangeArrowheads="1"/>
            </p:cNvSpPr>
            <p:nvPr/>
          </p:nvSpPr>
          <p:spPr bwMode="auto">
            <a:xfrm>
              <a:off x="279" y="11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3300" b="1" i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Содержательный </a:t>
              </a:r>
            </a:p>
            <a:p>
              <a:pPr algn="ctr">
                <a:defRPr/>
              </a:pPr>
              <a:r>
                <a:rPr lang="ru-RU" sz="3300" b="1" i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подход </a:t>
              </a:r>
              <a:endParaRPr lang="ru-RU" sz="33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_s16395"/>
            <p:cNvSpPr>
              <a:spLocks noChangeArrowheads="1"/>
            </p:cNvSpPr>
            <p:nvPr/>
          </p:nvSpPr>
          <p:spPr bwMode="auto">
            <a:xfrm>
              <a:off x="1237" y="1168"/>
              <a:ext cx="91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3300" b="1" i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Алфавитный</a:t>
              </a:r>
              <a:endParaRPr lang="ru-RU" sz="33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3300" b="1" i="1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подход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3561259"/>
          </a:xfrm>
        </p:spPr>
        <p:txBody>
          <a:bodyPr>
            <a:noAutofit/>
          </a:bodyPr>
          <a:lstStyle/>
          <a:p>
            <a:pPr marL="0" indent="3556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 </a:t>
            </a:r>
            <a:r>
              <a:rPr lang="ru-RU" sz="4000" b="1" i="1" dirty="0" smtClean="0"/>
              <a:t>Содержательный подход подразумевает оценку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содержания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smtClean="0"/>
              <a:t>полученной информации с точки зрения её полезности.</a:t>
            </a:r>
            <a:endParaRPr lang="ru-RU" sz="3600" b="1" i="1" dirty="0" smtClean="0"/>
          </a:p>
          <a:p>
            <a:pPr marL="0" indent="35560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098" name="Picture 2" descr="C:\Users\МИГ\Desktop\800091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219200" cy="121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692696"/>
            <a:ext cx="5410944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«Информация – </a:t>
            </a:r>
          </a:p>
          <a:p>
            <a:pPr>
              <a:buNone/>
            </a:pPr>
            <a:r>
              <a:rPr lang="ru-RU" sz="3600" b="1" i="1" dirty="0" smtClean="0"/>
              <a:t>    это снятая неопределённость»</a:t>
            </a:r>
          </a:p>
          <a:p>
            <a:pPr algn="r">
              <a:buNone/>
            </a:pPr>
            <a:r>
              <a:rPr lang="ru-RU" sz="3600" b="1" i="1" dirty="0" smtClean="0"/>
              <a:t>Клод Шеннон</a:t>
            </a:r>
          </a:p>
          <a:p>
            <a:pPr algn="r"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dirty="0" smtClean="0"/>
              <a:t>Как вы понимаете это определение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ru-RU" dirty="0" smtClean="0"/>
              <a:t>Что означает слово НЕОПРЕДЕЛЁННОСТЬ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6" name="Picture 2" descr="C:\Users\МИГ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664296" cy="3744416"/>
          </a:xfrm>
          <a:prstGeom prst="roundRect">
            <a:avLst>
              <a:gd name="adj" fmla="val 1693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7427168" cy="54334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Под  информацией Клод Шеннон  понимал не любые сведения, а лишь те, которые  снимают полностью или уменьшают существовавшую до её получения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неопределённость (неизвестность)</a:t>
            </a:r>
            <a:r>
              <a:rPr lang="ru-RU" dirty="0" smtClean="0"/>
              <a:t> какой-либо ситуации.</a:t>
            </a:r>
          </a:p>
          <a:p>
            <a:pPr>
              <a:buNone/>
            </a:pPr>
            <a:r>
              <a:rPr lang="ru-RU" sz="3600" b="1" i="1" dirty="0" smtClean="0"/>
              <a:t>Количество информации </a:t>
            </a:r>
            <a:r>
              <a:rPr lang="ru-RU" sz="3600" dirty="0" smtClean="0"/>
              <a:t>–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мера уменьшения неопределенности знания при получении информационного сообщения.</a:t>
            </a:r>
            <a:endParaRPr lang="ru-RU" dirty="0"/>
          </a:p>
        </p:txBody>
      </p:sp>
      <p:pic>
        <p:nvPicPr>
          <p:cNvPr id="5" name="Picture 2" descr="C:\Users\МИГ\Desktop\800091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807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43125"/>
            <a:ext cx="9144000" cy="4714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19" name="Picture 2" descr="C:\Downloads\Новая папка\1298546176_wallpaper_andre_kutscherauer_01_1600x1200.jpg"/>
          <p:cNvPicPr>
            <a:picLocks noChangeAspect="1" noChangeArrowheads="1"/>
          </p:cNvPicPr>
          <p:nvPr/>
        </p:nvPicPr>
        <p:blipFill>
          <a:blip r:embed="rId3" cstate="print"/>
          <a:srcRect b="12904"/>
          <a:stretch>
            <a:fillRect/>
          </a:stretch>
        </p:blipFill>
        <p:spPr bwMode="auto">
          <a:xfrm>
            <a:off x="1214438" y="2249488"/>
            <a:ext cx="69294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Содержимое 16"/>
          <p:cNvSpPr>
            <a:spLocks noGrp="1"/>
          </p:cNvSpPr>
          <p:nvPr>
            <p:ph idx="1"/>
          </p:nvPr>
        </p:nvSpPr>
        <p:spPr>
          <a:xfrm>
            <a:off x="0" y="1340768"/>
            <a:ext cx="8786813" cy="642937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Лампочка включена?</a:t>
            </a:r>
            <a:endParaRPr lang="en-US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 rot="20122467">
            <a:off x="928863" y="2898465"/>
            <a:ext cx="10839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</a:t>
            </a:r>
          </a:p>
        </p:txBody>
      </p:sp>
      <p:sp>
        <p:nvSpPr>
          <p:cNvPr id="9" name="Прямоугольник 8"/>
          <p:cNvSpPr/>
          <p:nvPr/>
        </p:nvSpPr>
        <p:spPr>
          <a:xfrm rot="1356607">
            <a:off x="6984765" y="2718648"/>
            <a:ext cx="13204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НЕТ</a:t>
            </a:r>
          </a:p>
        </p:txBody>
      </p:sp>
      <p:cxnSp>
        <p:nvCxnSpPr>
          <p:cNvPr id="11" name="Прямая со стрелкой 10"/>
          <p:cNvCxnSpPr>
            <a:stCxn id="9221" idx="2"/>
            <a:endCxn id="8" idx="3"/>
          </p:cNvCxnSpPr>
          <p:nvPr/>
        </p:nvCxnSpPr>
        <p:spPr>
          <a:xfrm flipH="1">
            <a:off x="1963522" y="1983705"/>
            <a:ext cx="2429885" cy="11505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221" idx="2"/>
            <a:endCxn id="9" idx="1"/>
          </p:cNvCxnSpPr>
          <p:nvPr/>
        </p:nvCxnSpPr>
        <p:spPr>
          <a:xfrm>
            <a:off x="4393407" y="1983705"/>
            <a:ext cx="2642100" cy="94278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- ответ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3" name="Рисунок 17" descr="kosmos-planety-1680-1260-1187.jpg"/>
          <p:cNvPicPr>
            <a:picLocks noChangeAspect="1"/>
          </p:cNvPicPr>
          <p:nvPr/>
        </p:nvPicPr>
        <p:blipFill>
          <a:blip r:embed="rId3" cstate="print"/>
          <a:srcRect l="6250" r="4626" b="48958"/>
          <a:stretch>
            <a:fillRect/>
          </a:stretch>
        </p:blipFill>
        <p:spPr bwMode="auto">
          <a:xfrm>
            <a:off x="71438" y="3000375"/>
            <a:ext cx="89804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Есть ли жизнь на Марсе?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122467">
            <a:off x="785988" y="2469838"/>
            <a:ext cx="10839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1356607">
            <a:off x="6770451" y="2361458"/>
            <a:ext cx="13204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НЕТ</a:t>
            </a:r>
          </a:p>
        </p:txBody>
      </p:sp>
      <p:cxnSp>
        <p:nvCxnSpPr>
          <p:cNvPr id="22" name="Прямая со стрелкой 21"/>
          <p:cNvCxnSpPr>
            <a:stCxn id="6" idx="2"/>
            <a:endCxn id="20" idx="3"/>
          </p:cNvCxnSpPr>
          <p:nvPr/>
        </p:nvCxnSpPr>
        <p:spPr>
          <a:xfrm flipH="1">
            <a:off x="1820647" y="989439"/>
            <a:ext cx="2751353" cy="171623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21" idx="1"/>
          </p:cNvCxnSpPr>
          <p:nvPr/>
        </p:nvCxnSpPr>
        <p:spPr>
          <a:xfrm>
            <a:off x="4572000" y="989439"/>
            <a:ext cx="2249193" cy="157986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Рисунок 24" descr="марсианин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857500"/>
            <a:ext cx="2441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23" descr="марсианин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857500"/>
            <a:ext cx="2441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0" y="4572000"/>
            <a:ext cx="4081463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1 бит</a:t>
            </a:r>
          </a:p>
        </p:txBody>
      </p:sp>
      <p:sp>
        <p:nvSpPr>
          <p:cNvPr id="11269" name="Содержимое 7"/>
          <p:cNvSpPr>
            <a:spLocks noGrp="1"/>
          </p:cNvSpPr>
          <p:nvPr>
            <p:ph idx="1"/>
          </p:nvPr>
        </p:nvSpPr>
        <p:spPr>
          <a:xfrm>
            <a:off x="500063" y="620688"/>
            <a:ext cx="8429625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За </a:t>
            </a:r>
            <a:r>
              <a:rPr lang="ru-RU" sz="3600" b="1" i="1" dirty="0" smtClean="0"/>
              <a:t>минимальную единицу </a:t>
            </a:r>
            <a:r>
              <a:rPr lang="ru-RU" dirty="0" smtClean="0"/>
              <a:t>измерения количества информации принимают  количество информации, содержащееся в информационном сообщении, уменьшающем неопределенность знания в два раза, т.е. в сообщениях вида:</a:t>
            </a:r>
          </a:p>
          <a:p>
            <a:pPr lvl="1"/>
            <a:r>
              <a:rPr lang="ru-RU" dirty="0" smtClean="0"/>
              <a:t>Да /Нет </a:t>
            </a:r>
          </a:p>
          <a:p>
            <a:pPr lvl="1"/>
            <a:r>
              <a:rPr lang="ru-RU" dirty="0" smtClean="0"/>
              <a:t>Истина / Ложь</a:t>
            </a:r>
          </a:p>
          <a:p>
            <a:pPr lvl="1"/>
            <a:r>
              <a:rPr lang="ru-RU" dirty="0" smtClean="0"/>
              <a:t>Включено / Выключено</a:t>
            </a:r>
            <a:br>
              <a:rPr lang="ru-RU" dirty="0" smtClean="0"/>
            </a:br>
            <a:r>
              <a:rPr lang="ru-RU" dirty="0" smtClean="0"/>
              <a:t>и т.п.</a:t>
            </a:r>
          </a:p>
          <a:p>
            <a:pPr lvl="1"/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Стрелка вниз 10"/>
          <p:cNvSpPr/>
          <p:nvPr/>
        </p:nvSpPr>
        <p:spPr>
          <a:xfrm rot="18205777">
            <a:off x="4202915" y="4317190"/>
            <a:ext cx="804862" cy="1114425"/>
          </a:xfrm>
          <a:prstGeom prst="downArrow">
            <a:avLst>
              <a:gd name="adj1" fmla="val 55634"/>
              <a:gd name="adj2" fmla="val 370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543</Words>
  <Application>Microsoft Office PowerPoint</Application>
  <PresentationFormat>Экран (4:3)</PresentationFormat>
  <Paragraphs>95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Количество информации как мера уменьшения  неопределённости знания.</vt:lpstr>
      <vt:lpstr>Заморочки из бочки</vt:lpstr>
      <vt:lpstr>Слайд 3</vt:lpstr>
      <vt:lpstr>Слайд 4</vt:lpstr>
      <vt:lpstr>Слайд 5</vt:lpstr>
      <vt:lpstr>Слайд 6</vt:lpstr>
      <vt:lpstr>Вопрос - ответ</vt:lpstr>
      <vt:lpstr>Слайд 8</vt:lpstr>
      <vt:lpstr>Слайд 9</vt:lpstr>
      <vt:lpstr>Слайд 10</vt:lpstr>
      <vt:lpstr>Например, </vt:lpstr>
      <vt:lpstr>Слайд 12</vt:lpstr>
      <vt:lpstr>Слайд 13</vt:lpstr>
      <vt:lpstr>Слайд 14</vt:lpstr>
      <vt:lpstr>Слайд 15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  в живой и неживой природе. Информационные процессы  в обществе и технике.</dc:title>
  <dc:creator>МИГ</dc:creator>
  <cp:lastModifiedBy>МИГ</cp:lastModifiedBy>
  <cp:revision>88</cp:revision>
  <dcterms:created xsi:type="dcterms:W3CDTF">2014-06-19T16:56:54Z</dcterms:created>
  <dcterms:modified xsi:type="dcterms:W3CDTF">2015-01-02T08:52:34Z</dcterms:modified>
</cp:coreProperties>
</file>