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9" r:id="rId4"/>
    <p:sldId id="259" r:id="rId5"/>
    <p:sldId id="279" r:id="rId6"/>
    <p:sldId id="297" r:id="rId7"/>
    <p:sldId id="280" r:id="rId8"/>
    <p:sldId id="282" r:id="rId9"/>
    <p:sldId id="283" r:id="rId10"/>
    <p:sldId id="284" r:id="rId11"/>
    <p:sldId id="286" r:id="rId12"/>
    <p:sldId id="295" r:id="rId13"/>
    <p:sldId id="289" r:id="rId14"/>
    <p:sldId id="291" r:id="rId15"/>
    <p:sldId id="298" r:id="rId16"/>
    <p:sldId id="294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6" d="100"/>
          <a:sy n="96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45D8C1-D3A3-4C04-83B8-CCBD362D4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F8DD-9D1A-43C6-95CF-7AEAE268E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F516-6274-458F-833B-B775B7DCF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7FA8D6-E2B3-46FA-AA1B-9915CB683C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EA49B4-CBD7-4BD2-B5FF-1D5333BA27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A0327A-4CB7-43DB-A4E8-8BAD6ED02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67-2873-4210-A12E-9111A425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BE38-C36A-4C53-B983-AF6A83261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EF95CB-03DF-41C6-8FEB-2131EE389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E100-CF66-4484-8D94-FE4F9C1C4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12EA27-1F2C-4F6D-AB1F-6AFD32C0B2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147769-E769-4CB0-A50D-F09F8201F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1E186A-D0F4-4830-A33A-83F9B7860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2714644" cy="57150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7 класс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000232" y="1000108"/>
            <a:ext cx="6553208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Преобразования Петра 1: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содержание, итоги.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5500702"/>
            <a:ext cx="45272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800" dirty="0" smtClean="0"/>
              <a:t>Учитель истории</a:t>
            </a:r>
          </a:p>
          <a:p>
            <a:r>
              <a:rPr lang="ru-RU" sz="1800" dirty="0" smtClean="0"/>
              <a:t>ГБСКОУ школа-интернат №67</a:t>
            </a:r>
          </a:p>
          <a:p>
            <a:r>
              <a:rPr lang="ru-RU" sz="1800" dirty="0" smtClean="0"/>
              <a:t>Пушкин. Санкт-Петербург</a:t>
            </a:r>
          </a:p>
          <a:p>
            <a:r>
              <a:rPr lang="ru-RU" sz="1800" dirty="0" smtClean="0"/>
              <a:t>Красильникова Елизавета Викторовна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3143248"/>
          </a:xfrm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4000" b="1" dirty="0"/>
              <a:t>П</a:t>
            </a:r>
            <a:r>
              <a:rPr lang="ru-RU" sz="4000" b="1" dirty="0">
                <a:cs typeface="Times New Roman" pitchFamily="18" charset="0"/>
              </a:rPr>
              <a:t>ровел реформы культуры и быта: первый музей, печатная газета, светские учебные заведения, европейский календарь, выпуск </a:t>
            </a:r>
            <a:r>
              <a:rPr lang="ru-RU" sz="4000" b="1" dirty="0" smtClean="0">
                <a:cs typeface="Times New Roman" pitchFamily="18" charset="0"/>
              </a:rPr>
              <a:t>учебников.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3643314"/>
            <a:ext cx="249721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72386" cy="796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Образование при Петре </a:t>
            </a:r>
            <a:r>
              <a:rPr lang="en-US" sz="4000" dirty="0" smtClean="0"/>
              <a:t>I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714348" y="3571876"/>
            <a:ext cx="3357586" cy="1785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Начальные школы при церквях.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Обучали чтению, письму, счёту и молитвам.</a:t>
            </a: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786314" y="3500438"/>
            <a:ext cx="3643338" cy="1857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Обучение обязательно.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Учёба за границей.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Обучение на дому.</a:t>
            </a:r>
          </a:p>
          <a:p>
            <a:pPr>
              <a:buFontTx/>
              <a:buChar char="•"/>
            </a:pPr>
            <a:r>
              <a:rPr lang="ru-RU" sz="2000" b="1" dirty="0" err="1" smtClean="0">
                <a:solidFill>
                  <a:srgbClr val="000066"/>
                </a:solidFill>
              </a:rPr>
              <a:t>Навигацкая</a:t>
            </a:r>
            <a:r>
              <a:rPr lang="ru-RU" sz="2000" b="1" dirty="0" smtClean="0">
                <a:solidFill>
                  <a:srgbClr val="000066"/>
                </a:solidFill>
              </a:rPr>
              <a:t>, инженерная, артиллерийская школы.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714348" y="2000240"/>
            <a:ext cx="3211536" cy="9255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крестьян и солдат.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786314" y="2214554"/>
            <a:ext cx="3186106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дворян.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2071670" y="3071810"/>
            <a:ext cx="357190" cy="35719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286512" y="3000372"/>
            <a:ext cx="402909" cy="35719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8286808" cy="928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/>
              <a:t>Петровские ассамблеи (балы</a:t>
            </a:r>
            <a:r>
              <a:rPr lang="ru-RU" sz="4000" dirty="0" smtClean="0"/>
              <a:t>).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46131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42844" y="142852"/>
            <a:ext cx="8501122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Реформы Петра начались с введения иностранного платья и приказа брить бороды.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14686"/>
            <a:ext cx="2214578" cy="282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643050"/>
            <a:ext cx="1714512" cy="2327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47800" y="4572000"/>
            <a:ext cx="2914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357694"/>
            <a:ext cx="48577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i="1" dirty="0" smtClean="0">
                <a:solidFill>
                  <a:srgbClr val="000066"/>
                </a:solidFill>
                <a:latin typeface="Monotype Corsiva" pitchFamily="66" charset="0"/>
              </a:rPr>
              <a:t>Над едой не чавкай, как свинья, и головы не чеши.</a:t>
            </a:r>
          </a:p>
          <a:p>
            <a:pPr>
              <a:buFontTx/>
              <a:buChar char="•"/>
            </a:pPr>
            <a:r>
              <a:rPr lang="ru-RU" b="1" i="1" dirty="0" smtClean="0">
                <a:solidFill>
                  <a:srgbClr val="000066"/>
                </a:solidFill>
                <a:latin typeface="Monotype Corsiva" pitchFamily="66" charset="0"/>
              </a:rPr>
              <a:t>Не проглотив куска, не говори, ибо так делают крестьяне.</a:t>
            </a:r>
          </a:p>
          <a:p>
            <a:pPr>
              <a:buFontTx/>
              <a:buChar char="•"/>
            </a:pPr>
            <a:r>
              <a:rPr lang="ru-RU" b="1" i="1" dirty="0" smtClean="0">
                <a:solidFill>
                  <a:srgbClr val="000066"/>
                </a:solidFill>
                <a:latin typeface="Monotype Corsiva" pitchFamily="66" charset="0"/>
              </a:rPr>
              <a:t>Наипаче всего должны дети отца и матерь в великой чести содержать.</a:t>
            </a:r>
            <a:endParaRPr lang="ru-RU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42852"/>
            <a:ext cx="5929354" cy="70788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Новые обычаи.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500174"/>
            <a:ext cx="350046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 книге «Юности честное зерцало» говорилось о том, как должны себя вести молодые дворяне.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286256"/>
            <a:ext cx="3071834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solidFill>
                  <a:srgbClr val="000066"/>
                </a:solidFill>
              </a:rPr>
              <a:t>Приказывалось: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>
                <a:solidFill>
                  <a:srgbClr val="000066"/>
                </a:solidFill>
              </a:rPr>
              <a:t>к</a:t>
            </a:r>
            <a:r>
              <a:rPr lang="ru-RU" b="1" i="1" dirty="0" smtClean="0">
                <a:solidFill>
                  <a:srgbClr val="000066"/>
                </a:solidFill>
              </a:rPr>
              <a:t>урить табак;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>
                <a:solidFill>
                  <a:srgbClr val="000066"/>
                </a:solidFill>
              </a:rPr>
              <a:t>п</a:t>
            </a:r>
            <a:r>
              <a:rPr lang="ru-RU" b="1" i="1" dirty="0" smtClean="0">
                <a:solidFill>
                  <a:srgbClr val="000066"/>
                </a:solidFill>
              </a:rPr>
              <a:t>ить кофе;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>
                <a:solidFill>
                  <a:srgbClr val="000066"/>
                </a:solidFill>
              </a:rPr>
              <a:t>е</a:t>
            </a:r>
            <a:r>
              <a:rPr lang="ru-RU" b="1" i="1" dirty="0" smtClean="0">
                <a:solidFill>
                  <a:srgbClr val="000066"/>
                </a:solidFill>
              </a:rPr>
              <a:t>сть картофель.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543800" cy="928694"/>
          </a:xfrm>
          <a:ln w="762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66"/>
                </a:solidFill>
              </a:rPr>
              <a:t>Культура России при Петре </a:t>
            </a:r>
            <a:r>
              <a:rPr lang="en-US" sz="4000" dirty="0" smtClean="0">
                <a:solidFill>
                  <a:srgbClr val="000066"/>
                </a:solidFill>
              </a:rPr>
              <a:t>I</a:t>
            </a:r>
            <a:r>
              <a:rPr lang="ru-RU" sz="4000" dirty="0" smtClean="0">
                <a:solidFill>
                  <a:srgbClr val="000066"/>
                </a:solidFill>
              </a:rPr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357430"/>
            <a:ext cx="7620000" cy="35004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09600" indent="-609600">
              <a:buFontTx/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Издаётся газета, открыт первый музей, введен новый шрифт и календарь.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Обязательное образование для детей дворян. Учатся  дети крестьян и солдат.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Дворянам велено одеваться по европейской моде, брить бороды, делать причёски.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Новые обычаи: балы, игра в бильярд, курение табака, употребление кофе и картофеля.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714356"/>
            <a:ext cx="7781956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</a:t>
            </a:r>
            <a:r>
              <a:rPr lang="ru-RU" sz="4000" b="1" dirty="0">
                <a:cs typeface="Times New Roman" pitchFamily="18" charset="0"/>
              </a:rPr>
              <a:t>ринял в 1721 г. титул императора.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643182"/>
            <a:ext cx="4071966" cy="229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7643866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cs typeface="Times New Roman" pitchFamily="18" charset="0"/>
              </a:rPr>
              <a:t>Вывод: фактически было преодолено отставание от европейских стран.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3571876"/>
            <a:ext cx="7500990" cy="2286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dirty="0">
                <a:cs typeface="Times New Roman" pitchFamily="18" charset="0"/>
              </a:rPr>
              <a:t>В тоже время, нельзя не отметить и отрицательные черты правления Петра 1: резко усилился гнет простого народа (выросли налоги, повинности), реформы потребовали неимоверного напряжения сил и жертв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28926" y="2714620"/>
            <a:ext cx="1757295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2844" y="142852"/>
            <a:ext cx="8572560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Петр 1 (1672-1725гг) вошел в историю России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реформатор. При нем были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осуществлены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важнейшие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преобразования, 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позволили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преодолеть отставание от ведущих стран Европы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великой державой.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357826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В ходе Северной войны (1700-1721гг.) со Швецией Россия вышла к Балтийскому морю и завоевала Прибалтику.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35824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algn="ctr"/>
            <a:r>
              <a:rPr lang="ru-RU" sz="4000" b="1" dirty="0"/>
              <a:t>Главные </a:t>
            </a:r>
            <a:r>
              <a:rPr lang="ru-RU" sz="4000" b="1" dirty="0" smtClean="0"/>
              <a:t>сражения Северной войны:</a:t>
            </a:r>
            <a:endParaRPr lang="ru-RU" sz="40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4214810" y="2428868"/>
            <a:ext cx="4302280" cy="3114684"/>
          </a:xfrm>
        </p:spPr>
        <p:txBody>
          <a:bodyPr/>
          <a:lstStyle/>
          <a:p>
            <a:r>
              <a:rPr lang="ru-RU" b="1" dirty="0" smtClean="0"/>
              <a:t>Битва у Лесной, 1708 г. </a:t>
            </a:r>
            <a:endParaRPr lang="ru-RU" dirty="0" smtClean="0"/>
          </a:p>
          <a:p>
            <a:r>
              <a:rPr lang="ru-RU" b="1" dirty="0" smtClean="0"/>
              <a:t>Полтавское сражение,1709 г.</a:t>
            </a:r>
            <a:endParaRPr lang="ru-RU" dirty="0" smtClean="0"/>
          </a:p>
          <a:p>
            <a:r>
              <a:rPr lang="ru-RU" b="1" dirty="0" err="1" smtClean="0"/>
              <a:t>Гангутское</a:t>
            </a:r>
            <a:r>
              <a:rPr lang="ru-RU" b="1" dirty="0" smtClean="0"/>
              <a:t> морское сражение,1714 г. </a:t>
            </a:r>
            <a:endParaRPr lang="ru-RU" dirty="0" smtClean="0"/>
          </a:p>
          <a:p>
            <a:r>
              <a:rPr lang="ru-RU" b="1" dirty="0" smtClean="0"/>
              <a:t>Морское сражение у мыса </a:t>
            </a:r>
            <a:r>
              <a:rPr lang="ru-RU" b="1" dirty="0" err="1" smtClean="0"/>
              <a:t>Гренгам</a:t>
            </a:r>
            <a:r>
              <a:rPr lang="ru-RU" b="1" dirty="0" smtClean="0"/>
              <a:t> в1720г.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571744"/>
            <a:ext cx="3708847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429684" cy="17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Была сформирована введением рекрутских наборов регулярная армия и создан военно-морской флот.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000372"/>
            <a:ext cx="296602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072462" cy="175432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Была создана собственная промышленность, Россия стала вывозить товаров больше, чем ввозила.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643314"/>
            <a:ext cx="7786742" cy="3000396"/>
          </a:xfrm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/>
              <a:t>П</a:t>
            </a:r>
            <a:r>
              <a:rPr lang="ru-RU" sz="4000" b="1" dirty="0">
                <a:cs typeface="Times New Roman" pitchFamily="18" charset="0"/>
              </a:rPr>
              <a:t>олностью преобразованы органы государственного управления: учрежден Сенат</a:t>
            </a:r>
            <a:r>
              <a:rPr lang="ru-RU" sz="4000" b="1" dirty="0"/>
              <a:t>,</a:t>
            </a:r>
            <a:r>
              <a:rPr lang="ru-RU" sz="4000" b="1" dirty="0">
                <a:cs typeface="Times New Roman" pitchFamily="18" charset="0"/>
              </a:rPr>
              <a:t> вместо приказов введены </a:t>
            </a:r>
            <a:r>
              <a:rPr lang="ru-RU" sz="4000" b="1" dirty="0" smtClean="0">
                <a:cs typeface="Times New Roman" pitchFamily="18" charset="0"/>
              </a:rPr>
              <a:t>коллегии. 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428604"/>
            <a:ext cx="2857520" cy="2087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857356" y="2928934"/>
            <a:ext cx="4286280" cy="46166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Заседание </a:t>
            </a:r>
            <a:r>
              <a:rPr lang="ru-RU" dirty="0" smtClean="0">
                <a:solidFill>
                  <a:schemeClr val="tx2"/>
                </a:solidFill>
              </a:rPr>
              <a:t>Сената </a:t>
            </a:r>
            <a:r>
              <a:rPr lang="ru-RU" dirty="0">
                <a:solidFill>
                  <a:schemeClr val="tx2"/>
                </a:solidFill>
              </a:rPr>
              <a:t>при Петре 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-301"/>
          <a:stretch>
            <a:fillRect/>
          </a:stretch>
        </p:blipFill>
        <p:spPr bwMode="auto">
          <a:xfrm>
            <a:off x="214282" y="142852"/>
            <a:ext cx="7507799" cy="6357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85794"/>
            <a:ext cx="8143900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В январе 1722 года Петр I ввел в России Табель о </a:t>
            </a:r>
            <a:r>
              <a:rPr lang="ru-RU" sz="4000" b="1" dirty="0" smtClean="0"/>
              <a:t>рангах</a:t>
            </a:r>
            <a:r>
              <a:rPr lang="ru-RU" sz="4000" b="1" dirty="0" smtClean="0">
                <a:cs typeface="Times New Roman" pitchFamily="18" charset="0"/>
              </a:rPr>
              <a:t>, для дворян служба государству стала обязательной.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071834" cy="2386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04800"/>
            <a:ext cx="8429684" cy="169544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В</a:t>
            </a:r>
            <a:r>
              <a:rPr lang="ru-RU" sz="4000" b="1" dirty="0">
                <a:cs typeface="Times New Roman" pitchFamily="18" charset="0"/>
              </a:rPr>
              <a:t> 1721 г. было ликвидировано патриаршество и учрежден Синод</a:t>
            </a:r>
            <a:r>
              <a:rPr lang="ru-RU" sz="4000" b="1" dirty="0"/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02496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7858180" cy="2285992"/>
          </a:xfrm>
          <a:ln w="571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/>
              <a:t>18 декабря 1708 года был издан указ Петра I, согласно которому учреждались 8 губерний.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14546" y="2571744"/>
            <a:ext cx="4333908" cy="3929090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Московская</a:t>
            </a:r>
            <a:r>
              <a:rPr lang="ru-RU" sz="2400" dirty="0"/>
              <a:t> с 39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 err="1"/>
              <a:t>Ингерманландская</a:t>
            </a:r>
            <a:r>
              <a:rPr lang="ru-RU" sz="2400" dirty="0"/>
              <a:t> </a:t>
            </a:r>
            <a:r>
              <a:rPr lang="ru-RU" sz="2400" dirty="0" smtClean="0"/>
              <a:t>с </a:t>
            </a:r>
            <a:r>
              <a:rPr lang="ru-RU" sz="2400" dirty="0"/>
              <a:t>29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Киевская </a:t>
            </a:r>
            <a:r>
              <a:rPr lang="ru-RU" sz="2400" dirty="0"/>
              <a:t>с 56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Смоленская</a:t>
            </a:r>
            <a:r>
              <a:rPr lang="ru-RU" sz="2400" dirty="0"/>
              <a:t> с 17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Архангелогородская</a:t>
            </a:r>
            <a:r>
              <a:rPr lang="ru-RU" sz="2400" dirty="0"/>
              <a:t> с 20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Казанская </a:t>
            </a:r>
            <a:r>
              <a:rPr lang="ru-RU" sz="2400" dirty="0"/>
              <a:t>с 71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Азовская </a:t>
            </a:r>
            <a:r>
              <a:rPr lang="ru-RU" sz="2400" dirty="0"/>
              <a:t>с 77 </a:t>
            </a:r>
            <a:r>
              <a:rPr lang="ru-RU" sz="2400" dirty="0" smtClean="0"/>
              <a:t>уездами.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Сибирская </a:t>
            </a:r>
            <a:r>
              <a:rPr lang="ru-RU" sz="2400" dirty="0"/>
              <a:t>с 30 </a:t>
            </a:r>
            <a:r>
              <a:rPr lang="ru-RU" sz="2400" dirty="0" smtClean="0"/>
              <a:t>городами.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668</TotalTime>
  <Words>500</Words>
  <Application>Microsoft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Главные сражения Северной войны:</vt:lpstr>
      <vt:lpstr>Была сформирована введением рекрутских наборов регулярная армия и создан военно-морской флот.</vt:lpstr>
      <vt:lpstr>Полностью преобразованы органы государственного управления: учрежден Сенат, вместо приказов введены коллегии. </vt:lpstr>
      <vt:lpstr>Слайд 6</vt:lpstr>
      <vt:lpstr>В январе 1722 года Петр I ввел в России Табель о рангах, для дворян служба государству стала обязательной.</vt:lpstr>
      <vt:lpstr>В 1721 г. было ликвидировано патриаршество и учрежден Синод.</vt:lpstr>
      <vt:lpstr>18 декабря 1708 года был издан указ Петра I, согласно которому учреждались 8 губерний.</vt:lpstr>
      <vt:lpstr>Провел реформы культуры и быта: первый музей, печатная газета, светские учебные заведения, европейский календарь, выпуск учебников.</vt:lpstr>
      <vt:lpstr>Образование при Петре I.</vt:lpstr>
      <vt:lpstr>Петровские ассамблеи (балы).</vt:lpstr>
      <vt:lpstr>Слайд 13</vt:lpstr>
      <vt:lpstr>Слайд 14</vt:lpstr>
      <vt:lpstr>Культура России при Петре I.</vt:lpstr>
      <vt:lpstr>Принял в 1721 г. титул императора.</vt:lpstr>
      <vt:lpstr>Вывод: фактически было преодолено отставание от европейских стран.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Преобразования Петра 1: содержание, итоги. </dc:title>
  <dc:creator>1</dc:creator>
  <cp:lastModifiedBy>p01</cp:lastModifiedBy>
  <cp:revision>47</cp:revision>
  <dcterms:created xsi:type="dcterms:W3CDTF">2012-03-01T14:36:54Z</dcterms:created>
  <dcterms:modified xsi:type="dcterms:W3CDTF">2014-05-01T13:29:27Z</dcterms:modified>
</cp:coreProperties>
</file>