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2" r:id="rId8"/>
    <p:sldId id="264" r:id="rId9"/>
    <p:sldId id="265" r:id="rId10"/>
    <p:sldId id="270" r:id="rId11"/>
    <p:sldId id="266" r:id="rId12"/>
    <p:sldId id="267" r:id="rId13"/>
    <p:sldId id="268" r:id="rId14"/>
    <p:sldId id="269" r:id="rId15"/>
    <p:sldId id="271" r:id="rId16"/>
    <p:sldId id="273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CC00FF"/>
    <a:srgbClr val="D69CE2"/>
    <a:srgbClr val="BF9F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28" autoAdjust="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6CB18-EC42-4C94-A94B-A25F883ACACE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932D-DE9B-4A54-BDB4-23B286486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41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6CB18-EC42-4C94-A94B-A25F883ACACE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932D-DE9B-4A54-BDB4-23B286486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7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6CB18-EC42-4C94-A94B-A25F883ACACE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932D-DE9B-4A54-BDB4-23B286486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12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6CB18-EC42-4C94-A94B-A25F883ACACE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932D-DE9B-4A54-BDB4-23B286486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81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6CB18-EC42-4C94-A94B-A25F883ACACE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932D-DE9B-4A54-BDB4-23B286486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69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6CB18-EC42-4C94-A94B-A25F883ACACE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932D-DE9B-4A54-BDB4-23B286486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83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6CB18-EC42-4C94-A94B-A25F883ACACE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932D-DE9B-4A54-BDB4-23B286486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84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6CB18-EC42-4C94-A94B-A25F883ACACE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932D-DE9B-4A54-BDB4-23B286486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47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6CB18-EC42-4C94-A94B-A25F883ACACE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932D-DE9B-4A54-BDB4-23B286486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65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6CB18-EC42-4C94-A94B-A25F883ACACE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932D-DE9B-4A54-BDB4-23B286486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41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6CB18-EC42-4C94-A94B-A25F883ACACE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932D-DE9B-4A54-BDB4-23B286486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82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9CE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6CB18-EC42-4C94-A94B-A25F883ACACE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0932D-DE9B-4A54-BDB4-23B286486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523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60532" y="3861048"/>
            <a:ext cx="8964488" cy="3024336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916" y="1700808"/>
            <a:ext cx="8986345" cy="15696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Математические олимпиадные </a:t>
            </a:r>
          </a:p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игры по теме :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«Длина окружности  и площадь круга»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&amp;Fcy;&amp;acy;&amp;jcy;&amp;lcy;:Sochi 2014 - Logo.sv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286" y="44624"/>
            <a:ext cx="2088232" cy="1152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http://im1-tub-ru.yandex.net/i?id=539633172-50-72&amp;n=2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88232" cy="1167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File:Stamps of Russia 2012 No 1559-61 Mascots 2014 Winter Olympics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21088"/>
            <a:ext cx="2448272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C:\Users\1\Desktop\Картинки по правилам поведения\Олимпийские игры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339" y="4226272"/>
            <a:ext cx="2304256" cy="18794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4371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213" y="188640"/>
            <a:ext cx="8229600" cy="144016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3.Рыцарский турнир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sz="3100" b="1" dirty="0" smtClean="0"/>
              <a:t>(конкурс капитанов)</a:t>
            </a:r>
            <a:endParaRPr lang="ru-RU" sz="3100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4566114"/>
              </p:ext>
            </p:extLst>
          </p:nvPr>
        </p:nvGraphicFramePr>
        <p:xfrm>
          <a:off x="446855" y="2276872"/>
          <a:ext cx="8229600" cy="2580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/>
              </a:tblGrid>
              <a:tr h="15570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2800" b="1" dirty="0">
                          <a:effectLst/>
                        </a:rPr>
                        <a:t>Зрачок человеческого глаза в зависимости от степени яркости света изменяется в размере от 2 мм до  6 мм. Во сколько раз площадь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2800" b="1" dirty="0">
                          <a:effectLst/>
                        </a:rPr>
                        <a:t>расширенного зрачка больше площади суженного</a:t>
                      </a:r>
                      <a:r>
                        <a:rPr lang="ru-RU" sz="2800" b="1" dirty="0" smtClean="0">
                          <a:effectLst/>
                        </a:rPr>
                        <a:t>?</a:t>
                      </a:r>
                      <a:endParaRPr lang="ru-RU" sz="2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  <p:pic>
        <p:nvPicPr>
          <p:cNvPr id="4" name="Рисунок 3" descr="http://im1-tub-ru.yandex.net/i?id=539633172-50-72&amp;n=2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1619672" cy="10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88640"/>
            <a:ext cx="1919839" cy="93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1560" y="1628800"/>
            <a:ext cx="8064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Решить задачу  на скорость и правильность.</a:t>
            </a:r>
            <a:endParaRPr lang="ru-RU" sz="2800" b="1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975982"/>
              </p:ext>
            </p:extLst>
          </p:nvPr>
        </p:nvGraphicFramePr>
        <p:xfrm>
          <a:off x="529207" y="5013176"/>
          <a:ext cx="8229600" cy="16253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/>
              </a:tblGrid>
              <a:tr h="469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</a:rPr>
                        <a:t>Решение:  1) </a:t>
                      </a:r>
                      <a:r>
                        <a:rPr lang="en-US" sz="2000" b="1" dirty="0" smtClean="0">
                          <a:solidFill>
                            <a:srgbClr val="C00000"/>
                          </a:solidFill>
                          <a:effectLst/>
                        </a:rPr>
                        <a:t>D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= 2(мм),   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</a:rPr>
                        <a:t>R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 =  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</a:rPr>
                        <a:t>1мм,  </a:t>
                      </a:r>
                      <a:r>
                        <a:rPr lang="en-US" sz="2000" b="1" dirty="0" smtClean="0">
                          <a:solidFill>
                            <a:srgbClr val="C00000"/>
                          </a:solidFill>
                          <a:effectLst/>
                        </a:rPr>
                        <a:t>S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= 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sym typeface="Symbol"/>
                        </a:rPr>
                        <a:t>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(мм</a:t>
                      </a:r>
                      <a:r>
                        <a:rPr lang="ru-RU" sz="2000" b="1" baseline="30000" dirty="0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), 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</a:rPr>
                        <a:t>                      2)</a:t>
                      </a:r>
                      <a:r>
                        <a:rPr lang="en-US" sz="2000" b="1" dirty="0" smtClean="0">
                          <a:solidFill>
                            <a:srgbClr val="C00000"/>
                          </a:solidFill>
                          <a:effectLst/>
                        </a:rPr>
                        <a:t>D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=6(мм),  </a:t>
                      </a:r>
                      <a:r>
                        <a:rPr lang="en-US" sz="2000" b="1" dirty="0" smtClean="0">
                          <a:solidFill>
                            <a:srgbClr val="C00000"/>
                          </a:solidFill>
                          <a:effectLst/>
                        </a:rPr>
                        <a:t>R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=3 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</a:rPr>
                        <a:t>мм, </a:t>
                      </a:r>
                      <a:r>
                        <a:rPr lang="en-US" sz="2000" b="1" dirty="0" smtClean="0">
                          <a:solidFill>
                            <a:srgbClr val="C00000"/>
                          </a:solidFill>
                          <a:effectLst/>
                        </a:rPr>
                        <a:t>S 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</a:rPr>
                        <a:t>=9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  <a:sym typeface="Symbol"/>
                        </a:rPr>
                        <a:t>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</a:rPr>
                        <a:t>(мм</a:t>
                      </a:r>
                      <a:r>
                        <a:rPr lang="ru-RU" sz="2000" b="1" baseline="30000" dirty="0" smtClean="0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</a:rPr>
                        <a:t>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</a:rPr>
                        <a:t>                      3) 9 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  <a:sym typeface="Symbol"/>
                        </a:rPr>
                        <a:t>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</a:rPr>
                        <a:t>: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  <a:sym typeface="Symbol"/>
                        </a:rPr>
                        <a:t>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</a:rPr>
                        <a:t> = 9 (раз)    Ответ: в 9 раз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  <p:sp>
        <p:nvSpPr>
          <p:cNvPr id="3" name="Блок-схема: узел 2"/>
          <p:cNvSpPr/>
          <p:nvPr/>
        </p:nvSpPr>
        <p:spPr>
          <a:xfrm>
            <a:off x="7056276" y="3284984"/>
            <a:ext cx="1296144" cy="1224136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7428030" y="3632146"/>
            <a:ext cx="552636" cy="516632"/>
          </a:xfrm>
          <a:prstGeom prst="flowChartConnector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14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990099"/>
                </a:solidFill>
                <a:latin typeface="Comic Sans MS" pitchFamily="66" charset="0"/>
              </a:rPr>
              <a:t> Гонка преследований</a:t>
            </a:r>
            <a:endParaRPr lang="ru-RU" sz="4000" b="1" dirty="0">
              <a:solidFill>
                <a:srgbClr val="990099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i?id=147525916-39-73&amp;n=2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4" b="8800"/>
          <a:stretch>
            <a:fillRect/>
          </a:stretch>
        </p:blipFill>
        <p:spPr bwMode="auto">
          <a:xfrm>
            <a:off x="107504" y="188640"/>
            <a:ext cx="1757933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://im1-tub-ru.yandex.net/i?id=539633172-50-72&amp;n=2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519" y="188640"/>
            <a:ext cx="1619672" cy="10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трелка вниз 5"/>
          <p:cNvSpPr/>
          <p:nvPr/>
        </p:nvSpPr>
        <p:spPr>
          <a:xfrm>
            <a:off x="3995936" y="2117523"/>
            <a:ext cx="1368151" cy="3960440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Comic Sans MS" pitchFamily="66" charset="0"/>
              </a:rPr>
              <a:t>Кто быстрее !!!</a:t>
            </a:r>
            <a:endParaRPr lang="ru-RU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73976" y="1471192"/>
            <a:ext cx="612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Comic Sans MS" pitchFamily="66" charset="0"/>
              </a:rPr>
              <a:t>4</a:t>
            </a:r>
            <a:endParaRPr lang="ru-RU" sz="3600" b="1" dirty="0">
              <a:latin typeface="Comic Sans MS" pitchFamily="66" charset="0"/>
            </a:endParaRPr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395536" y="2132856"/>
            <a:ext cx="3384376" cy="3528392"/>
          </a:xfrm>
          <a:prstGeom prst="verticalScroll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b="1" dirty="0" smtClean="0">
                <a:latin typeface="Comic Sans MS" pitchFamily="66" charset="0"/>
              </a:rPr>
              <a:t>Найти </a:t>
            </a:r>
            <a:r>
              <a:rPr lang="ru-RU" b="1" dirty="0">
                <a:latin typeface="Comic Sans MS" pitchFamily="66" charset="0"/>
              </a:rPr>
              <a:t>площадь кольца, если </a:t>
            </a:r>
            <a:r>
              <a:rPr lang="en-US" b="1" dirty="0">
                <a:latin typeface="Comic Sans MS" pitchFamily="66" charset="0"/>
              </a:rPr>
              <a:t>r</a:t>
            </a:r>
            <a:r>
              <a:rPr lang="ru-RU" b="1" baseline="-25000" dirty="0">
                <a:latin typeface="Comic Sans MS" pitchFamily="66" charset="0"/>
              </a:rPr>
              <a:t>1</a:t>
            </a:r>
            <a:r>
              <a:rPr lang="ru-RU" b="1" dirty="0">
                <a:latin typeface="Comic Sans MS" pitchFamily="66" charset="0"/>
              </a:rPr>
              <a:t>=2,5см, </a:t>
            </a:r>
            <a:r>
              <a:rPr lang="en-US" b="1" dirty="0">
                <a:latin typeface="Comic Sans MS" pitchFamily="66" charset="0"/>
              </a:rPr>
              <a:t>r</a:t>
            </a:r>
            <a:r>
              <a:rPr lang="ru-RU" b="1" baseline="-25000" dirty="0">
                <a:latin typeface="Comic Sans MS" pitchFamily="66" charset="0"/>
              </a:rPr>
              <a:t>2</a:t>
            </a:r>
            <a:r>
              <a:rPr lang="ru-RU" b="1" dirty="0">
                <a:latin typeface="Comic Sans MS" pitchFamily="66" charset="0"/>
              </a:rPr>
              <a:t>=1,5см</a:t>
            </a:r>
            <a:r>
              <a:rPr lang="ru-RU" dirty="0"/>
              <a:t>.</a:t>
            </a:r>
          </a:p>
        </p:txBody>
      </p:sp>
      <p:sp>
        <p:nvSpPr>
          <p:cNvPr id="9" name="Вертикальный свиток 8"/>
          <p:cNvSpPr/>
          <p:nvPr/>
        </p:nvSpPr>
        <p:spPr>
          <a:xfrm>
            <a:off x="5148064" y="2132856"/>
            <a:ext cx="3312368" cy="3537913"/>
          </a:xfrm>
          <a:prstGeom prst="verticalScroll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endParaRPr lang="en-US" sz="1600" b="1" dirty="0">
              <a:solidFill>
                <a:schemeClr val="tx1"/>
              </a:solidFill>
              <a:latin typeface="Comic Sans MS" pitchFamily="66" charset="0"/>
            </a:endParaRPr>
          </a:p>
          <a:p>
            <a:endParaRPr lang="en-US" sz="16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endParaRPr lang="en-US" sz="1600" b="1" dirty="0">
              <a:solidFill>
                <a:schemeClr val="tx1"/>
              </a:solidFill>
              <a:latin typeface="Comic Sans MS" pitchFamily="66" charset="0"/>
            </a:endParaRPr>
          </a:p>
          <a:p>
            <a:endParaRPr lang="en-US" sz="16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ru-RU" sz="1600" b="1" dirty="0" smtClean="0">
                <a:solidFill>
                  <a:schemeClr val="tx1"/>
                </a:solidFill>
                <a:latin typeface="Comic Sans MS" pitchFamily="66" charset="0"/>
              </a:rPr>
              <a:t>Найти </a:t>
            </a:r>
            <a:r>
              <a:rPr lang="ru-RU" sz="1600" b="1" dirty="0">
                <a:solidFill>
                  <a:schemeClr val="tx1"/>
                </a:solidFill>
                <a:latin typeface="Comic Sans MS" pitchFamily="66" charset="0"/>
              </a:rPr>
              <a:t>площадь заштрихованной части прямоугольника, если а = 4 см; </a:t>
            </a:r>
            <a:r>
              <a:rPr lang="en-US" sz="1600" b="1" dirty="0">
                <a:solidFill>
                  <a:schemeClr val="tx1"/>
                </a:solidFill>
                <a:latin typeface="Comic Sans MS" pitchFamily="66" charset="0"/>
              </a:rPr>
              <a:t>b</a:t>
            </a:r>
            <a:r>
              <a:rPr lang="ru-RU" sz="1600" b="1" dirty="0">
                <a:solidFill>
                  <a:schemeClr val="tx1"/>
                </a:solidFill>
                <a:latin typeface="Comic Sans MS" pitchFamily="66" charset="0"/>
              </a:rPr>
              <a:t> = 3 см;</a:t>
            </a:r>
          </a:p>
          <a:p>
            <a:r>
              <a:rPr lang="ru-RU" sz="16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Comic Sans MS" pitchFamily="66" charset="0"/>
              </a:rPr>
              <a:t>r</a:t>
            </a:r>
            <a:r>
              <a:rPr lang="ru-RU" sz="1600" b="1" dirty="0">
                <a:solidFill>
                  <a:schemeClr val="tx1"/>
                </a:solidFill>
                <a:latin typeface="Comic Sans MS" pitchFamily="66" charset="0"/>
              </a:rPr>
              <a:t> = 0,8 см;    </a:t>
            </a:r>
            <a:r>
              <a:rPr lang="el-GR" sz="1600" b="1" dirty="0">
                <a:solidFill>
                  <a:schemeClr val="tx1"/>
                </a:solidFill>
                <a:latin typeface="Comic Sans MS" pitchFamily="66" charset="0"/>
              </a:rPr>
              <a:t>π</a:t>
            </a:r>
            <a:r>
              <a:rPr lang="ru-RU" sz="1600" b="1" dirty="0">
                <a:solidFill>
                  <a:schemeClr val="tx1"/>
                </a:solidFill>
                <a:latin typeface="Comic Sans MS" pitchFamily="66" charset="0"/>
              </a:rPr>
              <a:t> ≈ 3.</a:t>
            </a:r>
          </a:p>
        </p:txBody>
      </p:sp>
      <p:grpSp>
        <p:nvGrpSpPr>
          <p:cNvPr id="18" name="Group 8"/>
          <p:cNvGrpSpPr>
            <a:grpSpLocks/>
          </p:cNvGrpSpPr>
          <p:nvPr/>
        </p:nvGrpSpPr>
        <p:grpSpPr bwMode="auto">
          <a:xfrm>
            <a:off x="1437527" y="2564905"/>
            <a:ext cx="1406281" cy="1377672"/>
            <a:chOff x="385" y="1275"/>
            <a:chExt cx="1769" cy="1769"/>
          </a:xfrm>
        </p:grpSpPr>
        <p:sp>
          <p:nvSpPr>
            <p:cNvPr id="19" name="Oval 9" descr="Светлый диагональный 2"/>
            <p:cNvSpPr>
              <a:spLocks noChangeArrowheads="1"/>
            </p:cNvSpPr>
            <p:nvPr/>
          </p:nvSpPr>
          <p:spPr bwMode="auto">
            <a:xfrm>
              <a:off x="385" y="1275"/>
              <a:ext cx="1769" cy="1769"/>
            </a:xfrm>
            <a:prstGeom prst="ellipse">
              <a:avLst/>
            </a:prstGeom>
            <a:pattFill prst="ltUpDiag">
              <a:fgClr>
                <a:srgbClr val="FFFFFF"/>
              </a:fgClr>
              <a:bgClr>
                <a:srgbClr val="0068AE"/>
              </a:bgClr>
            </a:pattFill>
            <a:ln w="38100">
              <a:solidFill>
                <a:srgbClr val="9900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8AE8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Oval 10"/>
                <p:cNvSpPr>
                  <a:spLocks noChangeArrowheads="1"/>
                </p:cNvSpPr>
                <p:nvPr/>
              </p:nvSpPr>
              <p:spPr bwMode="auto">
                <a:xfrm>
                  <a:off x="657" y="1547"/>
                  <a:ext cx="1225" cy="1225"/>
                </a:xfrm>
                <a:prstGeom prst="ellipse">
                  <a:avLst/>
                </a:prstGeom>
                <a:solidFill>
                  <a:srgbClr val="0068AE"/>
                </a:solidFill>
                <a:ln w="28575">
                  <a:solidFill>
                    <a:srgbClr val="A5002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rgbClr val="008AE8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r>
                    <a:rPr lang="ru-RU" dirty="0" smtClean="0"/>
                    <a:t>   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ru-RU" sz="105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05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105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endParaRPr lang="ru-RU" sz="1050" dirty="0"/>
                </a:p>
              </p:txBody>
            </p:sp>
          </mc:Choice>
          <mc:Fallback xmlns="">
            <p:sp>
              <p:nvSpPr>
                <p:cNvPr id="20" name="Oval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57" y="1547"/>
                  <a:ext cx="1225" cy="1225"/>
                </a:xfrm>
                <a:prstGeom prst="ellipse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 w="28575">
                  <a:solidFill>
                    <a:srgbClr val="A5002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8AE8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Line 11"/>
            <p:cNvSpPr>
              <a:spLocks noChangeShapeType="1"/>
            </p:cNvSpPr>
            <p:nvPr/>
          </p:nvSpPr>
          <p:spPr bwMode="auto">
            <a:xfrm flipV="1">
              <a:off x="1246" y="1577"/>
              <a:ext cx="209" cy="596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8AE8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Line 12"/>
            <p:cNvSpPr>
              <a:spLocks noChangeShapeType="1"/>
            </p:cNvSpPr>
            <p:nvPr/>
          </p:nvSpPr>
          <p:spPr bwMode="auto">
            <a:xfrm flipV="1">
              <a:off x="1247" y="1797"/>
              <a:ext cx="831" cy="383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8AE8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Text Box 13"/>
            <p:cNvSpPr txBox="1">
              <a:spLocks noChangeArrowheads="1"/>
            </p:cNvSpPr>
            <p:nvPr/>
          </p:nvSpPr>
          <p:spPr bwMode="auto">
            <a:xfrm>
              <a:off x="1066" y="1797"/>
              <a:ext cx="226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8AE8"/>
                    </a:outerShdw>
                  </a:effectLst>
                </a14:hiddenEffects>
              </a:ext>
            </a:extLst>
          </p:spPr>
          <p:txBody>
            <a:bodyPr vert="horz" wrap="square" lIns="31126" tIns="15563" rIns="31126" bIns="1556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r</a:t>
              </a:r>
              <a:r>
                <a:rPr kumimoji="0" lang="en-US" sz="800" b="1" i="0" u="none" strike="noStrike" cap="none" normalizeH="0" baseline="-2500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087724" y="5661248"/>
                <a:ext cx="10441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4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</a:rPr>
                      <m:t>𝝅</m:t>
                    </m:r>
                  </m:oMath>
                </a14:m>
                <a:endParaRPr lang="ru-RU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7724" y="5661248"/>
                <a:ext cx="1044116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14" descr="Светлый диагональный 2"/>
          <p:cNvSpPr>
            <a:spLocks noChangeArrowheads="1"/>
          </p:cNvSpPr>
          <p:nvPr/>
        </p:nvSpPr>
        <p:spPr bwMode="auto">
          <a:xfrm>
            <a:off x="6156176" y="2683690"/>
            <a:ext cx="1558925" cy="1258887"/>
          </a:xfrm>
          <a:prstGeom prst="rect">
            <a:avLst/>
          </a:prstGeom>
          <a:pattFill prst="ltUpDiag">
            <a:fgClr>
              <a:srgbClr val="FFFFFF"/>
            </a:fgClr>
            <a:bgClr>
              <a:srgbClr val="0068AE"/>
            </a:bgClr>
          </a:pattFill>
          <a:ln w="38100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8AE8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6" name="Group 15"/>
          <p:cNvGrpSpPr>
            <a:grpSpLocks/>
          </p:cNvGrpSpPr>
          <p:nvPr/>
        </p:nvGrpSpPr>
        <p:grpSpPr bwMode="auto">
          <a:xfrm>
            <a:off x="6527673" y="2914347"/>
            <a:ext cx="815927" cy="806023"/>
            <a:chOff x="1020" y="1797"/>
            <a:chExt cx="907" cy="861"/>
          </a:xfrm>
        </p:grpSpPr>
        <p:sp>
          <p:nvSpPr>
            <p:cNvPr id="27" name="Oval 16"/>
            <p:cNvSpPr>
              <a:spLocks noChangeArrowheads="1"/>
            </p:cNvSpPr>
            <p:nvPr/>
          </p:nvSpPr>
          <p:spPr bwMode="auto">
            <a:xfrm>
              <a:off x="1020" y="1797"/>
              <a:ext cx="907" cy="861"/>
            </a:xfrm>
            <a:prstGeom prst="ellipse">
              <a:avLst/>
            </a:prstGeom>
            <a:solidFill>
              <a:srgbClr val="0068AE"/>
            </a:solidFill>
            <a:ln w="28575">
              <a:solidFill>
                <a:srgbClr val="A5002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8AE8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Line 17"/>
            <p:cNvSpPr>
              <a:spLocks noChangeShapeType="1"/>
            </p:cNvSpPr>
            <p:nvPr/>
          </p:nvSpPr>
          <p:spPr bwMode="auto">
            <a:xfrm flipV="1">
              <a:off x="1474" y="1883"/>
              <a:ext cx="254" cy="322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8AE8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Text Box 18"/>
            <p:cNvSpPr txBox="1">
              <a:spLocks noChangeArrowheads="1"/>
            </p:cNvSpPr>
            <p:nvPr/>
          </p:nvSpPr>
          <p:spPr bwMode="auto">
            <a:xfrm>
              <a:off x="1383" y="1933"/>
              <a:ext cx="227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8AE8"/>
                    </a:outerShdw>
                  </a:effectLst>
                </a14:hiddenEffects>
              </a:ext>
            </a:extLst>
          </p:spPr>
          <p:txBody>
            <a:bodyPr vert="horz" wrap="square" lIns="38405" tIns="19202" rIns="38405" bIns="1920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r</a:t>
              </a: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7079693" y="5799747"/>
            <a:ext cx="11356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Comic Sans MS" pitchFamily="66" charset="0"/>
              </a:rPr>
              <a:t>10</a:t>
            </a:r>
            <a:r>
              <a:rPr lang="ru-RU" sz="1600" b="1" dirty="0" smtClean="0">
                <a:latin typeface="Comic Sans MS" pitchFamily="66" charset="0"/>
              </a:rPr>
              <a:t>,08</a:t>
            </a:r>
            <a:endParaRPr lang="ru-RU" sz="16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23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/>
      <p:bldP spid="8" grpId="0" animBg="1"/>
      <p:bldP spid="9" grpId="0" animBg="1"/>
      <p:bldP spid="24" grpId="0"/>
      <p:bldP spid="25" grpId="0" animBg="1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Кто первый?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63711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i?id=138900334-51-73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744663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-120179"/>
            <a:ext cx="1584176" cy="1769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трелка вниз 3"/>
          <p:cNvSpPr/>
          <p:nvPr/>
        </p:nvSpPr>
        <p:spPr>
          <a:xfrm>
            <a:off x="3923928" y="1646172"/>
            <a:ext cx="1197844" cy="396044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Напрягись!!!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0" y="1052736"/>
            <a:ext cx="4211960" cy="5274541"/>
          </a:xfrm>
          <a:prstGeom prst="cloud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1600" dirty="0" smtClean="0"/>
          </a:p>
          <a:p>
            <a:pPr lvl="0"/>
            <a:endParaRPr lang="ru-RU" sz="1600" dirty="0"/>
          </a:p>
          <a:p>
            <a:pPr lvl="0"/>
            <a:endParaRPr lang="ru-RU" sz="1600" dirty="0" smtClean="0"/>
          </a:p>
          <a:p>
            <a:pPr lvl="0"/>
            <a:r>
              <a:rPr lang="ru-RU" sz="1600" b="1" dirty="0" smtClean="0">
                <a:latin typeface="Comic Sans MS" pitchFamily="66" charset="0"/>
              </a:rPr>
              <a:t>На </a:t>
            </a:r>
            <a:r>
              <a:rPr lang="ru-RU" sz="1600" b="1" dirty="0">
                <a:latin typeface="Comic Sans MS" pitchFamily="66" charset="0"/>
              </a:rPr>
              <a:t>одном химическом заводе г. Тобольска произошла авария ёмкости с хлором. Хлор в безветренную погоду стелется по земле, занимая участок поверхности в форме круга. Радиус заражённой зоны 250 м. Что нужно знать, чтобы принять меры? </a:t>
            </a:r>
          </a:p>
          <a:p>
            <a:r>
              <a:rPr lang="ru-RU" sz="1600" b="1" dirty="0">
                <a:latin typeface="Comic Sans MS" pitchFamily="66" charset="0"/>
              </a:rPr>
              <a:t>          Ѕ – площадь заражённой зоны </a:t>
            </a:r>
          </a:p>
          <a:p>
            <a:r>
              <a:rPr lang="ru-RU" sz="1600" b="1" dirty="0">
                <a:latin typeface="Comic Sans MS" pitchFamily="66" charset="0"/>
              </a:rPr>
              <a:t>           Длину верёвки для ограждения.</a:t>
            </a:r>
            <a:r>
              <a:rPr lang="ru-RU" b="1" dirty="0">
                <a:latin typeface="Comic Sans MS" pitchFamily="66" charset="0"/>
              </a:rPr>
              <a:t/>
            </a:r>
            <a:br>
              <a:rPr lang="ru-RU" b="1" dirty="0">
                <a:latin typeface="Comic Sans MS" pitchFamily="66" charset="0"/>
              </a:rPr>
            </a:br>
            <a:endParaRPr lang="ru-RU" b="1" dirty="0">
              <a:latin typeface="Comic Sans MS" pitchFamily="66" charset="0"/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4849103" y="1224734"/>
            <a:ext cx="4320480" cy="475252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</a:rPr>
              <a:t>Решение</a:t>
            </a:r>
            <a:r>
              <a:rPr lang="ru-RU" sz="2000" b="1" dirty="0" smtClean="0">
                <a:solidFill>
                  <a:schemeClr val="tx1"/>
                </a:solidFill>
              </a:rPr>
              <a:t>:</a:t>
            </a:r>
            <a:r>
              <a:rPr lang="ru-RU" sz="2000" b="1" dirty="0">
                <a:solidFill>
                  <a:schemeClr val="tx1"/>
                </a:solidFill>
              </a:rPr>
              <a:t/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1. Ѕ = πr</a:t>
            </a:r>
            <a:r>
              <a:rPr lang="ru-RU" sz="2000" b="1" baseline="30000" dirty="0">
                <a:solidFill>
                  <a:schemeClr val="tx1"/>
                </a:solidFill>
              </a:rPr>
              <a:t>2</a:t>
            </a:r>
            <a:r>
              <a:rPr lang="ru-RU" sz="2000" b="1" dirty="0">
                <a:solidFill>
                  <a:schemeClr val="tx1"/>
                </a:solidFill>
              </a:rPr>
              <a:t>;  r = 250 м;  π = 3,14;  Ѕ = 3,14 ·250</a:t>
            </a:r>
            <a:r>
              <a:rPr lang="ru-RU" sz="2000" b="1" baseline="30000" dirty="0">
                <a:solidFill>
                  <a:schemeClr val="tx1"/>
                </a:solidFill>
              </a:rPr>
              <a:t>2</a:t>
            </a:r>
            <a:r>
              <a:rPr lang="ru-RU" sz="2000" b="1" dirty="0">
                <a:solidFill>
                  <a:schemeClr val="tx1"/>
                </a:solidFill>
              </a:rPr>
              <a:t> = 3,14 · 62500 = 196250(м</a:t>
            </a:r>
            <a:r>
              <a:rPr lang="ru-RU" sz="2000" b="1" baseline="30000" dirty="0">
                <a:solidFill>
                  <a:schemeClr val="tx1"/>
                </a:solidFill>
              </a:rPr>
              <a:t>2</a:t>
            </a:r>
            <a:r>
              <a:rPr lang="ru-RU" sz="2000" b="1" dirty="0">
                <a:solidFill>
                  <a:schemeClr val="tx1"/>
                </a:solidFill>
              </a:rPr>
              <a:t>)= 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=19,625 га ≈ 20 га.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2. С = 2 πr;  С = 2 · 250 · 3,14 = 500 · 3,14 = 1570 м.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Ответ: 20 га; 1570 м. </a:t>
            </a:r>
          </a:p>
        </p:txBody>
      </p:sp>
    </p:spTree>
    <p:extLst>
      <p:ext uri="{BB962C8B-B14F-4D97-AF65-F5344CB8AC3E}">
        <p14:creationId xmlns:p14="http://schemas.microsoft.com/office/powerpoint/2010/main" val="50457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i="1" kern="10" dirty="0" smtClean="0">
                <a:ln w="28575">
                  <a:solidFill>
                    <a:srgbClr val="0099CC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omic Sans MS" pitchFamily="66" charset="0"/>
                <a:cs typeface="Arial"/>
              </a:rPr>
              <a:t> «</a:t>
            </a:r>
            <a:r>
              <a:rPr lang="ru-RU" b="1" i="1" kern="10" dirty="0">
                <a:ln w="28575">
                  <a:solidFill>
                    <a:srgbClr val="0099CC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omic Sans MS" pitchFamily="66" charset="0"/>
                <a:cs typeface="Arial"/>
              </a:rPr>
              <a:t>Финишная прямая»</a:t>
            </a:r>
            <a:br>
              <a:rPr lang="ru-RU" b="1" i="1" kern="10" dirty="0">
                <a:ln w="28575">
                  <a:solidFill>
                    <a:srgbClr val="0099CC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omic Sans MS" pitchFamily="66" charset="0"/>
                <a:cs typeface="Arial"/>
              </a:rPr>
            </a:br>
            <a:endParaRPr lang="ru-RU" dirty="0">
              <a:solidFill>
                <a:srgbClr val="FFFF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1598066"/>
                <a:ext cx="8229600" cy="4525963"/>
              </a:xfrm>
            </p:spPr>
            <p:txBody>
              <a:bodyPr>
                <a:normAutofit/>
              </a:bodyPr>
              <a:lstStyle/>
              <a:p>
                <a:pPr marL="514350" lvl="0" indent="-514350">
                  <a:buAutoNum type="arabicPeriod"/>
                </a:pPr>
                <a:r>
                  <a:rPr lang="ru-RU" sz="2800" b="1" dirty="0" smtClean="0">
                    <a:latin typeface="Comic Sans MS" pitchFamily="66" charset="0"/>
                  </a:rPr>
                  <a:t>Чему </a:t>
                </a:r>
                <a:r>
                  <a:rPr lang="ru-RU" sz="2800" b="1" dirty="0">
                    <a:latin typeface="Comic Sans MS" pitchFamily="66" charset="0"/>
                  </a:rPr>
                  <a:t>равен диаметр окружности, описанной около прямоугольного </a:t>
                </a:r>
                <a:r>
                  <a:rPr lang="ru-RU" sz="2800" b="1" dirty="0" smtClean="0">
                    <a:latin typeface="Comic Sans MS" pitchFamily="66" charset="0"/>
                  </a:rPr>
                  <a:t>треугольника </a:t>
                </a:r>
                <a:r>
                  <a:rPr lang="ru-RU" sz="2800" b="1" dirty="0">
                    <a:latin typeface="Comic Sans MS" pitchFamily="66" charset="0"/>
                  </a:rPr>
                  <a:t>с катетами 3и 4 см</a:t>
                </a:r>
                <a:r>
                  <a:rPr lang="ru-RU" sz="2800" b="1" dirty="0" smtClean="0">
                    <a:latin typeface="Comic Sans MS" pitchFamily="66" charset="0"/>
                  </a:rPr>
                  <a:t>? </a:t>
                </a:r>
              </a:p>
              <a:p>
                <a:pPr marL="0" lvl="0" indent="0">
                  <a:buNone/>
                </a:pPr>
                <a:r>
                  <a:rPr lang="ru-RU" sz="2800" b="1" dirty="0" smtClean="0">
                    <a:latin typeface="Comic Sans MS" pitchFamily="66" charset="0"/>
                  </a:rPr>
                  <a:t>Решение: 1) По теореме Пифагора: </a:t>
                </a:r>
              </a:p>
              <a:p>
                <a:pPr marL="0" lvl="0" indent="0">
                  <a:buNone/>
                </a:pPr>
                <a:r>
                  <a:rPr lang="ru-RU" sz="2800" b="1" dirty="0">
                    <a:latin typeface="Comic Sans MS" pitchFamily="66" charset="0"/>
                  </a:rPr>
                  <a:t> </a:t>
                </a:r>
                <a:r>
                  <a:rPr lang="ru-RU" sz="2800" b="1" dirty="0" smtClean="0">
                    <a:latin typeface="Comic Sans MS" pitchFamily="66" charset="0"/>
                  </a:rPr>
                  <a:t>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800" b="0" i="1" smtClean="0">
                            <a:latin typeface="Cambria Math"/>
                          </a:rPr>
                          <m:t>АС</m:t>
                        </m:r>
                      </m:e>
                      <m:sup>
                        <m:r>
                          <a:rPr lang="ru-RU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800" dirty="0" smtClean="0">
                    <a:latin typeface="Comic Sans MS" pitchFamily="66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800" b="0" i="1" smtClean="0">
                            <a:latin typeface="Cambria Math"/>
                          </a:rPr>
                          <m:t>АВ</m:t>
                        </m:r>
                      </m:e>
                      <m:sup>
                        <m:r>
                          <a:rPr lang="ru-RU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800" dirty="0" smtClean="0">
                    <a:latin typeface="Comic Sans MS" pitchFamily="66" charset="0"/>
                  </a:rPr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800" b="0" i="1" smtClean="0">
                            <a:latin typeface="Cambria Math"/>
                          </a:rPr>
                          <m:t>ВС</m:t>
                        </m:r>
                      </m:e>
                      <m:sup>
                        <m:r>
                          <a:rPr lang="ru-RU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800" b="0" dirty="0" smtClean="0">
                    <a:latin typeface="Comic Sans MS" pitchFamily="66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800" b="0" i="1" smtClean="0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ru-RU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800" b="0" dirty="0" smtClean="0">
                    <a:latin typeface="Comic Sans MS" pitchFamily="66" charset="0"/>
                  </a:rPr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800" b="0" i="1" smtClean="0">
                            <a:latin typeface="Cambria Math"/>
                          </a:rPr>
                          <m:t>4</m:t>
                        </m:r>
                      </m:e>
                      <m:sup>
                        <m:r>
                          <a:rPr lang="ru-RU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800" b="0" dirty="0" smtClean="0">
                    <a:latin typeface="Comic Sans MS" pitchFamily="66" charset="0"/>
                  </a:rPr>
                  <a:t> = 25, </a:t>
                </a:r>
              </a:p>
              <a:p>
                <a:pPr marL="0" lvl="0" indent="0">
                  <a:buNone/>
                </a:pPr>
                <a:r>
                  <a:rPr lang="ru-RU" sz="2800" dirty="0">
                    <a:latin typeface="Comic Sans MS" pitchFamily="66" charset="0"/>
                  </a:rPr>
                  <a:t> </a:t>
                </a:r>
                <a:r>
                  <a:rPr lang="ru-RU" sz="2800" dirty="0" smtClean="0">
                    <a:latin typeface="Comic Sans MS" pitchFamily="66" charset="0"/>
                  </a:rPr>
                  <a:t>                          АС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80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sz="2800" b="0" i="1" smtClean="0">
                            <a:latin typeface="Cambria Math"/>
                          </a:rPr>
                          <m:t>25</m:t>
                        </m:r>
                      </m:e>
                    </m:rad>
                  </m:oMath>
                </a14:m>
                <a:r>
                  <a:rPr lang="ru-RU" sz="2800" b="0" dirty="0" smtClean="0">
                    <a:latin typeface="Comic Sans MS" pitchFamily="66" charset="0"/>
                  </a:rPr>
                  <a:t> = 5 (см).</a:t>
                </a:r>
              </a:p>
              <a:p>
                <a:pPr marL="0" lvl="0" indent="0">
                  <a:buNone/>
                </a:pPr>
                <a:r>
                  <a:rPr lang="ru-RU" sz="2800" dirty="0">
                    <a:latin typeface="Comic Sans MS" pitchFamily="66" charset="0"/>
                  </a:rPr>
                  <a:t> </a:t>
                </a:r>
                <a:r>
                  <a:rPr lang="ru-RU" sz="2800" dirty="0" smtClean="0">
                    <a:latin typeface="Comic Sans MS" pitchFamily="66" charset="0"/>
                  </a:rPr>
                  <a:t>                                  Ответ: 5 см.</a:t>
                </a:r>
                <a:endParaRPr lang="ru-RU" sz="2800" b="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1598066"/>
                <a:ext cx="8229600" cy="4525963"/>
              </a:xfrm>
              <a:blipFill rotWithShape="1">
                <a:blip r:embed="rId2"/>
                <a:stretch>
                  <a:fillRect l="-1926" t="-29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Блок-схема: узел 3"/>
          <p:cNvSpPr/>
          <p:nvPr/>
        </p:nvSpPr>
        <p:spPr>
          <a:xfrm>
            <a:off x="875744" y="3705520"/>
            <a:ext cx="2448272" cy="237626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en-US" dirty="0" smtClean="0"/>
              <a:t>D</a:t>
            </a:r>
            <a:endParaRPr lang="ru-RU" dirty="0"/>
          </a:p>
        </p:txBody>
      </p:sp>
      <p:sp>
        <p:nvSpPr>
          <p:cNvPr id="5" name="Прямоугольный треугольник 4"/>
          <p:cNvSpPr/>
          <p:nvPr/>
        </p:nvSpPr>
        <p:spPr>
          <a:xfrm rot="7481328">
            <a:off x="1401734" y="3888555"/>
            <a:ext cx="1365394" cy="2010194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39552" y="4604880"/>
            <a:ext cx="322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313927" y="4678254"/>
            <a:ext cx="487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</a:t>
            </a:r>
            <a:endParaRPr lang="ru-RU" sz="3200" b="1" dirty="0"/>
          </a:p>
        </p:txBody>
      </p:sp>
      <p:sp>
        <p:nvSpPr>
          <p:cNvPr id="8" name="Блок-схема: узел 7"/>
          <p:cNvSpPr/>
          <p:nvPr/>
        </p:nvSpPr>
        <p:spPr>
          <a:xfrm>
            <a:off x="1985580" y="4866490"/>
            <a:ext cx="114300" cy="91520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718694" y="4866490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D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19949" y="3468968"/>
            <a:ext cx="564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/>
              <a:t>В</a:t>
            </a:r>
            <a:endParaRPr lang="ru-RU" sz="2800" b="1" dirty="0"/>
          </a:p>
        </p:txBody>
      </p:sp>
      <p:pic>
        <p:nvPicPr>
          <p:cNvPr id="11" name="Рисунок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96" b="5589"/>
          <a:stretch>
            <a:fillRect/>
          </a:stretch>
        </p:blipFill>
        <p:spPr bwMode="auto">
          <a:xfrm>
            <a:off x="43778" y="91073"/>
            <a:ext cx="1752342" cy="960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 descr="http://im6-tub-ru.yandex.net/i?id=683254974-15-72&amp;n=2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85393"/>
            <a:ext cx="1438275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1529467" y="3903334"/>
            <a:ext cx="189227" cy="888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1718694" y="3866960"/>
            <a:ext cx="77426" cy="12522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557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500"/>
                            </p:stCondLst>
                            <p:childTnLst>
                              <p:par>
                                <p:cTn id="4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/>
      <p:bldP spid="7" grpId="0"/>
      <p:bldP spid="8" grpId="0" animBg="1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kern="10" dirty="0" smtClean="0">
                <a:ln w="28575">
                  <a:solidFill>
                    <a:srgbClr val="0099CC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       «</a:t>
            </a:r>
            <a:r>
              <a:rPr lang="ru-RU" sz="4800" b="1" i="1" kern="10" dirty="0">
                <a:ln w="28575">
                  <a:solidFill>
                    <a:srgbClr val="0099CC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Финишная прямая»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714286" cy="828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i?id=171397341-44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38" y="1052736"/>
            <a:ext cx="1801813" cy="1009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Двойная волна 4"/>
          <p:cNvSpPr/>
          <p:nvPr/>
        </p:nvSpPr>
        <p:spPr>
          <a:xfrm>
            <a:off x="19337" y="2204864"/>
            <a:ext cx="9144000" cy="1560934"/>
          </a:xfrm>
          <a:prstGeom prst="doubleWav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Чему равен диаметр окружности, вписанной в квадрат, площадь которого равна 36 см</a:t>
            </a:r>
            <a:r>
              <a:rPr lang="ru-RU" sz="2800" b="1" baseline="30000" dirty="0">
                <a:solidFill>
                  <a:schemeClr val="tx1"/>
                </a:solidFill>
                <a:latin typeface="Comic Sans MS" pitchFamily="66" charset="0"/>
              </a:rPr>
              <a:t>2</a:t>
            </a:r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4005064"/>
            <a:ext cx="2362200" cy="21602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Блок-схема: узел 6"/>
          <p:cNvSpPr/>
          <p:nvPr/>
        </p:nvSpPr>
        <p:spPr>
          <a:xfrm>
            <a:off x="485090" y="4005064"/>
            <a:ext cx="2344654" cy="216024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8" name="Блок-схема: узел 7"/>
          <p:cNvSpPr/>
          <p:nvPr/>
        </p:nvSpPr>
        <p:spPr>
          <a:xfrm>
            <a:off x="1608298" y="4992030"/>
            <a:ext cx="61909" cy="1143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>
            <a:stCxn id="6" idx="1"/>
            <a:endCxn id="6" idx="3"/>
          </p:cNvCxnSpPr>
          <p:nvPr/>
        </p:nvCxnSpPr>
        <p:spPr>
          <a:xfrm>
            <a:off x="467544" y="5085184"/>
            <a:ext cx="23622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7661" y="5903694"/>
            <a:ext cx="472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7662" y="3754033"/>
            <a:ext cx="472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В</a:t>
            </a:r>
            <a:endParaRPr lang="ru-RU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768890" y="3737318"/>
            <a:ext cx="400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С</a:t>
            </a:r>
            <a:endParaRPr lang="ru-RU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820541" y="5805264"/>
            <a:ext cx="416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D</a:t>
            </a:r>
            <a:endParaRPr lang="ru-RU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5898" y="4900518"/>
            <a:ext cx="399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М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48441" y="4926144"/>
            <a:ext cx="471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N</a:t>
            </a:r>
            <a:endParaRPr lang="ru-RU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Вертикальный свиток 19"/>
              <p:cNvSpPr/>
              <p:nvPr/>
            </p:nvSpPr>
            <p:spPr>
              <a:xfrm>
                <a:off x="3863478" y="3896357"/>
                <a:ext cx="5025347" cy="2761539"/>
              </a:xfrm>
              <a:prstGeom prst="verticalScroll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b="1" dirty="0" smtClean="0">
                    <a:solidFill>
                      <a:schemeClr val="tx1"/>
                    </a:solidFill>
                  </a:rPr>
                  <a:t>Решение: А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D = MN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ru-RU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𝟔</m:t>
                        </m:r>
                      </m:e>
                    </m:rad>
                  </m:oMath>
                </a14:m>
                <a:endParaRPr lang="ru-RU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Вертикальный свито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478" y="3896357"/>
                <a:ext cx="5025347" cy="2761539"/>
              </a:xfrm>
              <a:prstGeom prst="verticalScroll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524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0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2" grpId="0"/>
      <p:bldP spid="13" grpId="0"/>
      <p:bldP spid="14" grpId="0"/>
      <p:bldP spid="15" grpId="0"/>
      <p:bldP spid="16" grpId="0"/>
      <p:bldP spid="17" grpId="0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Подведения итогов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2800" b="1" dirty="0" smtClean="0"/>
              <a:t>Провести подсчет баллов в каждой команде. </a:t>
            </a:r>
          </a:p>
          <a:p>
            <a:pPr marL="514350" indent="-514350">
              <a:buAutoNum type="arabicPeriod"/>
            </a:pPr>
            <a:r>
              <a:rPr lang="ru-RU" sz="2800" b="1" dirty="0" smtClean="0"/>
              <a:t>Выявить победителей и самых активных игроков в командах.</a:t>
            </a:r>
            <a:endParaRPr lang="ru-RU" sz="2800" b="1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-120179"/>
            <a:ext cx="1584176" cy="1769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34" y="45636"/>
            <a:ext cx="1381125" cy="1438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364991"/>
              </p:ext>
            </p:extLst>
          </p:nvPr>
        </p:nvGraphicFramePr>
        <p:xfrm>
          <a:off x="1331640" y="3140968"/>
          <a:ext cx="6096000" cy="3343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2160240"/>
                <a:gridCol w="1728192"/>
                <a:gridCol w="16315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№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Фамилия и имя ученика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Активность (напротив фамилии ставим</a:t>
                      </a:r>
                      <a:r>
                        <a:rPr lang="ru-RU" b="1" baseline="0" dirty="0" smtClean="0"/>
                        <a:t> «+» или «-»)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Оценка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</a:tr>
              <a:tr h="35090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</a:t>
                      </a:r>
                      <a:endParaRPr lang="ru-RU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92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</a:t>
                      </a:r>
                      <a:endParaRPr lang="ru-RU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133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Задание на дом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Решить задачи: </a:t>
            </a:r>
          </a:p>
          <a:p>
            <a:pPr marL="0" indent="0" algn="ctr">
              <a:buNone/>
            </a:pPr>
            <a:r>
              <a:rPr lang="ru-RU" b="1" dirty="0" err="1" smtClean="0"/>
              <a:t>Стр</a:t>
            </a:r>
            <a:r>
              <a:rPr lang="ru-RU" b="1" dirty="0" smtClean="0"/>
              <a:t> 289 – 290; № 1122; № 1124. </a:t>
            </a:r>
          </a:p>
          <a:p>
            <a:pPr marL="0" indent="0" algn="ctr">
              <a:buNone/>
            </a:pPr>
            <a:r>
              <a:rPr lang="ru-RU" b="1" dirty="0" smtClean="0"/>
              <a:t>Ответить на вопросы (1 – 12) для повторения </a:t>
            </a:r>
          </a:p>
          <a:p>
            <a:pPr marL="0" indent="0" algn="ctr">
              <a:buNone/>
            </a:pPr>
            <a:r>
              <a:rPr lang="ru-RU" b="1" dirty="0" smtClean="0"/>
              <a:t>к главе </a:t>
            </a:r>
            <a:r>
              <a:rPr lang="en-US" b="1" dirty="0" smtClean="0"/>
              <a:t>XII</a:t>
            </a:r>
            <a:r>
              <a:rPr lang="ru-RU" b="1" dirty="0" smtClean="0"/>
              <a:t>, </a:t>
            </a:r>
            <a:r>
              <a:rPr lang="ru-RU" b="1" dirty="0" err="1" smtClean="0"/>
              <a:t>стр</a:t>
            </a:r>
            <a:r>
              <a:rPr lang="ru-RU" b="1" dirty="0" smtClean="0"/>
              <a:t> 290.</a:t>
            </a:r>
            <a:endParaRPr lang="ru-RU" b="1" dirty="0"/>
          </a:p>
        </p:txBody>
      </p:sp>
      <p:pic>
        <p:nvPicPr>
          <p:cNvPr id="4" name="Рисунок 3" descr="http://im1-tub-ru.yandex.net/i?id=539633172-50-72&amp;n=2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88232" cy="1167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057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Рефлексия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ru-RU" dirty="0">
              <a:solidFill>
                <a:srgbClr val="002060"/>
              </a:solidFill>
            </a:endParaRPr>
          </a:p>
          <a:p>
            <a:pPr lvl="0"/>
            <a:r>
              <a:rPr lang="ru-RU" sz="2900" b="1" dirty="0"/>
              <a:t>На уроке я работал                                             активно / пассивно</a:t>
            </a:r>
          </a:p>
          <a:p>
            <a:pPr lvl="0"/>
            <a:r>
              <a:rPr lang="ru-RU" sz="2900" b="1" dirty="0"/>
              <a:t>Своей работой на уроке я                             доволен / не доволен</a:t>
            </a:r>
          </a:p>
          <a:p>
            <a:pPr lvl="0"/>
            <a:r>
              <a:rPr lang="ru-RU" sz="2900" b="1" dirty="0"/>
              <a:t>Урок для меня показался                               коротким / длинным</a:t>
            </a:r>
          </a:p>
          <a:p>
            <a:pPr lvl="0"/>
            <a:r>
              <a:rPr lang="ru-RU" sz="2900" b="1" dirty="0"/>
              <a:t>За урок я                                                              не устал / устал</a:t>
            </a:r>
          </a:p>
          <a:p>
            <a:pPr lvl="0"/>
            <a:r>
              <a:rPr lang="ru-RU" sz="2900" b="1" dirty="0"/>
              <a:t>Моё настроение                                                  стало лучше / стало хуже</a:t>
            </a:r>
          </a:p>
          <a:p>
            <a:pPr lvl="0"/>
            <a:r>
              <a:rPr lang="ru-RU" sz="2900" b="1" dirty="0"/>
              <a:t>Материал урока мне был                               понятен / не понятен</a:t>
            </a:r>
          </a:p>
          <a:p>
            <a:r>
              <a:rPr lang="ru-RU" sz="2900" b="1" dirty="0"/>
              <a:t>                                                                                        полезен / бесполезен                                                                                          </a:t>
            </a:r>
          </a:p>
          <a:p>
            <a:pPr lvl="0"/>
            <a:r>
              <a:rPr lang="ru-RU" sz="2900" b="1" dirty="0"/>
              <a:t>Домашнее задание мне кажется                   лёгким / трудным</a:t>
            </a:r>
          </a:p>
          <a:p>
            <a:r>
              <a:rPr lang="ru-RU" sz="2900" b="1" dirty="0"/>
              <a:t>                                                                               интересно / не интересно</a:t>
            </a:r>
          </a:p>
          <a:p>
            <a:r>
              <a:rPr lang="ru-RU" dirty="0"/>
              <a:t> </a:t>
            </a:r>
          </a:p>
        </p:txBody>
      </p:sp>
      <p:pic>
        <p:nvPicPr>
          <p:cNvPr id="4" name="Рисунок 3" descr="http://im1-tub-ru.yandex.net/i?id=539633172-50-72&amp;n=2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1619672" cy="10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://im6-tub-ru.yandex.net/i?id=683254974-15-72&amp;n=2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85393"/>
            <a:ext cx="1438275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249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47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Олимпиада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6" name="Рисунок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7" t="6221" r="7265" b="6685"/>
          <a:stretch>
            <a:fillRect/>
          </a:stretch>
        </p:blipFill>
        <p:spPr bwMode="auto">
          <a:xfrm>
            <a:off x="578101" y="2957385"/>
            <a:ext cx="2311407" cy="29781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1" r="14104" b="5875"/>
          <a:stretch>
            <a:fillRect/>
          </a:stretch>
        </p:blipFill>
        <p:spPr bwMode="auto">
          <a:xfrm>
            <a:off x="3347864" y="2996952"/>
            <a:ext cx="2491556" cy="2978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3" t="5107" r="9830" b="7799"/>
          <a:stretch>
            <a:fillRect/>
          </a:stretch>
        </p:blipFill>
        <p:spPr bwMode="auto">
          <a:xfrm>
            <a:off x="6156177" y="3023943"/>
            <a:ext cx="2376264" cy="29212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78101" y="5908956"/>
            <a:ext cx="2304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Белый медведь Полюс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286720" y="6140882"/>
            <a:ext cx="255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Леопард Барсик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156176" y="6047455"/>
            <a:ext cx="2422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Заяц Стрелка</a:t>
            </a:r>
            <a:endParaRPr lang="ru-RU" dirty="0"/>
          </a:p>
        </p:txBody>
      </p:sp>
      <p:pic>
        <p:nvPicPr>
          <p:cNvPr id="12" name="Рисунок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96" b="5589"/>
          <a:stretch>
            <a:fillRect/>
          </a:stretch>
        </p:blipFill>
        <p:spPr bwMode="auto">
          <a:xfrm>
            <a:off x="3023568" y="836712"/>
            <a:ext cx="3201292" cy="1563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139953" y="2400670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2014 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58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7" descr="Папирус"/>
          <p:cNvSpPr>
            <a:spLocks noChangeArrowheads="1"/>
          </p:cNvSpPr>
          <p:nvPr/>
        </p:nvSpPr>
        <p:spPr bwMode="auto">
          <a:xfrm>
            <a:off x="927100" y="188913"/>
            <a:ext cx="7705725" cy="1871662"/>
          </a:xfrm>
          <a:prstGeom prst="horizontalScroll">
            <a:avLst>
              <a:gd name="adj" fmla="val 12500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B14807"/>
            </a:solidFill>
            <a:round/>
            <a:headEnd/>
            <a:tailEnd/>
          </a:ln>
          <a:effectLst/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СТРУКТУРА ИГРЫ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27100" y="2392112"/>
            <a:ext cx="8216900" cy="375487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hlinkClick r:id="rId2" action="ppaction://hlinksldjump"/>
              </a:rPr>
              <a:t>1 гонка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hlinkClick r:id="" action="ppaction://noaction"/>
              </a:rPr>
              <a:t> 2 гонка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hlinkClick r:id="" action="ppaction://noaction"/>
              </a:rPr>
              <a:t> 3 гонка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hlinkClick r:id="" action="ppaction://noaction"/>
              </a:rPr>
              <a:t> 4 гонка 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hlinkClick r:id="" action="ppaction://noaction"/>
              </a:rPr>
              <a:t> 5 гонка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hlinkClick r:id="" action="ppaction://noaction"/>
              </a:rPr>
              <a:t>УРА!!!  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43631" y="2392113"/>
            <a:ext cx="6820072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i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«МАТЕМАТИЧЕСКИЙ БИАТЛОН»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39753" y="2972534"/>
            <a:ext cx="6804248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i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 «математический хоккей»</a:t>
            </a:r>
            <a:endParaRPr lang="ru-RU" sz="3600" b="1" i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95410" y="3648989"/>
            <a:ext cx="5309531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i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«Рыцарский турнир»</a:t>
            </a:r>
            <a:endParaRPr lang="ru-RU" sz="3600" b="1" i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90533" y="4339488"/>
            <a:ext cx="6302687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i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«Гонка </a:t>
            </a:r>
            <a:r>
              <a:rPr lang="ru-RU" sz="3600" b="1" i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преследования</a:t>
            </a:r>
            <a:r>
              <a:rPr lang="ru-RU" sz="3600" b="1" i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…»</a:t>
            </a:r>
            <a:endParaRPr lang="ru-RU" sz="3600" b="1" i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10275" y="5014611"/>
            <a:ext cx="5064208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i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«Финишная прямая»</a:t>
            </a:r>
            <a:endParaRPr lang="ru-RU" sz="3600" b="1" i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26654" y="5631401"/>
            <a:ext cx="4975080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i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Подведение итогов</a:t>
            </a:r>
          </a:p>
        </p:txBody>
      </p:sp>
    </p:spTree>
    <p:extLst>
      <p:ext uri="{BB962C8B-B14F-4D97-AF65-F5344CB8AC3E}">
        <p14:creationId xmlns:p14="http://schemas.microsoft.com/office/powerpoint/2010/main" val="296348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42" y="116632"/>
            <a:ext cx="90730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600" b="1" i="1" kern="1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" </a:t>
            </a:r>
            <a:r>
              <a:rPr lang="ru-RU" sz="3600" b="1" i="1" kern="1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МАТЕМАТИЧЕСКИЙ</a:t>
            </a:r>
            <a:r>
              <a:rPr lang="ru-RU" sz="3600" b="1" i="1" kern="1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 БИАТЛОН"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Выноска-облако 5"/>
          <p:cNvSpPr/>
          <p:nvPr/>
        </p:nvSpPr>
        <p:spPr>
          <a:xfrm rot="529093">
            <a:off x="214241" y="2179693"/>
            <a:ext cx="3739059" cy="4016369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Множество точек плоскости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равноудалён </a:t>
            </a:r>
          </a:p>
          <a:p>
            <a:pPr lvl="0"/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ных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от некоторой точки.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63610" y="908720"/>
            <a:ext cx="596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Comic Sans MS" pitchFamily="66" charset="0"/>
              </a:rPr>
              <a:t>1</a:t>
            </a:r>
            <a:endParaRPr lang="ru-RU" sz="4800" b="1" dirty="0">
              <a:latin typeface="Comic Sans MS" pitchFamily="66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3800627" y="1628800"/>
            <a:ext cx="1656184" cy="4032447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Кто быстрее и точнее!!!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Выноска-облако 10"/>
          <p:cNvSpPr/>
          <p:nvPr/>
        </p:nvSpPr>
        <p:spPr>
          <a:xfrm rot="20992753">
            <a:off x="5471860" y="1950967"/>
            <a:ext cx="3739059" cy="4016369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/>
              <a:t>  </a:t>
            </a:r>
            <a:r>
              <a:rPr lang="ru-RU" sz="2400" b="1" dirty="0" smtClean="0">
                <a:solidFill>
                  <a:schemeClr val="tx1"/>
                </a:solidFill>
                <a:latin typeface="Comic Sans MS" pitchFamily="66" charset="0"/>
              </a:rPr>
              <a:t>Часть </a:t>
            </a:r>
            <a:r>
              <a:rPr lang="ru-RU" sz="2400" b="1" i="1" dirty="0" smtClean="0">
                <a:solidFill>
                  <a:schemeClr val="tx1"/>
                </a:solidFill>
                <a:latin typeface="Comic Sans MS" pitchFamily="66" charset="0"/>
              </a:rPr>
              <a:t>плоскости,                             </a:t>
            </a:r>
            <a:r>
              <a:rPr lang="ru-RU" sz="2400" b="1" dirty="0" smtClean="0">
                <a:solidFill>
                  <a:schemeClr val="tx1"/>
                </a:solidFill>
                <a:latin typeface="Comic Sans MS" pitchFamily="66" charset="0"/>
              </a:rPr>
              <a:t>ограниченная </a:t>
            </a:r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окружностью.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481701" y="5935740"/>
            <a:ext cx="2160240" cy="7802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Дальше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" name="Рисунок 9" descr="i?id=108178778-70-73&amp;n=2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2016224" cy="1513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http://im6-tub-ru.yandex.net/i?id=683254974-15-72&amp;n=2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41" y="692696"/>
            <a:ext cx="1438275" cy="1428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37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8" grpId="0"/>
      <p:bldP spid="9" grpId="0" animBg="1"/>
      <p:bldP spid="11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6652"/>
            <a:ext cx="8229600" cy="147014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Назови правильный ответ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 rot="5400000">
            <a:off x="2483768" y="3501008"/>
            <a:ext cx="4392488" cy="792088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Comic Sans MS" pitchFamily="66" charset="0"/>
              </a:rPr>
              <a:t>Подумай</a:t>
            </a:r>
            <a:endParaRPr lang="ru-RU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Волна 4"/>
              <p:cNvSpPr/>
              <p:nvPr/>
            </p:nvSpPr>
            <p:spPr>
              <a:xfrm rot="16200000">
                <a:off x="323530" y="2168860"/>
                <a:ext cx="3888432" cy="3456384"/>
              </a:xfrm>
              <a:prstGeom prst="wav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b="1" dirty="0" smtClean="0">
                    <a:solidFill>
                      <a:schemeClr val="accent5">
                        <a:lumMod val="75000"/>
                      </a:schemeClr>
                    </a:solidFill>
                    <a:latin typeface="Comic Sans MS" pitchFamily="66" charset="0"/>
                  </a:rPr>
                  <a:t>1</a:t>
                </a:r>
                <a:r>
                  <a:rPr lang="ru-RU" b="1" dirty="0" smtClean="0">
                    <a:solidFill>
                      <a:srgbClr val="0070C0"/>
                    </a:solidFill>
                    <a:latin typeface="Comic Sans MS" pitchFamily="66" charset="0"/>
                  </a:rPr>
                  <a:t>. Назови формулу длины окружности </a:t>
                </a:r>
              </a:p>
              <a:p>
                <a:endParaRPr lang="ru-RU" b="1" dirty="0" smtClean="0">
                  <a:solidFill>
                    <a:schemeClr val="tx1"/>
                  </a:solidFill>
                  <a:latin typeface="Comic Sans MS" pitchFamily="66" charset="0"/>
                </a:endParaRPr>
              </a:p>
              <a:p>
                <a:r>
                  <a:rPr lang="en-US" b="1" dirty="0" smtClean="0">
                    <a:solidFill>
                      <a:schemeClr val="tx1"/>
                    </a:solidFill>
                    <a:latin typeface="Comic Sans MS" pitchFamily="66" charset="0"/>
                  </a:rPr>
                  <a:t>C = 2</a:t>
                </a:r>
                <a:r>
                  <a:rPr lang="en-US" b="1" dirty="0" smtClean="0">
                    <a:solidFill>
                      <a:schemeClr val="tx1"/>
                    </a:solidFill>
                    <a:latin typeface="Comic Sans MS" pitchFamily="66" charset="0"/>
                    <a:sym typeface="Symbol"/>
                  </a:rPr>
                  <a:t>R</a:t>
                </a:r>
                <a:r>
                  <a:rPr lang="ru-RU" b="1" dirty="0" smtClean="0">
                    <a:solidFill>
                      <a:schemeClr val="tx1"/>
                    </a:solidFill>
                    <a:latin typeface="Comic Sans MS" pitchFamily="66" charset="0"/>
                    <a:sym typeface="Symbol"/>
                  </a:rPr>
                  <a:t> </a:t>
                </a:r>
              </a:p>
              <a:p>
                <a:endParaRPr lang="ru-RU" dirty="0" smtClean="0">
                  <a:solidFill>
                    <a:schemeClr val="tx1"/>
                  </a:solidFill>
                  <a:latin typeface="Comic Sans MS" pitchFamily="66" charset="0"/>
                  <a:sym typeface="Symbol"/>
                </a:endParaRPr>
              </a:p>
              <a:p>
                <a:r>
                  <a:rPr lang="ru-RU" b="1" dirty="0" smtClean="0">
                    <a:solidFill>
                      <a:srgbClr val="C00000"/>
                    </a:solidFill>
                    <a:latin typeface="Comic Sans MS" pitchFamily="66" charset="0"/>
                    <a:sym typeface="Symbol"/>
                  </a:rPr>
                  <a:t>2. Верно ли, что длина дуги окружности равна </a:t>
                </a:r>
                <a:r>
                  <a:rPr lang="en-US" b="1" dirty="0" smtClean="0">
                    <a:solidFill>
                      <a:srgbClr val="C00000"/>
                    </a:solidFill>
                    <a:latin typeface="Comic Sans MS" pitchFamily="66" charset="0"/>
                    <a:sym typeface="Symbol"/>
                  </a:rPr>
                  <a:t>l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/>
                            <a:sym typeface="Symbol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/>
                            <a:sym typeface="Symbol"/>
                          </a:rPr>
                          <m:t>𝟐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𝝅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𝑹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𝜶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/>
                            <a:sym typeface="Symbol"/>
                          </a:rPr>
                          <m:t>𝟑𝟔𝟎</m:t>
                        </m:r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rgbClr val="C00000"/>
                    </a:solidFill>
                    <a:latin typeface="Comic Sans MS" pitchFamily="66" charset="0"/>
                    <a:sym typeface="Symbol"/>
                  </a:rPr>
                  <a:t> </a:t>
                </a:r>
                <a:r>
                  <a:rPr lang="ru-RU" b="1" dirty="0" smtClean="0">
                    <a:solidFill>
                      <a:srgbClr val="C00000"/>
                    </a:solidFill>
                    <a:latin typeface="Comic Sans MS" pitchFamily="66" charset="0"/>
                    <a:sym typeface="Symbol"/>
                  </a:rPr>
                  <a:t>? </a:t>
                </a:r>
                <a:endParaRPr lang="ru-RU" b="1" dirty="0">
                  <a:solidFill>
                    <a:srgbClr val="C0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Волна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23530" y="2168860"/>
                <a:ext cx="3888432" cy="3456384"/>
              </a:xfrm>
              <a:prstGeom prst="wave">
                <a:avLst/>
              </a:prstGeom>
              <a:blipFill rotWithShape="1">
                <a:blip r:embed="rId2"/>
                <a:stretch>
                  <a:fillRect b="-9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Волна 6"/>
              <p:cNvSpPr/>
              <p:nvPr/>
            </p:nvSpPr>
            <p:spPr>
              <a:xfrm rot="16200000">
                <a:off x="4977910" y="2128597"/>
                <a:ext cx="3888432" cy="3456384"/>
              </a:xfrm>
              <a:prstGeom prst="wav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marL="342900" lvl="0" indent="-342900">
                  <a:buAutoNum type="arabicPeriod"/>
                </a:pPr>
                <a:r>
                  <a:rPr lang="ru-RU" b="1" dirty="0" smtClean="0">
                    <a:solidFill>
                      <a:schemeClr val="tx1"/>
                    </a:solidFill>
                    <a:latin typeface="Comic Sans MS" pitchFamily="66" charset="0"/>
                  </a:rPr>
                  <a:t>Чему равна площадь круга? </a:t>
                </a:r>
              </a:p>
              <a:p>
                <a:pPr lvl="0"/>
                <a:endParaRPr lang="ru-RU" b="1" dirty="0" smtClean="0">
                  <a:solidFill>
                    <a:schemeClr val="tx1"/>
                  </a:solidFill>
                  <a:latin typeface="Comic Sans MS" pitchFamily="66" charset="0"/>
                </a:endParaRPr>
              </a:p>
              <a:p>
                <a:pPr lvl="0"/>
                <a:r>
                  <a:rPr lang="en-US" b="1" dirty="0" smtClean="0">
                    <a:solidFill>
                      <a:schemeClr val="tx1"/>
                    </a:solidFill>
                    <a:latin typeface="Comic Sans MS" pitchFamily="66" charset="0"/>
                  </a:rPr>
                  <a:t>S =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𝝅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𝑹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latin typeface="Comic Sans MS" pitchFamily="66" charset="0"/>
                  </a:rPr>
                  <a:t> </a:t>
                </a:r>
              </a:p>
              <a:p>
                <a:endParaRPr lang="ru-RU" dirty="0" smtClean="0">
                  <a:solidFill>
                    <a:srgbClr val="C00000"/>
                  </a:solidFill>
                  <a:latin typeface="Comic Sans MS" pitchFamily="66" charset="0"/>
                </a:endParaRPr>
              </a:p>
              <a:p>
                <a:r>
                  <a:rPr lang="en-US" b="1" dirty="0" smtClean="0">
                    <a:solidFill>
                      <a:srgbClr val="00B050"/>
                    </a:solidFill>
                    <a:latin typeface="Comic Sans MS" pitchFamily="66" charset="0"/>
                  </a:rPr>
                  <a:t>2</a:t>
                </a:r>
                <a:r>
                  <a:rPr lang="ru-RU" b="1" dirty="0" smtClean="0">
                    <a:solidFill>
                      <a:srgbClr val="00B050"/>
                    </a:solidFill>
                    <a:latin typeface="Comic Sans MS" pitchFamily="66" charset="0"/>
                  </a:rPr>
                  <a:t>. </a:t>
                </a:r>
                <a:r>
                  <a:rPr lang="ru-RU" b="1" dirty="0">
                    <a:solidFill>
                      <a:srgbClr val="00B050"/>
                    </a:solidFill>
                    <a:latin typeface="Comic Sans MS" pitchFamily="66" charset="0"/>
                  </a:rPr>
                  <a:t>Площадь </a:t>
                </a:r>
                <a:r>
                  <a:rPr lang="ru-RU" b="1" dirty="0" smtClean="0">
                    <a:solidFill>
                      <a:srgbClr val="00B050"/>
                    </a:solidFill>
                    <a:latin typeface="Comic Sans MS" pitchFamily="66" charset="0"/>
                  </a:rPr>
                  <a:t>сектора : </a:t>
                </a:r>
                <a:r>
                  <a:rPr lang="en-US" b="1" dirty="0" smtClean="0">
                    <a:solidFill>
                      <a:srgbClr val="00B050"/>
                    </a:solidFill>
                    <a:latin typeface="Comic Sans MS" pitchFamily="66" charset="0"/>
                  </a:rPr>
                  <a:t>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𝑹</m:t>
                        </m:r>
                      </m:den>
                    </m:f>
                    <m:r>
                      <a:rPr lang="ru-RU" b="1" i="0" smtClean="0">
                        <a:solidFill>
                          <a:srgbClr val="00B050"/>
                        </a:solidFill>
                        <a:latin typeface="Cambria Math"/>
                      </a:rPr>
                      <m:t>?</m:t>
                    </m:r>
                  </m:oMath>
                </a14:m>
                <a:r>
                  <a:rPr lang="ru-RU" b="1" dirty="0" smtClean="0">
                    <a:solidFill>
                      <a:srgbClr val="00B050"/>
                    </a:solidFill>
                    <a:latin typeface="Comic Sans MS" pitchFamily="66" charset="0"/>
                  </a:rPr>
                  <a:t> (Верно?)</a:t>
                </a:r>
              </a:p>
              <a:p>
                <a:endParaRPr lang="ru-RU" dirty="0">
                  <a:solidFill>
                    <a:srgbClr val="00B050"/>
                  </a:solidFill>
                  <a:latin typeface="Comic Sans MS" pitchFamily="66" charset="0"/>
                </a:endParaRPr>
              </a:p>
              <a:p>
                <a:r>
                  <a:rPr lang="en-US" b="1" dirty="0" smtClean="0">
                    <a:solidFill>
                      <a:schemeClr val="tx1"/>
                    </a:solidFill>
                    <a:latin typeface="Comic Sans MS" pitchFamily="66" charset="0"/>
                  </a:rPr>
                  <a:t>S =</a:t>
                </a:r>
                <a:r>
                  <a:rPr lang="ru-RU" b="1" dirty="0" smtClean="0">
                    <a:solidFill>
                      <a:schemeClr val="tx1"/>
                    </a:solidFill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𝝅</m:t>
                        </m:r>
                        <m:sSup>
                          <m:sSupPr>
                            <m:ctrlPr>
                              <a:rPr lang="ru-RU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𝑹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𝟑𝟔𝟎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latin typeface="Comic Sans MS" pitchFamily="66" charset="0"/>
                  </a:rPr>
                  <a:t> </a:t>
                </a:r>
                <a:r>
                  <a:rPr lang="en-US" b="1" dirty="0" smtClean="0">
                    <a:solidFill>
                      <a:schemeClr val="tx1"/>
                    </a:solidFill>
                    <a:latin typeface="Comic Sans MS" pitchFamily="66" charset="0"/>
                    <a:sym typeface="Symbol"/>
                  </a:rPr>
                  <a:t></a:t>
                </a:r>
                <a:endParaRPr lang="ru-RU" b="1" dirty="0">
                  <a:solidFill>
                    <a:schemeClr val="tx1"/>
                  </a:solidFill>
                  <a:latin typeface="Comic Sans MS" pitchFamily="66" charset="0"/>
                </a:endParaRPr>
              </a:p>
              <a:p>
                <a:pPr lvl="0"/>
                <a:endParaRPr lang="ru-RU" b="1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Волна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977910" y="2128597"/>
                <a:ext cx="3888432" cy="3456384"/>
              </a:xfrm>
              <a:prstGeom prst="wave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038" y="332656"/>
            <a:ext cx="1943125" cy="936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&amp;Bcy;&amp;iecy;&amp;lcy;&amp;ycy;&amp;jcy; &amp;mcy;&amp;icy;&amp;shcy;&amp;kcy;&amp;acy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1" t="14079" r="5099" b="4715"/>
          <a:stretch>
            <a:fillRect/>
          </a:stretch>
        </p:blipFill>
        <p:spPr bwMode="auto">
          <a:xfrm>
            <a:off x="755576" y="86652"/>
            <a:ext cx="1203793" cy="1428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122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Найти площадь заштрихованной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части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фигуры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: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1" name="Picture 3" descr="pic.2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890" y="4400773"/>
            <a:ext cx="1114425" cy="126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816" y="2449479"/>
            <a:ext cx="6429200" cy="1368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pic.2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750" y="2541280"/>
            <a:ext cx="109537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64253" y="2682498"/>
            <a:ext cx="273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059832" y="48463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349275" y="2867164"/>
            <a:ext cx="300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440277" y="3763944"/>
            <a:ext cx="893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4,5π;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687167" y="5661248"/>
            <a:ext cx="8162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12π;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959125" y="2910612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π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739651"/>
            <a:ext cx="1656184" cy="803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07" y="690005"/>
            <a:ext cx="1394243" cy="1557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 вправо 4"/>
          <p:cNvSpPr/>
          <p:nvPr/>
        </p:nvSpPr>
        <p:spPr>
          <a:xfrm>
            <a:off x="2355988" y="1383604"/>
            <a:ext cx="3986575" cy="83450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Comic Sans MS" pitchFamily="66" charset="0"/>
              </a:rPr>
              <a:t>Точное попадание в цель!!!</a:t>
            </a:r>
            <a:endParaRPr lang="ru-RU" sz="2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32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и8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36912"/>
            <a:ext cx="3276600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и8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809" y="2492896"/>
            <a:ext cx="3276600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116632"/>
            <a:ext cx="87849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Математический хоккей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3923928" y="4228873"/>
            <a:ext cx="1619250" cy="1260475"/>
          </a:xfrm>
          <a:prstGeom prst="leftRightArrow">
            <a:avLst>
              <a:gd name="adj1" fmla="val 50000"/>
              <a:gd name="adj2" fmla="val 25693"/>
            </a:avLst>
          </a:prstGeom>
          <a:gradFill rotWithShape="1">
            <a:gsLst>
              <a:gs pos="0">
                <a:srgbClr val="848889"/>
              </a:gs>
              <a:gs pos="50000">
                <a:srgbClr val="AFB4B5"/>
              </a:gs>
              <a:gs pos="100000">
                <a:srgbClr val="848889"/>
              </a:gs>
            </a:gsLst>
            <a:lin ang="5400000" scaled="1"/>
          </a:gradFill>
          <a:ln w="952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WordArt 23"/>
          <p:cNvSpPr>
            <a:spLocks noChangeArrowheads="1" noChangeShapeType="1" noTextEdit="1"/>
          </p:cNvSpPr>
          <p:nvPr/>
        </p:nvSpPr>
        <p:spPr bwMode="auto">
          <a:xfrm>
            <a:off x="6057165" y="1952352"/>
            <a:ext cx="2655888" cy="108108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82196"/>
              </a:avLst>
            </a:prstTxWarp>
          </a:bodyPr>
          <a:lstStyle/>
          <a:p>
            <a:pPr algn="ctr"/>
            <a:r>
              <a:rPr lang="ru-RU" sz="2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 Math"/>
              </a:rPr>
              <a:t>? ? ?</a:t>
            </a:r>
          </a:p>
        </p:txBody>
      </p:sp>
      <p:sp>
        <p:nvSpPr>
          <p:cNvPr id="15" name="WordArt 21"/>
          <p:cNvSpPr>
            <a:spLocks noChangeArrowheads="1" noChangeShapeType="1" noTextEdit="1"/>
          </p:cNvSpPr>
          <p:nvPr/>
        </p:nvSpPr>
        <p:spPr bwMode="auto">
          <a:xfrm>
            <a:off x="639294" y="2192362"/>
            <a:ext cx="2430463" cy="10350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81372"/>
              </a:avLst>
            </a:prstTxWarp>
          </a:bodyPr>
          <a:lstStyle/>
          <a:p>
            <a:pPr algn="ctr"/>
            <a:r>
              <a:rPr lang="ru-RU" sz="2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 Math"/>
              </a:rPr>
              <a:t>! ! !</a:t>
            </a:r>
          </a:p>
        </p:txBody>
      </p:sp>
      <p:pic>
        <p:nvPicPr>
          <p:cNvPr id="9" name="Рисунок 8" descr="8846917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5" y="1196752"/>
            <a:ext cx="1944216" cy="1513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4355977" y="3778897"/>
            <a:ext cx="72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Comic Sans MS" pitchFamily="66" charset="0"/>
              </a:rPr>
              <a:t>2</a:t>
            </a:r>
            <a:endParaRPr lang="ru-RU" sz="4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33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b="1" dirty="0" smtClean="0">
                <a:latin typeface="Comic Sans MS" pitchFamily="66" charset="0"/>
              </a:rPr>
              <a:t>Команды задают друг другу вопросы 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88640"/>
            <a:ext cx="1919839" cy="93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34" y="1052735"/>
            <a:ext cx="1381125" cy="1438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Капля 3"/>
          <p:cNvSpPr/>
          <p:nvPr/>
        </p:nvSpPr>
        <p:spPr>
          <a:xfrm rot="20991315">
            <a:off x="505692" y="2538826"/>
            <a:ext cx="3322628" cy="3360127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dirty="0">
                <a:solidFill>
                  <a:schemeClr val="bg1"/>
                </a:solidFill>
                <a:latin typeface="Comic Sans MS" pitchFamily="66" charset="0"/>
              </a:rPr>
              <a:t>Как изменится длина окружности, если её радиус увеличить в 3 раза? </a:t>
            </a:r>
          </a:p>
        </p:txBody>
      </p:sp>
      <p:sp>
        <p:nvSpPr>
          <p:cNvPr id="7" name="Капля 6"/>
          <p:cNvSpPr/>
          <p:nvPr/>
        </p:nvSpPr>
        <p:spPr>
          <a:xfrm rot="17178107">
            <a:off x="5197953" y="2479432"/>
            <a:ext cx="3312932" cy="3478915"/>
          </a:xfrm>
          <a:prstGeom prst="teardrop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" rtlCol="0" anchor="ctr"/>
          <a:lstStyle/>
          <a:p>
            <a:pPr lvl="0"/>
            <a:r>
              <a:rPr lang="ru-RU" sz="2000" b="1" dirty="0">
                <a:latin typeface="Comic Sans MS" pitchFamily="66" charset="0"/>
              </a:rPr>
              <a:t>Как изменится длина окружности, если её диаметр уменьшить в 4 раза? 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3879736" y="2060848"/>
            <a:ext cx="1080120" cy="3376803"/>
          </a:xfrm>
          <a:prstGeom prst="downArrow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Comic Sans MS" pitchFamily="66" charset="0"/>
              </a:rPr>
              <a:t>Сообрази!!!</a:t>
            </a:r>
            <a:endParaRPr lang="ru-RU" sz="3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5810694"/>
            <a:ext cx="1035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Comic Sans MS" pitchFamily="66" charset="0"/>
              </a:rPr>
              <a:t>В 3 раза</a:t>
            </a:r>
            <a:endParaRPr lang="ru-RU" sz="1400" b="1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24328" y="5810693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Comic Sans MS" pitchFamily="66" charset="0"/>
              </a:rPr>
              <a:t>В 4 раза</a:t>
            </a:r>
            <a:endParaRPr lang="ru-RU" sz="1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02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 animBg="1"/>
      <p:bldP spid="5" grpId="0" animBg="1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Comic Sans MS" pitchFamily="66" charset="0"/>
              </a:rPr>
              <a:t>Команды задают друг другу вопросы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3" descr="&amp;Bcy;&amp;iecy;&amp;lcy;&amp;ycy;&amp;jcy; &amp;mcy;&amp;icy;&amp;shcy;&amp;kcy;&amp;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1" t="14079" r="5099" b="4715"/>
          <a:stretch>
            <a:fillRect/>
          </a:stretch>
        </p:blipFill>
        <p:spPr bwMode="auto">
          <a:xfrm>
            <a:off x="0" y="116632"/>
            <a:ext cx="1203793" cy="1428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mid_5628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16" r="-580" b="15445"/>
          <a:stretch>
            <a:fillRect/>
          </a:stretch>
        </p:blipFill>
        <p:spPr bwMode="auto">
          <a:xfrm>
            <a:off x="6156176" y="851429"/>
            <a:ext cx="1649420" cy="790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ятно 2 7"/>
          <p:cNvSpPr/>
          <p:nvPr/>
        </p:nvSpPr>
        <p:spPr>
          <a:xfrm>
            <a:off x="395536" y="1648052"/>
            <a:ext cx="3754080" cy="4589259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>
                <a:solidFill>
                  <a:schemeClr val="tx1"/>
                </a:solidFill>
                <a:latin typeface="Comic Sans MS" pitchFamily="66" charset="0"/>
              </a:rPr>
              <a:t>Как изменится площадь круга, если его радиус увеличить в 2 раза?</a:t>
            </a:r>
          </a:p>
        </p:txBody>
      </p:sp>
      <p:sp>
        <p:nvSpPr>
          <p:cNvPr id="9" name="Пятно 2 8"/>
          <p:cNvSpPr/>
          <p:nvPr/>
        </p:nvSpPr>
        <p:spPr>
          <a:xfrm>
            <a:off x="5139850" y="1844824"/>
            <a:ext cx="3752630" cy="4487294"/>
          </a:xfrm>
          <a:prstGeom prst="irregularSeal2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>
                <a:solidFill>
                  <a:schemeClr val="tx1"/>
                </a:solidFill>
                <a:latin typeface="Comic Sans MS" pitchFamily="66" charset="0"/>
              </a:rPr>
              <a:t>Как изменится площадь круга, если его радиус уменьшить в 5 раз?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3923928" y="2378039"/>
            <a:ext cx="1368152" cy="3528392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3200" b="1" dirty="0" smtClean="0">
                <a:latin typeface="Comic Sans MS" pitchFamily="66" charset="0"/>
              </a:rPr>
              <a:t>Подумай !!!</a:t>
            </a:r>
            <a:endParaRPr lang="ru-RU" sz="3200" b="1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87541" y="5537099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555776" y="5696626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Comic Sans MS" pitchFamily="66" charset="0"/>
              </a:rPr>
              <a:t>В 4 раза</a:t>
            </a:r>
            <a:endParaRPr lang="ru-RU" sz="1400" b="1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65052" y="5741202"/>
            <a:ext cx="1081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Comic Sans MS" pitchFamily="66" charset="0"/>
              </a:rPr>
              <a:t>В 25 раз</a:t>
            </a:r>
            <a:endParaRPr lang="ru-RU" sz="1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67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  <p:bldP spid="14" grpId="0"/>
      <p:bldP spid="1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</TotalTime>
  <Words>723</Words>
  <Application>Microsoft Office PowerPoint</Application>
  <PresentationFormat>Экран (4:3)</PresentationFormat>
  <Paragraphs>154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Олимпиада </vt:lpstr>
      <vt:lpstr>Презентация PowerPoint</vt:lpstr>
      <vt:lpstr>Презентация PowerPoint</vt:lpstr>
      <vt:lpstr>Назови правильный ответ</vt:lpstr>
      <vt:lpstr>Найти площадь заштрихованной части фигуры:</vt:lpstr>
      <vt:lpstr>Презентация PowerPoint</vt:lpstr>
      <vt:lpstr>Команды задают друг другу вопросы </vt:lpstr>
      <vt:lpstr>Команды задают друг другу вопросы </vt:lpstr>
      <vt:lpstr>3.Рыцарский турнир  (конкурс капитанов)</vt:lpstr>
      <vt:lpstr> Гонка преследований</vt:lpstr>
      <vt:lpstr>Кто первый?</vt:lpstr>
      <vt:lpstr> «Финишная прямая» </vt:lpstr>
      <vt:lpstr>       «Финишная прямая»</vt:lpstr>
      <vt:lpstr>Подведения итогов</vt:lpstr>
      <vt:lpstr>Задание на дом</vt:lpstr>
      <vt:lpstr>Рефлексия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XXII Зимние Олимпийские игры-  2014г. Сочи</dc:title>
  <dc:creator>1</dc:creator>
  <cp:lastModifiedBy>1</cp:lastModifiedBy>
  <cp:revision>68</cp:revision>
  <dcterms:created xsi:type="dcterms:W3CDTF">2014-02-08T02:45:43Z</dcterms:created>
  <dcterms:modified xsi:type="dcterms:W3CDTF">2014-02-10T09:43:32Z</dcterms:modified>
</cp:coreProperties>
</file>