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288032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Московское государство в конце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XV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 начале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XVI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века.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Содержимое 5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r>
              <a:rPr lang="ru-RU" dirty="0" smtClean="0"/>
              <a:t>Сын Василия </a:t>
            </a:r>
            <a:r>
              <a:rPr lang="en-US" dirty="0" smtClean="0"/>
              <a:t>II</a:t>
            </a:r>
            <a:r>
              <a:rPr lang="ru-RU" dirty="0" smtClean="0"/>
              <a:t> Темного</a:t>
            </a:r>
          </a:p>
          <a:p>
            <a:r>
              <a:rPr lang="ru-RU" dirty="0" smtClean="0"/>
              <a:t>Умный, талантливый, решительный, властный, нередко коварный и жестокий правитель</a:t>
            </a:r>
          </a:p>
        </p:txBody>
      </p:sp>
      <p:pic>
        <p:nvPicPr>
          <p:cNvPr id="922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624013"/>
            <a:ext cx="3200400" cy="45243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Органы государственной власти Московского государства в конце </a:t>
            </a:r>
            <a:r>
              <a:rPr lang="en-US" b="1" dirty="0" smtClean="0"/>
              <a:t>XV</a:t>
            </a:r>
            <a:r>
              <a:rPr lang="ru-RU" b="1" dirty="0" smtClean="0"/>
              <a:t>- начале </a:t>
            </a:r>
            <a:r>
              <a:rPr lang="en-US" b="1" dirty="0" smtClean="0"/>
              <a:t>XVI</a:t>
            </a:r>
            <a:r>
              <a:rPr lang="ru-RU" b="1" dirty="0" smtClean="0"/>
              <a:t> века.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1412776"/>
            <a:ext cx="60486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400" dirty="0" smtClean="0"/>
              <a:t>Верховный правитель _______________</a:t>
            </a:r>
            <a:endParaRPr lang="ru-RU" sz="2400" dirty="0" smtClean="0"/>
          </a:p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4284762" y="227607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733034" y="220407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131840" y="2564904"/>
            <a:ext cx="26642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Общегосударственные ведомства ___________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40152" y="2564904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Общегосударственные </a:t>
            </a:r>
            <a:r>
              <a:rPr lang="ru-RU" dirty="0" smtClean="0"/>
              <a:t>ведомства ____________</a:t>
            </a:r>
            <a:endParaRPr lang="ru-RU" dirty="0"/>
          </a:p>
        </p:txBody>
      </p:sp>
      <p:sp>
        <p:nvSpPr>
          <p:cNvPr id="17" name="Стрелка углом вверх 16"/>
          <p:cNvSpPr/>
          <p:nvPr/>
        </p:nvSpPr>
        <p:spPr>
          <a:xfrm rot="10800000">
            <a:off x="1835696" y="1628800"/>
            <a:ext cx="720080" cy="5040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2204864"/>
            <a:ext cx="259228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Совещательный орган: _____________________</a:t>
            </a:r>
          </a:p>
          <a:p>
            <a:pPr algn="ctr"/>
            <a:r>
              <a:rPr lang="ru-RU" b="1" dirty="0" smtClean="0"/>
              <a:t>Состоял из: _________</a:t>
            </a:r>
            <a:endParaRPr lang="ru-RU" b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4103948" y="3753036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6985062" y="3752242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203848" y="4221088"/>
            <a:ext cx="252028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Функции </a:t>
            </a:r>
            <a:r>
              <a:rPr lang="ru-RU" dirty="0" smtClean="0"/>
              <a:t>____________________________________________________________________________________________________________________________________________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084168" y="4221088"/>
            <a:ext cx="2592288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Функции</a:t>
            </a:r>
            <a:r>
              <a:rPr lang="ru-RU" dirty="0" smtClean="0"/>
              <a:t> </a:t>
            </a:r>
            <a:r>
              <a:rPr lang="ru-RU" dirty="0" smtClean="0"/>
              <a:t>___________________________________________________________________________________________________________________________________________________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b="1" dirty="0" smtClean="0"/>
              <a:t>Кормление</a:t>
            </a:r>
            <a:r>
              <a:rPr lang="ru-RU" sz="3600" b="1" dirty="0" smtClean="0"/>
              <a:t> </a:t>
            </a:r>
            <a:r>
              <a:rPr lang="ru-RU" dirty="0" smtClean="0"/>
              <a:t>– </a:t>
            </a:r>
            <a:r>
              <a:rPr lang="ru-RU" sz="3600" dirty="0" smtClean="0"/>
              <a:t>система содержания должностных лиц за счет населения.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4000" b="1" dirty="0" smtClean="0"/>
          </a:p>
          <a:p>
            <a:r>
              <a:rPr lang="ru-RU" sz="4000" b="1" dirty="0" smtClean="0"/>
              <a:t>Местничество</a:t>
            </a:r>
            <a:r>
              <a:rPr lang="ru-RU" dirty="0" smtClean="0"/>
              <a:t> – </a:t>
            </a:r>
            <a:r>
              <a:rPr lang="ru-RU" sz="3600" dirty="0" smtClean="0"/>
              <a:t>порядок назначение на должности в зависимости от знатности.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b="1" dirty="0" smtClean="0">
                <a:solidFill>
                  <a:srgbClr val="C00000"/>
                </a:solidFill>
              </a:rPr>
              <a:t>1497 г.</a:t>
            </a:r>
            <a:r>
              <a:rPr lang="ru-RU" sz="4000" dirty="0" smtClean="0"/>
              <a:t> – издания </a:t>
            </a:r>
            <a:r>
              <a:rPr lang="ru-RU" sz="4000" b="1" dirty="0" smtClean="0">
                <a:solidFill>
                  <a:srgbClr val="C00000"/>
                </a:solidFill>
              </a:rPr>
              <a:t>Судебника Ивана </a:t>
            </a:r>
            <a:r>
              <a:rPr lang="en-US" sz="4000" b="1" dirty="0" smtClean="0">
                <a:solidFill>
                  <a:srgbClr val="C00000"/>
                </a:solidFill>
              </a:rPr>
              <a:t>III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dirty="0" smtClean="0"/>
              <a:t>– первый свод законов единого государства. </a:t>
            </a:r>
            <a:endParaRPr lang="ru-RU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933056"/>
            <a:ext cx="310755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Изменение в порядке владения землей и ограничение свободы крестьян.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6805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340768"/>
            <a:ext cx="27363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Судебник 1497 г. 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348880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Землевладельцы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2276872"/>
            <a:ext cx="29523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Крестьяне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45024"/>
            <a:ext cx="89959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3645024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3645024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3645024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3645024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364502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668344" y="3645024"/>
            <a:ext cx="9716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431540" y="324898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222834" y="3320988"/>
            <a:ext cx="360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375756" y="33929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3347864" y="3212976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5436096" y="328498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6552220" y="332098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7992380" y="3320988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987824" y="2060848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796136" y="1988840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Домашнее задание.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§21, учить записи.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Кроссворд  «Древняя Русь»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130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Московское государство в конце XV- начале XVI века.</vt:lpstr>
      <vt:lpstr>Иван III</vt:lpstr>
      <vt:lpstr>Органы государственной власти Московского государства в конце XV- начале XVI века. </vt:lpstr>
      <vt:lpstr>Слайд 4</vt:lpstr>
      <vt:lpstr>Слайд 5</vt:lpstr>
      <vt:lpstr>Слайд 6</vt:lpstr>
      <vt:lpstr>Изменение в порядке владения землей и ограничение свободы крестьян. </vt:lpstr>
      <vt:lpstr>Домашнее задание.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Московское государство в конце XV- начале XVI века.</dc:title>
  <dc:creator>Альфия</dc:creator>
  <cp:lastModifiedBy>тобольск</cp:lastModifiedBy>
  <cp:revision>5</cp:revision>
  <dcterms:created xsi:type="dcterms:W3CDTF">2014-04-13T16:09:56Z</dcterms:created>
  <dcterms:modified xsi:type="dcterms:W3CDTF">2014-04-13T16:53:14Z</dcterms:modified>
</cp:coreProperties>
</file>