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9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CF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71A4-8318-4161-AB6E-97694D2ECB9E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3E7E-BB7E-4601-950E-404EF8C9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97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71A4-8318-4161-AB6E-97694D2ECB9E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3E7E-BB7E-4601-950E-404EF8C9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55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71A4-8318-4161-AB6E-97694D2ECB9E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3E7E-BB7E-4601-950E-404EF8C90F2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524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71A4-8318-4161-AB6E-97694D2ECB9E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3E7E-BB7E-4601-950E-404EF8C9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13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71A4-8318-4161-AB6E-97694D2ECB9E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3E7E-BB7E-4601-950E-404EF8C90F2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769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71A4-8318-4161-AB6E-97694D2ECB9E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3E7E-BB7E-4601-950E-404EF8C9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00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71A4-8318-4161-AB6E-97694D2ECB9E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3E7E-BB7E-4601-950E-404EF8C9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31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71A4-8318-4161-AB6E-97694D2ECB9E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3E7E-BB7E-4601-950E-404EF8C9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51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71A4-8318-4161-AB6E-97694D2ECB9E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3E7E-BB7E-4601-950E-404EF8C9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20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71A4-8318-4161-AB6E-97694D2ECB9E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3E7E-BB7E-4601-950E-404EF8C9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51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71A4-8318-4161-AB6E-97694D2ECB9E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3E7E-BB7E-4601-950E-404EF8C9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83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71A4-8318-4161-AB6E-97694D2ECB9E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3E7E-BB7E-4601-950E-404EF8C9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30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71A4-8318-4161-AB6E-97694D2ECB9E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3E7E-BB7E-4601-950E-404EF8C9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38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71A4-8318-4161-AB6E-97694D2ECB9E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3E7E-BB7E-4601-950E-404EF8C9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16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71A4-8318-4161-AB6E-97694D2ECB9E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3E7E-BB7E-4601-950E-404EF8C9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10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71A4-8318-4161-AB6E-97694D2ECB9E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3E7E-BB7E-4601-950E-404EF8C9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69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871A4-8318-4161-AB6E-97694D2ECB9E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B33E7E-BB7E-4601-950E-404EF8C90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13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hyperlink" Target="http://mathege.ru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6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0224" y="323384"/>
            <a:ext cx="903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ЕГЭ по математике: задания В10 и В13</a:t>
            </a:r>
            <a:endParaRPr lang="ru-RU" sz="3600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0" y="987160"/>
            <a:ext cx="10515600" cy="231555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Презентация создана на основе материалов открытого банка заданий по математике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ЕГЭ 2014   </a:t>
            </a:r>
            <a:r>
              <a:rPr lang="en-US" dirty="0" smtClean="0">
                <a:hlinkClick r:id="rId2"/>
              </a:rPr>
              <a:t>http://mathege.ru</a:t>
            </a:r>
            <a:endParaRPr lang="ru-RU" dirty="0" smtClean="0"/>
          </a:p>
          <a:p>
            <a:r>
              <a:rPr lang="ru-RU" dirty="0" smtClean="0"/>
              <a:t>Использование данной презентации планируется на уроках заключительного повторения в 11 классе при подготовке к ЕГЭ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873405" y="3594518"/>
            <a:ext cx="5374888" cy="77676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П и р а м и д 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20798" y="4871876"/>
            <a:ext cx="3919193" cy="178922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произвольная пирамида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419493" y="4745495"/>
            <a:ext cx="3657600" cy="14533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/>
              <a:t>п</a:t>
            </a:r>
            <a:r>
              <a:rPr lang="ru-RU" dirty="0" smtClean="0"/>
              <a:t>равильная </a:t>
            </a:r>
          </a:p>
          <a:p>
            <a:pPr algn="ctr"/>
            <a:r>
              <a:rPr lang="ru-RU" dirty="0" smtClean="0"/>
              <a:t>пирамида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895708" y="3344219"/>
            <a:ext cx="5352585" cy="1277358"/>
          </a:xfrm>
          <a:prstGeom prst="ellipse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92097" y="4871876"/>
            <a:ext cx="3267308" cy="1610808"/>
          </a:xfrm>
          <a:prstGeom prst="round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5614639" y="4750439"/>
            <a:ext cx="3267308" cy="1610808"/>
          </a:xfrm>
          <a:prstGeom prst="round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46164" y="2422426"/>
            <a:ext cx="9982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Презентация создана </a:t>
            </a:r>
            <a:r>
              <a:rPr lang="ru-RU" dirty="0"/>
              <a:t>Конторовой </a:t>
            </a:r>
            <a:r>
              <a:rPr lang="ru-RU" dirty="0" smtClean="0"/>
              <a:t>Е.В., </a:t>
            </a:r>
            <a:r>
              <a:rPr lang="ru-RU" dirty="0" smtClean="0"/>
              <a:t>учителем </a:t>
            </a:r>
            <a:r>
              <a:rPr lang="ru-RU" dirty="0" smtClean="0"/>
              <a:t>математики ГБОУ </a:t>
            </a:r>
            <a:r>
              <a:rPr lang="ru-RU" dirty="0" smtClean="0"/>
              <a:t>школа-интернат №576 Василеостровского </a:t>
            </a:r>
            <a:r>
              <a:rPr lang="ru-RU" dirty="0" smtClean="0"/>
              <a:t>района </a:t>
            </a:r>
            <a:r>
              <a:rPr lang="ru-RU" dirty="0" err="1" smtClean="0"/>
              <a:t>г.Санкт</a:t>
            </a:r>
            <a:r>
              <a:rPr lang="ru-RU" dirty="0" smtClean="0"/>
              <a:t>-Петербурга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29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106" y="295728"/>
            <a:ext cx="87091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Основанием пирамиды служит прямоугольник, одна боковая грань перпендикулярна плоскости основания, а три другие боковые грани наклонены к плоскости основания под углом 60 . Высота пирамиды равна 6. Найдите объем пирамиды.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0526751" y="6233532"/>
            <a:ext cx="1750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формулы</a:t>
            </a:r>
            <a:endParaRPr lang="ru-RU" dirty="0"/>
          </a:p>
        </p:txBody>
      </p:sp>
      <p:pic>
        <p:nvPicPr>
          <p:cNvPr id="5" name="Рисунок 4" descr="MA.OB10.B9.41/innerimg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47" y="2459192"/>
            <a:ext cx="2623557" cy="2748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719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107" y="295728"/>
            <a:ext cx="68691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 сколько раз увеличится объем пирамиды, если ее высоту увеличить в четыре раза?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MA.OB10.B9.15/innerimg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07" y="1503439"/>
            <a:ext cx="2910469" cy="321352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10526751" y="6233532"/>
            <a:ext cx="1750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формулы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375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106" y="295728"/>
            <a:ext cx="85641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/>
              <a:t>Боковые ребра треугольной пирамиды взаимно перпендикулярны, каждое из них равно 3. Найдите объем пирамиды. 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0526751" y="6233532"/>
            <a:ext cx="1750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формулы</a:t>
            </a:r>
            <a:endParaRPr lang="ru-RU" dirty="0"/>
          </a:p>
        </p:txBody>
      </p:sp>
      <p:pic>
        <p:nvPicPr>
          <p:cNvPr id="5" name="Рисунок 4" descr="MA.OB10.B9.42/innerimg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26" y="1698237"/>
            <a:ext cx="3282176" cy="359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997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106" y="295728"/>
            <a:ext cx="85641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Объём тетраэдра равен 19. Найдите объём многогранника, вершинами которого являются середины рёбер данного тетраэдра.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0526751" y="6233532"/>
            <a:ext cx="1282390" cy="36933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2" action="ppaction://hlinksldjump"/>
              </a:rPr>
              <a:t>формулы</a:t>
            </a:r>
            <a:endParaRPr lang="ru-RU" b="1" dirty="0"/>
          </a:p>
        </p:txBody>
      </p:sp>
      <p:pic>
        <p:nvPicPr>
          <p:cNvPr id="7" name="Рисунок 6" descr="b9.38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89" y="1817649"/>
            <a:ext cx="2524823" cy="2888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543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106" y="295728"/>
            <a:ext cx="85641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Площадь поверхности тетраэдра равна 12. Найдите площадь поверхности многогранника, вершинами которого являются середины рёбер данного тетраэдра.</a:t>
            </a:r>
          </a:p>
        </p:txBody>
      </p:sp>
      <p:pic>
        <p:nvPicPr>
          <p:cNvPr id="5" name="Рисунок 4" descr="b9.38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90" y="2062975"/>
            <a:ext cx="3021981" cy="3100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045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106" y="295728"/>
            <a:ext cx="85641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Во сколько раз увеличится объем правильного тетраэдра, если все его ребра увеличить в два раза? 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0526751" y="6233532"/>
            <a:ext cx="1282390" cy="36933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2" action="ppaction://hlinksldjump"/>
              </a:rPr>
              <a:t>формулы</a:t>
            </a:r>
            <a:endParaRPr lang="ru-RU" b="1" dirty="0"/>
          </a:p>
        </p:txBody>
      </p:sp>
      <p:pic>
        <p:nvPicPr>
          <p:cNvPr id="6" name="Рисунок 5" descr="MA.OB10.B9.10/innerimg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46" y="1839951"/>
            <a:ext cx="2373700" cy="25053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703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0526751" y="6233532"/>
            <a:ext cx="1282390" cy="36933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2" action="ppaction://hlinksldjump"/>
              </a:rPr>
              <a:t>формулы</a:t>
            </a:r>
            <a:endParaRPr lang="ru-RU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46048" y="61772"/>
            <a:ext cx="868782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Стороны основания правильной четырехугольной пирамиды равны 10,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боковые ребра равны 13.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Найдите площадь поверхности этой пирамиды.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193" name="Рисунок 63" descr="MA.E10.B9.32/innerimg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8867"/>
            <a:ext cx="3620208" cy="240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0526751" y="6233532"/>
            <a:ext cx="1282390" cy="36933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2" action="ppaction://hlinksldjump"/>
              </a:rPr>
              <a:t>формулы</a:t>
            </a:r>
            <a:endParaRPr lang="ru-RU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01805" y="709660"/>
            <a:ext cx="851765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Стороны основания правильной шестиугольной пирамиды равны 10,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боковые ребра равны 13. Найдите площадь боковой поверхности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этой пирамиды.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41" name="Рисунок 64" descr="MA.E10.B9.34/innerimg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37" y="2033099"/>
            <a:ext cx="4141318" cy="263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39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106" y="295728"/>
            <a:ext cx="85641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Найдите объем правильной треугольной пирамиды, стороны основания которой равны 1, а высота равна       .</a:t>
            </a:r>
            <a:endParaRPr lang="ru-RU" sz="20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0526751" y="6233532"/>
            <a:ext cx="1282390" cy="36933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2" action="ppaction://hlinksldjump"/>
              </a:rPr>
              <a:t>формулы</a:t>
            </a:r>
            <a:endParaRPr lang="ru-RU" b="1" dirty="0"/>
          </a:p>
        </p:txBody>
      </p:sp>
      <p:pic>
        <p:nvPicPr>
          <p:cNvPr id="8" name="Рисунок 7" descr="\sqrt{3}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147" y="649671"/>
            <a:ext cx="367990" cy="3456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877014" y="234431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Рисунок 11" descr="MA.OB10.B9.13/innerimg0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85" y="1706136"/>
            <a:ext cx="2553629" cy="2888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207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0584" y="314683"/>
            <a:ext cx="85641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Найдите высоту правильной треугольной пирамиды, стороны основания которой равны 2, а объем равен        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2000" dirty="0" smtClean="0"/>
              <a:t>       </a:t>
            </a:r>
            <a:endParaRPr lang="ru-RU" sz="20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0526751" y="6233532"/>
            <a:ext cx="1282390" cy="36933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2" action="ppaction://hlinksldjump"/>
              </a:rPr>
              <a:t>формулы</a:t>
            </a:r>
            <a:endParaRPr lang="ru-RU" b="1" dirty="0"/>
          </a:p>
        </p:txBody>
      </p:sp>
      <p:pic>
        <p:nvPicPr>
          <p:cNvPr id="8" name="Рисунок 7" descr="\sqrt{3}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155" y="649670"/>
            <a:ext cx="367990" cy="345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MA.OB10.B9.13/innerimg0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85" y="1706136"/>
            <a:ext cx="2553629" cy="2888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49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863" y="182245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П и р а м и д а</a:t>
            </a:r>
            <a:endParaRPr lang="ru-RU" dirty="0"/>
          </a:p>
        </p:txBody>
      </p:sp>
      <p:pic>
        <p:nvPicPr>
          <p:cNvPr id="1060" name="Picture 4" descr="http://900igr.net/datai/geometrija/Objom-piramidy/0012-011-Uprazhnenie-1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656" y="861385"/>
            <a:ext cx="2330048" cy="2397478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519871" y="2143888"/>
            <a:ext cx="1770366" cy="1732085"/>
            <a:chOff x="1816896" y="2831123"/>
            <a:chExt cx="1770366" cy="1732085"/>
          </a:xfrm>
        </p:grpSpPr>
        <p:sp>
          <p:nvSpPr>
            <p:cNvPr id="7" name="Равнобедренный треугольник 6"/>
            <p:cNvSpPr/>
            <p:nvPr/>
          </p:nvSpPr>
          <p:spPr>
            <a:xfrm rot="9194173">
              <a:off x="1846385" y="4018085"/>
              <a:ext cx="1740877" cy="545123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  <a:alpha val="56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>
              <a:endCxn id="7" idx="4"/>
            </p:cNvCxnSpPr>
            <p:nvPr/>
          </p:nvCxnSpPr>
          <p:spPr>
            <a:xfrm flipH="1">
              <a:off x="1816896" y="2831123"/>
              <a:ext cx="644950" cy="16081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endCxn id="7" idx="2"/>
            </p:cNvCxnSpPr>
            <p:nvPr/>
          </p:nvCxnSpPr>
          <p:spPr>
            <a:xfrm>
              <a:off x="2461846" y="2831123"/>
              <a:ext cx="909428" cy="8241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endCxn id="7" idx="0"/>
            </p:cNvCxnSpPr>
            <p:nvPr/>
          </p:nvCxnSpPr>
          <p:spPr>
            <a:xfrm>
              <a:off x="2461846" y="2831123"/>
              <a:ext cx="377715" cy="17028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235088" y="4249542"/>
            <a:ext cx="2637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т</a:t>
            </a:r>
            <a:r>
              <a:rPr lang="ru-RU" sz="2400" dirty="0" smtClean="0"/>
              <a:t>реугольная</a:t>
            </a:r>
            <a:endParaRPr lang="ru-RU" sz="2400" dirty="0"/>
          </a:p>
        </p:txBody>
      </p:sp>
      <p:grpSp>
        <p:nvGrpSpPr>
          <p:cNvPr id="26" name="Группа 25"/>
          <p:cNvGrpSpPr/>
          <p:nvPr/>
        </p:nvGrpSpPr>
        <p:grpSpPr>
          <a:xfrm rot="228092">
            <a:off x="3505728" y="1561484"/>
            <a:ext cx="1594839" cy="1884447"/>
            <a:chOff x="4281854" y="2031023"/>
            <a:chExt cx="1318846" cy="1604165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4281854" y="2945423"/>
              <a:ext cx="1318846" cy="689765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6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4281854" y="2031023"/>
              <a:ext cx="659423" cy="914400"/>
            </a:xfrm>
            <a:prstGeom prst="line">
              <a:avLst/>
            </a:prstGeom>
            <a:ln w="381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4281854" y="2039815"/>
              <a:ext cx="659423" cy="15953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4941277" y="2031023"/>
              <a:ext cx="659423" cy="1604165"/>
            </a:xfrm>
            <a:prstGeom prst="line">
              <a:avLst/>
            </a:prstGeom>
            <a:ln w="381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4941277" y="2031023"/>
              <a:ext cx="659423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3376807" y="3899251"/>
            <a:ext cx="2641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ч</a:t>
            </a:r>
            <a:r>
              <a:rPr lang="ru-RU" sz="2400" dirty="0" smtClean="0"/>
              <a:t>етырехугольная</a:t>
            </a:r>
            <a:endParaRPr lang="ru-RU" sz="2400" dirty="0"/>
          </a:p>
        </p:txBody>
      </p:sp>
      <p:grpSp>
        <p:nvGrpSpPr>
          <p:cNvPr id="1036" name="Группа 1035"/>
          <p:cNvGrpSpPr/>
          <p:nvPr/>
        </p:nvGrpSpPr>
        <p:grpSpPr>
          <a:xfrm>
            <a:off x="6791332" y="2188526"/>
            <a:ext cx="1494692" cy="2180492"/>
            <a:chOff x="6986954" y="2031023"/>
            <a:chExt cx="1494692" cy="2180492"/>
          </a:xfrm>
        </p:grpSpPr>
        <p:cxnSp>
          <p:nvCxnSpPr>
            <p:cNvPr id="30" name="Прямая соединительная линия 29"/>
            <p:cNvCxnSpPr>
              <a:endCxn id="28" idx="0"/>
            </p:cNvCxnSpPr>
            <p:nvPr/>
          </p:nvCxnSpPr>
          <p:spPr>
            <a:xfrm>
              <a:off x="7717070" y="2039815"/>
              <a:ext cx="17230" cy="1125416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5" name="Группа 1034"/>
            <p:cNvGrpSpPr/>
            <p:nvPr/>
          </p:nvGrpSpPr>
          <p:grpSpPr>
            <a:xfrm>
              <a:off x="6986954" y="2031023"/>
              <a:ext cx="1494692" cy="2180492"/>
              <a:chOff x="6989885" y="2031023"/>
              <a:chExt cx="1494692" cy="2180492"/>
            </a:xfrm>
          </p:grpSpPr>
          <p:sp>
            <p:nvSpPr>
              <p:cNvPr id="28" name="Правильный пятиугольник 27"/>
              <p:cNvSpPr/>
              <p:nvPr/>
            </p:nvSpPr>
            <p:spPr>
              <a:xfrm>
                <a:off x="6989885" y="3165231"/>
                <a:ext cx="1494692" cy="1046284"/>
              </a:xfrm>
              <a:prstGeom prst="pentagon">
                <a:avLst/>
              </a:prstGeom>
              <a:solidFill>
                <a:schemeClr val="accent2">
                  <a:lumMod val="60000"/>
                  <a:lumOff val="40000"/>
                  <a:alpha val="52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24" name="Прямая соединительная линия 1023"/>
              <p:cNvCxnSpPr>
                <a:endCxn id="28" idx="1"/>
              </p:cNvCxnSpPr>
              <p:nvPr/>
            </p:nvCxnSpPr>
            <p:spPr>
              <a:xfrm flipH="1">
                <a:off x="6989887" y="2031023"/>
                <a:ext cx="729759" cy="15338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7" name="Прямая соединительная линия 1026"/>
              <p:cNvCxnSpPr>
                <a:endCxn id="28" idx="5"/>
              </p:cNvCxnSpPr>
              <p:nvPr/>
            </p:nvCxnSpPr>
            <p:spPr>
              <a:xfrm>
                <a:off x="7720001" y="2031023"/>
                <a:ext cx="764574" cy="15338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9" name="Прямая соединительная линия 1028"/>
              <p:cNvCxnSpPr/>
              <p:nvPr/>
            </p:nvCxnSpPr>
            <p:spPr>
              <a:xfrm flipH="1">
                <a:off x="7288823" y="2031023"/>
                <a:ext cx="430823" cy="218049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1" name="Прямая соединительная линия 1030"/>
              <p:cNvCxnSpPr>
                <a:endCxn id="28" idx="4"/>
              </p:cNvCxnSpPr>
              <p:nvPr/>
            </p:nvCxnSpPr>
            <p:spPr>
              <a:xfrm>
                <a:off x="7719646" y="2039815"/>
                <a:ext cx="479469" cy="2171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37" name="TextBox 1036"/>
          <p:cNvSpPr txBox="1"/>
          <p:nvPr/>
        </p:nvSpPr>
        <p:spPr>
          <a:xfrm>
            <a:off x="6711612" y="4649849"/>
            <a:ext cx="2098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пятиугольная</a:t>
            </a:r>
            <a:endParaRPr lang="ru-RU" sz="2400" dirty="0"/>
          </a:p>
        </p:txBody>
      </p:sp>
      <p:sp>
        <p:nvSpPr>
          <p:cNvPr id="1061" name="Шестиугольник 1060"/>
          <p:cNvSpPr/>
          <p:nvPr/>
        </p:nvSpPr>
        <p:spPr>
          <a:xfrm>
            <a:off x="9114263" y="2288082"/>
            <a:ext cx="2038222" cy="784930"/>
          </a:xfrm>
          <a:prstGeom prst="hexagon">
            <a:avLst>
              <a:gd name="adj" fmla="val 67565"/>
              <a:gd name="vf" fmla="val 115470"/>
            </a:avLst>
          </a:prstGeom>
          <a:solidFill>
            <a:srgbClr val="FCBCF3">
              <a:alpha val="4588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2" name="TextBox 1061"/>
          <p:cNvSpPr txBox="1"/>
          <p:nvPr/>
        </p:nvSpPr>
        <p:spPr>
          <a:xfrm>
            <a:off x="9114263" y="3681765"/>
            <a:ext cx="243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шестиугольная</a:t>
            </a:r>
            <a:endParaRPr lang="ru-RU" sz="2400" dirty="0"/>
          </a:p>
        </p:txBody>
      </p:sp>
      <p:sp>
        <p:nvSpPr>
          <p:cNvPr id="1063" name="Прямоугольник 1062"/>
          <p:cNvSpPr/>
          <p:nvPr/>
        </p:nvSpPr>
        <p:spPr>
          <a:xfrm>
            <a:off x="1164821" y="5578423"/>
            <a:ext cx="98219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Пирамида</a:t>
            </a:r>
            <a:r>
              <a:rPr lang="ru-RU" sz="2400" dirty="0" smtClean="0">
                <a:solidFill>
                  <a:srgbClr val="0070C0"/>
                </a:solidFill>
              </a:rPr>
              <a:t> – многогранник, основание которого – многоугольник, а остальные грани – треугольники, имеющие общую вершину.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1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1037" grpId="0"/>
      <p:bldP spid="1061" grpId="0" animBg="1"/>
      <p:bldP spid="1062" grpId="0"/>
      <p:bldP spid="106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0584" y="314683"/>
            <a:ext cx="85641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правильной четырехугольной пирамиде высота равна 6, боковое ребро равно 10. Найдите ее объем.</a:t>
            </a:r>
          </a:p>
          <a:p>
            <a:r>
              <a:rPr lang="ru-RU" sz="2000" dirty="0" smtClean="0"/>
              <a:t>       </a:t>
            </a:r>
            <a:endParaRPr lang="ru-RU" sz="20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0526751" y="6233532"/>
            <a:ext cx="1282390" cy="36933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2" action="ppaction://hlinksldjump"/>
              </a:rPr>
              <a:t>формулы</a:t>
            </a:r>
            <a:endParaRPr lang="ru-RU" b="1" dirty="0"/>
          </a:p>
        </p:txBody>
      </p:sp>
      <p:pic>
        <p:nvPicPr>
          <p:cNvPr id="6" name="Рисунок 5" descr="MA.OB10.B9.39/innerimg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52" y="1330346"/>
            <a:ext cx="3012340" cy="2865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829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0584" y="314683"/>
            <a:ext cx="85641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Найдите площадь </a:t>
            </a:r>
            <a:r>
              <a:rPr lang="ru-RU" sz="2000" dirty="0" smtClean="0"/>
              <a:t>полной и площадь боковой поверхности </a:t>
            </a:r>
            <a:r>
              <a:rPr lang="ru-RU" sz="2000" dirty="0" err="1" smtClean="0"/>
              <a:t>поверхности</a:t>
            </a:r>
            <a:r>
              <a:rPr lang="ru-RU" sz="2000" dirty="0" smtClean="0"/>
              <a:t> </a:t>
            </a:r>
            <a:r>
              <a:rPr lang="ru-RU" sz="2000" dirty="0"/>
              <a:t>правильной четырехугольной пирамиды,  стороны основания которой равны 6 и высота равна 4. </a:t>
            </a:r>
          </a:p>
          <a:p>
            <a:r>
              <a:rPr lang="ru-RU" sz="2000" dirty="0" smtClean="0"/>
              <a:t>       </a:t>
            </a:r>
            <a:endParaRPr lang="ru-RU" sz="20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0526751" y="6233532"/>
            <a:ext cx="1282390" cy="36933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2" action="ppaction://hlinksldjump"/>
              </a:rPr>
              <a:t>формулы</a:t>
            </a:r>
            <a:endParaRPr lang="ru-RU" b="1" dirty="0"/>
          </a:p>
        </p:txBody>
      </p:sp>
      <p:pic>
        <p:nvPicPr>
          <p:cNvPr id="6" name="Рисунок 5" descr="MA.E10.B9.33/innerimg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06" y="1694637"/>
            <a:ext cx="3463500" cy="28550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812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0584" y="314683"/>
            <a:ext cx="85641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правильной четырехугольной пирамиде высота равна 12, объем равен 200. Найдите боковое ребро этой пирамиды. 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 smtClean="0"/>
              <a:t>       </a:t>
            </a:r>
            <a:endParaRPr lang="ru-RU" sz="20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0526751" y="6233532"/>
            <a:ext cx="1282390" cy="36933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2" action="ppaction://hlinksldjump"/>
              </a:rPr>
              <a:t>формулы</a:t>
            </a:r>
            <a:endParaRPr lang="ru-RU" b="1" dirty="0"/>
          </a:p>
        </p:txBody>
      </p:sp>
      <p:pic>
        <p:nvPicPr>
          <p:cNvPr id="6" name="Рисунок 5" descr="MA.E10.B9.33/innerimg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06" y="1694637"/>
            <a:ext cx="3463500" cy="28550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710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0584" y="314683"/>
            <a:ext cx="85641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Сторона основания правильной четырехугольной пирамиды равна 4, а  угол между боковой гранью и основанием  45 . Найдите объем пирамиды.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       </a:t>
            </a:r>
            <a:endParaRPr lang="ru-RU" sz="20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0526751" y="6233532"/>
            <a:ext cx="1282390" cy="36933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2" action="ppaction://hlinksldjump"/>
              </a:rPr>
              <a:t>формулы</a:t>
            </a:r>
            <a:endParaRPr lang="ru-RU" b="1" dirty="0"/>
          </a:p>
        </p:txBody>
      </p:sp>
      <p:pic>
        <p:nvPicPr>
          <p:cNvPr id="12" name="Рисунок 11" descr="^\circ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787" y="670119"/>
            <a:ext cx="104775" cy="142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3" name="Рисунок 12" descr="MA.OB10.B9.45/innerimg0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71" y="1945899"/>
            <a:ext cx="2951355" cy="2963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639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Элементы произвольной пирамиды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35683354"/>
              </p:ext>
            </p:extLst>
          </p:nvPr>
        </p:nvGraphicFramePr>
        <p:xfrm>
          <a:off x="6172200" y="2293938"/>
          <a:ext cx="5181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Уравнение" r:id="rId3" imgW="1726920" imgH="228600" progId="Equation.3">
                  <p:embed/>
                </p:oleObj>
              </mc:Choice>
              <mc:Fallback>
                <p:oleObj name="Уравнение" r:id="rId3" imgW="17269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72200" y="2293938"/>
                        <a:ext cx="51816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48596" y="1616927"/>
            <a:ext cx="5792915" cy="44244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1561171" y="4125951"/>
            <a:ext cx="1594624" cy="1393903"/>
          </a:xfrm>
          <a:prstGeom prst="pentagon">
            <a:avLst/>
          </a:prstGeom>
          <a:solidFill>
            <a:schemeClr val="accent1">
              <a:alpha val="39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endCxn id="6" idx="0"/>
          </p:cNvCxnSpPr>
          <p:nvPr/>
        </p:nvCxnSpPr>
        <p:spPr>
          <a:xfrm flipV="1">
            <a:off x="1561171" y="4125951"/>
            <a:ext cx="797312" cy="53525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0"/>
            <a:endCxn id="6" idx="5"/>
          </p:cNvCxnSpPr>
          <p:nvPr/>
        </p:nvCxnSpPr>
        <p:spPr>
          <a:xfrm>
            <a:off x="2358483" y="4125951"/>
            <a:ext cx="797310" cy="53242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5"/>
            <a:endCxn id="6" idx="4"/>
          </p:cNvCxnSpPr>
          <p:nvPr/>
        </p:nvCxnSpPr>
        <p:spPr>
          <a:xfrm flipH="1">
            <a:off x="2851248" y="4658373"/>
            <a:ext cx="304545" cy="8614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4"/>
            <a:endCxn id="6" idx="2"/>
          </p:cNvCxnSpPr>
          <p:nvPr/>
        </p:nvCxnSpPr>
        <p:spPr>
          <a:xfrm flipH="1">
            <a:off x="1865718" y="5519850"/>
            <a:ext cx="98553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6" idx="1"/>
          </p:cNvCxnSpPr>
          <p:nvPr/>
        </p:nvCxnSpPr>
        <p:spPr>
          <a:xfrm flipH="1" flipV="1">
            <a:off x="1561173" y="4658373"/>
            <a:ext cx="289929" cy="8614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429000" y="5065231"/>
            <a:ext cx="2505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</a:t>
            </a:r>
            <a:r>
              <a:rPr lang="ru-RU" sz="2400" dirty="0" smtClean="0"/>
              <a:t>ебра основания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561171" y="5615667"/>
            <a:ext cx="2352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основание</a:t>
            </a:r>
            <a:endParaRPr lang="ru-RU" sz="2400" dirty="0"/>
          </a:p>
        </p:txBody>
      </p:sp>
      <p:sp>
        <p:nvSpPr>
          <p:cNvPr id="20" name="Овал 19"/>
          <p:cNvSpPr/>
          <p:nvPr/>
        </p:nvSpPr>
        <p:spPr>
          <a:xfrm>
            <a:off x="2250831" y="2813538"/>
            <a:ext cx="45719" cy="45719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06137" y="2348913"/>
            <a:ext cx="2352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вершина</a:t>
            </a:r>
            <a:endParaRPr lang="ru-RU" sz="2400" dirty="0"/>
          </a:p>
        </p:txBody>
      </p:sp>
      <p:cxnSp>
        <p:nvCxnSpPr>
          <p:cNvPr id="24" name="Прямая соединительная линия 23"/>
          <p:cNvCxnSpPr>
            <a:stCxn id="20" idx="4"/>
          </p:cNvCxnSpPr>
          <p:nvPr/>
        </p:nvCxnSpPr>
        <p:spPr>
          <a:xfrm>
            <a:off x="2273691" y="2859257"/>
            <a:ext cx="84792" cy="126669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20" idx="0"/>
            <a:endCxn id="6" idx="1"/>
          </p:cNvCxnSpPr>
          <p:nvPr/>
        </p:nvCxnSpPr>
        <p:spPr>
          <a:xfrm flipH="1">
            <a:off x="1561173" y="2813538"/>
            <a:ext cx="712518" cy="18448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0" idx="0"/>
          </p:cNvCxnSpPr>
          <p:nvPr/>
        </p:nvCxnSpPr>
        <p:spPr>
          <a:xfrm flipH="1">
            <a:off x="1865718" y="2813538"/>
            <a:ext cx="407973" cy="27063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0" idx="0"/>
            <a:endCxn id="6" idx="4"/>
          </p:cNvCxnSpPr>
          <p:nvPr/>
        </p:nvCxnSpPr>
        <p:spPr>
          <a:xfrm>
            <a:off x="2273691" y="2813538"/>
            <a:ext cx="577557" cy="27063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Прямая соединительная линия 2047"/>
          <p:cNvCxnSpPr>
            <a:stCxn id="20" idx="0"/>
            <a:endCxn id="6" idx="5"/>
          </p:cNvCxnSpPr>
          <p:nvPr/>
        </p:nvCxnSpPr>
        <p:spPr>
          <a:xfrm>
            <a:off x="2273691" y="2813538"/>
            <a:ext cx="882102" cy="18448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95690" y="2637267"/>
            <a:ext cx="2352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б</a:t>
            </a:r>
            <a:r>
              <a:rPr lang="ru-RU" sz="2400" dirty="0" smtClean="0"/>
              <a:t>оковые ребра</a:t>
            </a:r>
            <a:endParaRPr lang="ru-RU" sz="2400" dirty="0"/>
          </a:p>
        </p:txBody>
      </p:sp>
      <p:sp>
        <p:nvSpPr>
          <p:cNvPr id="2060" name="Равнобедренный треугольник 2059"/>
          <p:cNvSpPr/>
          <p:nvPr/>
        </p:nvSpPr>
        <p:spPr>
          <a:xfrm rot="4605304">
            <a:off x="1446229" y="3884660"/>
            <a:ext cx="2676200" cy="433693"/>
          </a:xfrm>
          <a:prstGeom prst="triangle">
            <a:avLst>
              <a:gd name="adj" fmla="val 74526"/>
            </a:avLst>
          </a:prstGeom>
          <a:solidFill>
            <a:schemeClr val="accent4">
              <a:lumMod val="5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1" name="Равнобедренный треугольник 2060"/>
          <p:cNvSpPr/>
          <p:nvPr/>
        </p:nvSpPr>
        <p:spPr>
          <a:xfrm flipH="1">
            <a:off x="1880727" y="3031518"/>
            <a:ext cx="976199" cy="2478187"/>
          </a:xfrm>
          <a:prstGeom prst="triangle">
            <a:avLst>
              <a:gd name="adj" fmla="val 58968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000">
                <a:schemeClr val="accent6">
                  <a:lumMod val="5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3" name="Равнобедренный треугольник 2062"/>
          <p:cNvSpPr/>
          <p:nvPr/>
        </p:nvSpPr>
        <p:spPr>
          <a:xfrm rot="6641189">
            <a:off x="1251113" y="3580006"/>
            <a:ext cx="1869229" cy="515758"/>
          </a:xfrm>
          <a:prstGeom prst="triangle">
            <a:avLst>
              <a:gd name="adj" fmla="val 59297"/>
            </a:avLst>
          </a:prstGeom>
          <a:solidFill>
            <a:schemeClr val="accent6">
              <a:lumMod val="60000"/>
              <a:lumOff val="40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Равнобедренный треугольник 50"/>
          <p:cNvSpPr/>
          <p:nvPr/>
        </p:nvSpPr>
        <p:spPr>
          <a:xfrm rot="3888901" flipV="1">
            <a:off x="1606032" y="3642075"/>
            <a:ext cx="1788922" cy="447387"/>
          </a:xfrm>
          <a:prstGeom prst="triangle">
            <a:avLst>
              <a:gd name="adj" fmla="val 62015"/>
            </a:avLst>
          </a:prstGeom>
          <a:solidFill>
            <a:schemeClr val="accent4">
              <a:lumMod val="60000"/>
              <a:lumOff val="40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авнобедренный треугольник 51"/>
          <p:cNvSpPr/>
          <p:nvPr/>
        </p:nvSpPr>
        <p:spPr>
          <a:xfrm rot="6009836" flipV="1">
            <a:off x="528641" y="3935299"/>
            <a:ext cx="2692790" cy="383462"/>
          </a:xfrm>
          <a:prstGeom prst="triangle">
            <a:avLst>
              <a:gd name="adj" fmla="val 72870"/>
            </a:avLst>
          </a:prstGeom>
          <a:solidFill>
            <a:schemeClr val="accent4">
              <a:lumMod val="5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3454386" y="3233869"/>
            <a:ext cx="2352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б</a:t>
            </a:r>
            <a:r>
              <a:rPr lang="ru-RU" sz="2400" dirty="0" smtClean="0"/>
              <a:t>оковые грани</a:t>
            </a:r>
            <a:endParaRPr lang="ru-RU" sz="2400" dirty="0"/>
          </a:p>
        </p:txBody>
      </p:sp>
      <p:cxnSp>
        <p:nvCxnSpPr>
          <p:cNvPr id="2066" name="Прямая соединительная линия 2065"/>
          <p:cNvCxnSpPr>
            <a:stCxn id="52" idx="2"/>
          </p:cNvCxnSpPr>
          <p:nvPr/>
        </p:nvCxnSpPr>
        <p:spPr>
          <a:xfrm>
            <a:off x="2301350" y="2835598"/>
            <a:ext cx="57133" cy="1934794"/>
          </a:xfrm>
          <a:prstGeom prst="line">
            <a:avLst/>
          </a:prstGeom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417461" y="4427540"/>
            <a:ext cx="2661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Высота пирамиды</a:t>
            </a:r>
            <a:endParaRPr lang="ru-RU" sz="2400" dirty="0"/>
          </a:p>
        </p:txBody>
      </p:sp>
      <p:cxnSp>
        <p:nvCxnSpPr>
          <p:cNvPr id="2070" name="Прямая соединительная линия 2069"/>
          <p:cNvCxnSpPr>
            <a:endCxn id="2060" idx="0"/>
          </p:cNvCxnSpPr>
          <p:nvPr/>
        </p:nvCxnSpPr>
        <p:spPr>
          <a:xfrm flipV="1">
            <a:off x="2358483" y="4690729"/>
            <a:ext cx="787307" cy="79663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2" name="Прямая соединительная линия 2071"/>
          <p:cNvCxnSpPr/>
          <p:nvPr/>
        </p:nvCxnSpPr>
        <p:spPr>
          <a:xfrm>
            <a:off x="2353065" y="4658373"/>
            <a:ext cx="172026" cy="0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4" name="Прямая соединительная линия 2073"/>
          <p:cNvCxnSpPr/>
          <p:nvPr/>
        </p:nvCxnSpPr>
        <p:spPr>
          <a:xfrm flipH="1">
            <a:off x="2510883" y="4658373"/>
            <a:ext cx="9293" cy="112019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965602"/>
              </p:ext>
            </p:extLst>
          </p:nvPr>
        </p:nvGraphicFramePr>
        <p:xfrm>
          <a:off x="6230896" y="3248602"/>
          <a:ext cx="5029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Уравнение" r:id="rId5" imgW="1676160" imgH="228600" progId="Equation.3">
                  <p:embed/>
                </p:oleObj>
              </mc:Choice>
              <mc:Fallback>
                <p:oleObj name="Уравнение" r:id="rId5" imgW="1676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30896" y="3248602"/>
                        <a:ext cx="50292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983258"/>
              </p:ext>
            </p:extLst>
          </p:nvPr>
        </p:nvGraphicFramePr>
        <p:xfrm>
          <a:off x="6656351" y="4212790"/>
          <a:ext cx="33147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Уравнение" r:id="rId7" imgW="1104840" imgH="393480" progId="Equation.3">
                  <p:embed/>
                </p:oleObj>
              </mc:Choice>
              <mc:Fallback>
                <p:oleObj name="Уравнение" r:id="rId7" imgW="11048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56351" y="4212790"/>
                        <a:ext cx="33147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373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9" grpId="0"/>
      <p:bldP spid="21" grpId="0"/>
      <p:bldP spid="20" grpId="0" animBg="1"/>
      <p:bldP spid="23" grpId="0"/>
      <p:bldP spid="34" grpId="0"/>
      <p:bldP spid="2060" grpId="0" animBg="1"/>
      <p:bldP spid="2061" grpId="0" animBg="1"/>
      <p:bldP spid="2063" grpId="0" animBg="1"/>
      <p:bldP spid="51" grpId="0" animBg="1"/>
      <p:bldP spid="52" grpId="0" animBg="1"/>
      <p:bldP spid="53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6816"/>
          </a:xfrm>
        </p:spPr>
        <p:txBody>
          <a:bodyPr/>
          <a:lstStyle/>
          <a:p>
            <a:pPr algn="ctr"/>
            <a:r>
              <a:rPr lang="ru-RU" dirty="0" smtClean="0"/>
              <a:t>Правильная пирамида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5485" y="1276416"/>
            <a:ext cx="9288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Пирамида</a:t>
            </a:r>
            <a:r>
              <a:rPr lang="ru-RU" sz="2000" dirty="0" smtClean="0"/>
              <a:t> называется </a:t>
            </a:r>
            <a:r>
              <a:rPr lang="ru-RU" sz="2000" i="1" dirty="0" smtClean="0">
                <a:solidFill>
                  <a:srgbClr val="0070C0"/>
                </a:solidFill>
              </a:rPr>
              <a:t>правильной</a:t>
            </a:r>
            <a:r>
              <a:rPr lang="ru-RU" sz="2000" dirty="0" smtClean="0"/>
              <a:t>, если её основанием является правильный многоугольник, а вершина проецируется в центр основания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102" name="Picture 6" descr="&amp;Fcy;&amp;ocy;&amp;rcy;&amp;mcy;&amp;ucy;&amp;lcy;&amp;ycy; &amp;dcy;&amp;lcy;&amp;yacy; &amp;scy;&amp;tcy;&amp;ocy;&amp;rcy;&amp;ocy;&amp;ncy;&amp;ycy; &amp;pcy;&amp;iecy;&amp;rcy;&amp;icy;&amp;mcy;&amp;iecy;&amp;tcy;&amp;rcy;&amp;acy; &amp;pcy;&amp;lcy;&amp;ocy;&amp;shchcy;&amp;acy;&amp;dcy;&amp;icy; &amp;pcy;&amp;rcy;&amp;acy;&amp;vcy;&amp;icy;&amp;lcy;&amp;softcy;&amp;ncy;&amp;ocy;&amp;gcy;&amp;ocy; &amp;tcy;&amp;rcy;&amp;iecy;&amp;ucy;&amp;gcy;&amp;ocy;&amp;lcy;&amp;softcy;&amp;ncy;&amp;icy;&amp;kcy;&amp;acy;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27" y="3081599"/>
            <a:ext cx="1905266" cy="190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вал 7"/>
          <p:cNvSpPr/>
          <p:nvPr/>
        </p:nvSpPr>
        <p:spPr>
          <a:xfrm>
            <a:off x="768545" y="3183365"/>
            <a:ext cx="2096429" cy="1962615"/>
          </a:xfrm>
          <a:prstGeom prst="ellipse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70517" y="2230244"/>
            <a:ext cx="4817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Виды правильных многоугольников:</a:t>
            </a:r>
            <a:endParaRPr lang="ru-RU" sz="2000" dirty="0"/>
          </a:p>
        </p:txBody>
      </p:sp>
      <p:pic>
        <p:nvPicPr>
          <p:cNvPr id="4106" name="Picture 10" descr="&amp;Fcy;&amp;ocy;&amp;rcy;&amp;mcy;&amp;ucy;&amp;lcy;&amp;ycy; &amp;dcy;&amp;lcy;&amp;yacy; &amp;scy;&amp;tcy;&amp;ocy;&amp;rcy;&amp;ocy;&amp;ncy;&amp;ycy; &amp;pcy;&amp;iecy;&amp;rcy;&amp;icy;&amp;mcy;&amp;iecy;&amp;tcy;&amp;rcy;&amp;acy; &amp;pcy;&amp;lcy;&amp;ocy;&amp;shchcy;&amp;acy;&amp;dcy;&amp;icy; &amp;pcy;&amp;rcy;&amp;acy;&amp;vcy;&amp;icy;&amp;lcy;&amp;softcy;&amp;ncy;&amp;ocy;&amp;gcy;&amp;ocy; &amp;tcy;&amp;rcy;&amp;iecy;&amp;ucy;&amp;gcy;&amp;ocy;&amp;lcy;&amp;softcy;&amp;ncy;&amp;icy;&amp;kcy;&amp;acy;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262" y="3010162"/>
            <a:ext cx="2391784" cy="250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reshuege.ru/formula/0f/0f345f7a9de28c8bc270e087a8e6de6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34" y="5354843"/>
            <a:ext cx="1163437" cy="729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33815" y="2687944"/>
            <a:ext cx="346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авносторонний треугольник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464445" y="2712267"/>
            <a:ext cx="334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равильный шестиугольник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375450" y="2712267"/>
            <a:ext cx="2088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квадрат</a:t>
            </a:r>
            <a:endParaRPr lang="ru-RU" dirty="0"/>
          </a:p>
        </p:txBody>
      </p:sp>
      <p:pic>
        <p:nvPicPr>
          <p:cNvPr id="4112" name="Picture 16" descr="http://reshuege.ru/formula/0f/0f831d62301c9a79cfa177a87c7d47d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800" y="5512549"/>
            <a:ext cx="1312801" cy="69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243718" y="3379494"/>
            <a:ext cx="1510311" cy="1404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243718" y="3379494"/>
            <a:ext cx="1510311" cy="1404379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4243718" y="3379494"/>
            <a:ext cx="1510311" cy="1404379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1" idx="3"/>
          </p:cNvCxnSpPr>
          <p:nvPr/>
        </p:nvCxnSpPr>
        <p:spPr>
          <a:xfrm>
            <a:off x="4998873" y="4081683"/>
            <a:ext cx="755156" cy="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89968" y="3450592"/>
            <a:ext cx="19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R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089968" y="4371153"/>
            <a:ext cx="19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R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526889" y="3460653"/>
            <a:ext cx="19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R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372858" y="4081683"/>
            <a:ext cx="19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R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317383" y="3748487"/>
            <a:ext cx="335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4906931" y="3908020"/>
            <a:ext cx="69594" cy="502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975668" y="3908020"/>
            <a:ext cx="84055" cy="769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5653047" y="4081683"/>
            <a:ext cx="100982" cy="8298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7" name="Объект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160818"/>
              </p:ext>
            </p:extLst>
          </p:nvPr>
        </p:nvGraphicFramePr>
        <p:xfrm>
          <a:off x="4502846" y="5206528"/>
          <a:ext cx="982369" cy="570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Уравнение" r:id="rId7" imgW="393480" imgH="228600" progId="Equation.3">
                  <p:embed/>
                </p:oleObj>
              </mc:Choice>
              <mc:Fallback>
                <p:oleObj name="Уравнение" r:id="rId7" imgW="393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2846" y="5206528"/>
                        <a:ext cx="982369" cy="570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820453" y="3038546"/>
            <a:ext cx="38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5832477" y="3819924"/>
            <a:ext cx="38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3844796" y="3933153"/>
            <a:ext cx="38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767973" y="4740485"/>
            <a:ext cx="38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516723" y="6210494"/>
            <a:ext cx="802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= R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540684" y="5747148"/>
            <a:ext cx="802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= 2r</a:t>
            </a:r>
            <a:endParaRPr lang="ru-RU" dirty="0"/>
          </a:p>
        </p:txBody>
      </p:sp>
      <p:graphicFrame>
        <p:nvGraphicFramePr>
          <p:cNvPr id="53" name="Объект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501859"/>
              </p:ext>
            </p:extLst>
          </p:nvPr>
        </p:nvGraphicFramePr>
        <p:xfrm>
          <a:off x="4427095" y="6116480"/>
          <a:ext cx="1225952" cy="540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Уравнение" r:id="rId9" imgW="545760" imgH="241200" progId="Equation.3">
                  <p:embed/>
                </p:oleObj>
              </mc:Choice>
              <mc:Fallback>
                <p:oleObj name="Уравнение" r:id="rId9" imgW="5457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27095" y="6116480"/>
                        <a:ext cx="1225952" cy="5409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636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 animBg="1"/>
      <p:bldP spid="9" grpId="0"/>
      <p:bldP spid="10" grpId="0"/>
      <p:bldP spid="18" grpId="0"/>
      <p:bldP spid="19" grpId="0"/>
      <p:bldP spid="11" grpId="0" animBg="1"/>
      <p:bldP spid="23" grpId="0"/>
      <p:bldP spid="32" grpId="0"/>
      <p:bldP spid="33" grpId="0"/>
      <p:bldP spid="34" grpId="0"/>
      <p:bldP spid="35" grpId="0"/>
      <p:bldP spid="36" grpId="0" animBg="1"/>
      <p:bldP spid="38" grpId="0"/>
      <p:bldP spid="47" grpId="0"/>
      <p:bldP spid="48" grpId="0"/>
      <p:bldP spid="49" grpId="0"/>
      <p:bldP spid="39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араллелограмм 2"/>
          <p:cNvSpPr/>
          <p:nvPr/>
        </p:nvSpPr>
        <p:spPr>
          <a:xfrm>
            <a:off x="1683835" y="3490333"/>
            <a:ext cx="2062976" cy="1048214"/>
          </a:xfrm>
          <a:prstGeom prst="parallelogram">
            <a:avLst>
              <a:gd name="adj" fmla="val 67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57922" y="4895385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Основание правильной пирамиды – правильный многоугольник( у которого все стороны и углы равны)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12595" y="512956"/>
            <a:ext cx="3523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боковые ребра правильной пирамиды равны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386361" y="1661532"/>
            <a:ext cx="591015" cy="182880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683835" y="1672683"/>
            <a:ext cx="1293541" cy="28658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77376" y="1661532"/>
            <a:ext cx="0" cy="28770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77376" y="1661532"/>
            <a:ext cx="769435" cy="18288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0097" y="1606436"/>
            <a:ext cx="35237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боковые грани </a:t>
            </a:r>
          </a:p>
          <a:p>
            <a:r>
              <a:rPr lang="ru-RU" dirty="0" smtClean="0"/>
              <a:t>правильной пирамиды</a:t>
            </a:r>
          </a:p>
          <a:p>
            <a:r>
              <a:rPr lang="ru-RU" dirty="0">
                <a:solidFill>
                  <a:srgbClr val="FF0000"/>
                </a:solidFill>
              </a:rPr>
              <a:t>р</a:t>
            </a:r>
            <a:r>
              <a:rPr lang="ru-RU" dirty="0" smtClean="0">
                <a:solidFill>
                  <a:srgbClr val="FF0000"/>
                </a:solidFill>
              </a:rPr>
              <a:t>авные </a:t>
            </a:r>
          </a:p>
          <a:p>
            <a:r>
              <a:rPr lang="ru-RU" dirty="0">
                <a:solidFill>
                  <a:srgbClr val="00B0F0"/>
                </a:solidFill>
              </a:rPr>
              <a:t>р</a:t>
            </a:r>
            <a:r>
              <a:rPr lang="ru-RU" dirty="0" smtClean="0">
                <a:solidFill>
                  <a:srgbClr val="00B0F0"/>
                </a:solidFill>
              </a:rPr>
              <a:t>авнобедренные</a:t>
            </a:r>
          </a:p>
          <a:p>
            <a:r>
              <a:rPr lang="ru-RU" dirty="0" smtClean="0"/>
              <a:t>треугольники</a:t>
            </a:r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386360" y="1818640"/>
            <a:ext cx="1293542" cy="1621962"/>
          </a:xfrm>
          <a:prstGeom prst="triangle">
            <a:avLst>
              <a:gd name="adj" fmla="val 47414"/>
            </a:avLst>
          </a:prstGeom>
          <a:solidFill>
            <a:srgbClr val="FFC0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5400000">
            <a:off x="2043733" y="2785738"/>
            <a:ext cx="2670176" cy="735981"/>
          </a:xfrm>
          <a:prstGeom prst="triangle">
            <a:avLst>
              <a:gd name="adj" fmla="val 63690"/>
            </a:avLst>
          </a:prstGeom>
          <a:solidFill>
            <a:schemeClr val="accent4">
              <a:lumMod val="5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6904426">
            <a:off x="1065111" y="3131375"/>
            <a:ext cx="2684228" cy="214863"/>
          </a:xfrm>
          <a:prstGeom prst="triangle">
            <a:avLst>
              <a:gd name="adj" fmla="val 59893"/>
            </a:avLst>
          </a:prstGeom>
          <a:solidFill>
            <a:schemeClr val="accent5">
              <a:lumMod val="60000"/>
              <a:lumOff val="4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 flipH="1">
            <a:off x="1741149" y="1977641"/>
            <a:ext cx="1202770" cy="2511175"/>
          </a:xfrm>
          <a:prstGeom prst="rtTriangle">
            <a:avLst/>
          </a:prstGeom>
          <a:solidFill>
            <a:srgbClr val="00B0F0">
              <a:alpha val="8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250053" y="1503842"/>
            <a:ext cx="51704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Высота боковой грани правильной пирамиды называется </a:t>
            </a:r>
            <a:r>
              <a:rPr lang="ru-RU" sz="2000" dirty="0" smtClean="0">
                <a:solidFill>
                  <a:srgbClr val="FF0000"/>
                </a:solidFill>
              </a:rPr>
              <a:t>апофема</a:t>
            </a:r>
            <a:r>
              <a:rPr lang="ru-RU" sz="2000" dirty="0" smtClean="0"/>
              <a:t>(обозначается </a:t>
            </a:r>
            <a:r>
              <a:rPr lang="en-US" sz="2000" dirty="0" smtClean="0"/>
              <a:t>d)</a:t>
            </a:r>
            <a:r>
              <a:rPr lang="ru-RU" sz="2000" dirty="0" smtClean="0"/>
              <a:t>. </a:t>
            </a:r>
            <a:r>
              <a:rPr lang="ru-RU" sz="2000" dirty="0" smtClean="0">
                <a:solidFill>
                  <a:srgbClr val="00B0F0"/>
                </a:solidFill>
              </a:rPr>
              <a:t>Все апофемы в пирамиде равны.</a:t>
            </a:r>
            <a:endParaRPr lang="ru-RU" sz="2000" dirty="0">
              <a:solidFill>
                <a:srgbClr val="00B0F0"/>
              </a:solidFill>
            </a:endParaRPr>
          </a:p>
        </p:txBody>
      </p:sp>
      <p:cxnSp>
        <p:nvCxnSpPr>
          <p:cNvPr id="23" name="Прямая соединительная линия 22"/>
          <p:cNvCxnSpPr>
            <a:endCxn id="17" idx="5"/>
          </p:cNvCxnSpPr>
          <p:nvPr/>
        </p:nvCxnSpPr>
        <p:spPr>
          <a:xfrm>
            <a:off x="2977376" y="1672683"/>
            <a:ext cx="401445" cy="23313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3345366" y="3743117"/>
            <a:ext cx="66908" cy="52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445726" y="3743117"/>
            <a:ext cx="44606" cy="170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412886" y="482178"/>
            <a:ext cx="5170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Высота правильной пирамиды проецируется в центр основания. </a:t>
            </a:r>
            <a:endParaRPr lang="ru-RU" sz="2000" dirty="0">
              <a:solidFill>
                <a:srgbClr val="00B0F0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407225" y="3490333"/>
            <a:ext cx="570151" cy="1048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7" idx="0"/>
          </p:cNvCxnSpPr>
          <p:nvPr/>
        </p:nvCxnSpPr>
        <p:spPr>
          <a:xfrm flipH="1">
            <a:off x="1741150" y="3519276"/>
            <a:ext cx="2005662" cy="969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2715323" y="1661532"/>
            <a:ext cx="228597" cy="23529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17" idx="5"/>
          </p:cNvCxnSpPr>
          <p:nvPr/>
        </p:nvCxnSpPr>
        <p:spPr>
          <a:xfrm flipV="1">
            <a:off x="2692300" y="4004047"/>
            <a:ext cx="686521" cy="289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2715322" y="3947503"/>
            <a:ext cx="78059" cy="855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1" name="Объект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552099"/>
              </p:ext>
            </p:extLst>
          </p:nvPr>
        </p:nvGraphicFramePr>
        <p:xfrm>
          <a:off x="4299093" y="2917890"/>
          <a:ext cx="41529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Уравнение" r:id="rId3" imgW="1384200" imgH="393480" progId="Equation.3">
                  <p:embed/>
                </p:oleObj>
              </mc:Choice>
              <mc:Fallback>
                <p:oleObj name="Уравнение" r:id="rId3" imgW="1384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99093" y="2917890"/>
                        <a:ext cx="41529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Объект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948827"/>
              </p:ext>
            </p:extLst>
          </p:nvPr>
        </p:nvGraphicFramePr>
        <p:xfrm>
          <a:off x="4718193" y="4304835"/>
          <a:ext cx="33147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Уравнение" r:id="rId5" imgW="1104840" imgH="393480" progId="Equation.3">
                  <p:embed/>
                </p:oleObj>
              </mc:Choice>
              <mc:Fallback>
                <p:oleObj name="Уравнение" r:id="rId5" imgW="11048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18193" y="4304835"/>
                        <a:ext cx="33147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07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4" grpId="0"/>
      <p:bldP spid="15" grpId="0" animBg="1"/>
      <p:bldP spid="17" grpId="1" animBg="1"/>
      <p:bldP spid="18" grpId="0" animBg="1"/>
      <p:bldP spid="20" grpId="0" animBg="1"/>
      <p:bldP spid="21" grpId="1"/>
      <p:bldP spid="34" grpId="0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107" y="295728"/>
            <a:ext cx="68691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 сколько раз увеличится объем пирамиды, если ее высоту увеличить в четыре раза?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MA.OB10.B9.15/innerimg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07" y="1503439"/>
            <a:ext cx="2910469" cy="321352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10526751" y="6233532"/>
            <a:ext cx="1750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формулы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06524" y="5864200"/>
            <a:ext cx="1154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/>
              </a:rPr>
              <a:t>Ответ</a:t>
            </a:r>
            <a:r>
              <a:rPr lang="ru-RU" dirty="0" smtClean="0"/>
              <a:t>: 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7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107" y="295728"/>
            <a:ext cx="84303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От треугольной пирамиды, объем которой равен 12, отсечена треугольная пирамида плоскостью, проходящей через вершину пирамиды и среднюю линию основания. Найдите объем отсеченной </a:t>
            </a:r>
            <a:r>
              <a:rPr lang="ru-RU" sz="2000" dirty="0" smtClean="0"/>
              <a:t>треугольной </a:t>
            </a:r>
            <a:r>
              <a:rPr lang="ru-RU" sz="2000" dirty="0"/>
              <a:t>пирамиды. 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0526751" y="6233532"/>
            <a:ext cx="1750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формулы</a:t>
            </a:r>
            <a:endParaRPr lang="ru-RU" dirty="0"/>
          </a:p>
        </p:txBody>
      </p:sp>
      <p:pic>
        <p:nvPicPr>
          <p:cNvPr id="6" name="Рисунок 5" descr="MA.OB10.B9.52/innerimg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20" y="2419350"/>
            <a:ext cx="2956700" cy="29778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4739268" y="5630695"/>
            <a:ext cx="1154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/>
              </a:rPr>
              <a:t>Ответ</a:t>
            </a:r>
            <a:r>
              <a:rPr lang="ru-RU" dirty="0" smtClean="0"/>
              <a:t>: 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25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107" y="295728"/>
            <a:ext cx="8497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Найдите объем пирамиды, высота которой равна 6, а основание — прямоугольник со сторонами 3 и 4. 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0526751" y="6233532"/>
            <a:ext cx="1750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формулы</a:t>
            </a:r>
            <a:endParaRPr lang="ru-RU" dirty="0"/>
          </a:p>
        </p:txBody>
      </p:sp>
      <p:pic>
        <p:nvPicPr>
          <p:cNvPr id="5" name="Рисунок 4" descr="MA.OB10.B9.12/innerimg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71" y="2007220"/>
            <a:ext cx="2755512" cy="2646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216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107" y="295728"/>
            <a:ext cx="8497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Основанием пирамиды является прямоугольник со сторонами 3 и 4. Ее объем равен 16. Найдите высоту этой пирамиды.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0526751" y="6233532"/>
            <a:ext cx="1750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формулы</a:t>
            </a:r>
            <a:endParaRPr lang="ru-RU" dirty="0"/>
          </a:p>
        </p:txBody>
      </p:sp>
      <p:pic>
        <p:nvPicPr>
          <p:cNvPr id="5" name="Рисунок 4" descr="MA.OB10.B9.12/innerimg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71" y="2007220"/>
            <a:ext cx="2755512" cy="2646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652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482</TotalTime>
  <Words>569</Words>
  <Application>Microsoft Office PowerPoint</Application>
  <PresentationFormat>Широкоэкранный</PresentationFormat>
  <Paragraphs>97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Times New Roman</vt:lpstr>
      <vt:lpstr>Trebuchet MS</vt:lpstr>
      <vt:lpstr>Wingdings 3</vt:lpstr>
      <vt:lpstr>Грань</vt:lpstr>
      <vt:lpstr>Уравнение</vt:lpstr>
      <vt:lpstr>Презентация PowerPoint</vt:lpstr>
      <vt:lpstr>П и р а м и д а</vt:lpstr>
      <vt:lpstr>Элементы произвольной пирамиды</vt:lpstr>
      <vt:lpstr>Правильная пирамида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 и р а м и д а</dc:title>
  <dc:creator>fnk</dc:creator>
  <cp:lastModifiedBy>teacher</cp:lastModifiedBy>
  <cp:revision>65</cp:revision>
  <dcterms:created xsi:type="dcterms:W3CDTF">2014-04-13T11:01:51Z</dcterms:created>
  <dcterms:modified xsi:type="dcterms:W3CDTF">2014-04-21T10:43:55Z</dcterms:modified>
</cp:coreProperties>
</file>