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0" r:id="rId12"/>
    <p:sldId id="271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3" autoAdjust="0"/>
    <p:restoredTop sz="94660"/>
  </p:normalViewPr>
  <p:slideViewPr>
    <p:cSldViewPr>
      <p:cViewPr varScale="1">
        <p:scale>
          <a:sx n="65" d="100"/>
          <a:sy n="65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3F681-012B-420F-9BCE-A7A387E872FE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8618C-528B-4093-90D1-4F4D22D58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65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Данная</a:t>
            </a:r>
            <a:r>
              <a:rPr lang="ru-RU" baseline="0" dirty="0" smtClean="0"/>
              <a:t> таблица представлена на уроке у каждого учащегося в раздаточном материале.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8618C-528B-4093-90D1-4F4D22D58E4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855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Взаимопроверка учащимися.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8618C-528B-4093-90D1-4F4D22D58E4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418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Ответы учащиеся записывают в тетрадях.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8618C-528B-4093-90D1-4F4D22D58E4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253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Самопроверка.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8618C-528B-4093-90D1-4F4D22D58E4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55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Самостоятельную работу учащиеся выполняют</a:t>
            </a:r>
            <a:r>
              <a:rPr lang="ru-RU" baseline="0" dirty="0" smtClean="0"/>
              <a:t> в тетрадях.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8618C-528B-4093-90D1-4F4D22D58E4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399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95568-A5A9-40FF-BBFA-477B518C9A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969036"/>
      </p:ext>
    </p:extLst>
  </p:cSld>
  <p:clrMapOvr>
    <a:masterClrMapping/>
  </p:clrMapOvr>
  <p:transition spd="med"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0386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ED5FC-7133-47D0-B901-A6E8A22561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330954"/>
      </p:ext>
    </p:extLst>
  </p:cSld>
  <p:clrMapOvr>
    <a:masterClrMapping/>
  </p:clrMapOvr>
  <p:transition spd="med">
    <p:pull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24B3D-EA7A-4A0D-9CD4-F1C4A3ABAC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62976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Microsoft_Word_97_-_2003_Document3.doc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Document2.doc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7272808" cy="208823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620688"/>
            <a:ext cx="7721600" cy="2016224"/>
          </a:xfrm>
        </p:spPr>
        <p:txBody>
          <a:bodyPr/>
          <a:lstStyle/>
          <a:p>
            <a:pPr eaLnBrk="1" hangingPunct="1"/>
            <a:r>
              <a:rPr lang="ru-RU" altLang="ru-RU" sz="6000" b="1" dirty="0" smtClean="0"/>
              <a:t>8 класс</a:t>
            </a:r>
            <a:br>
              <a:rPr lang="ru-RU" altLang="ru-RU" sz="6000" b="1" dirty="0" smtClean="0"/>
            </a:br>
            <a:r>
              <a:rPr lang="ru-RU" altLang="ru-RU" sz="6000" b="1" dirty="0" smtClean="0"/>
              <a:t>Тема</a:t>
            </a:r>
            <a:r>
              <a:rPr lang="ru-RU" altLang="ru-RU" b="1" dirty="0" smtClean="0"/>
              <a:t> </a:t>
            </a:r>
            <a:r>
              <a:rPr lang="ru-RU" altLang="ru-RU" sz="6000" b="1" dirty="0" smtClean="0"/>
              <a:t>урока</a:t>
            </a:r>
          </a:p>
        </p:txBody>
      </p:sp>
      <p:sp>
        <p:nvSpPr>
          <p:cNvPr id="20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467544" y="2780928"/>
            <a:ext cx="7772400" cy="3200400"/>
          </a:xfrm>
        </p:spPr>
        <p:txBody>
          <a:bodyPr/>
          <a:lstStyle/>
          <a:p>
            <a:pPr eaLnBrk="1" hangingPunct="1"/>
            <a:r>
              <a:rPr lang="ru-RU" altLang="ru-RU" sz="6000" b="1" i="1" u="sng" dirty="0" smtClean="0">
                <a:solidFill>
                  <a:srgbClr val="C00000"/>
                </a:solidFill>
                <a:latin typeface="Book Antiqua" pitchFamily="18" charset="0"/>
              </a:rPr>
              <a:t>«Прямоугольник</a:t>
            </a:r>
            <a:r>
              <a:rPr lang="ru-RU" altLang="ru-RU" sz="6000" b="1" i="1" u="sng" dirty="0" smtClean="0">
                <a:solidFill>
                  <a:srgbClr val="C00000"/>
                </a:solidFill>
                <a:latin typeface="Book Antiqua" pitchFamily="18" charset="0"/>
              </a:rPr>
              <a:t>.  </a:t>
            </a:r>
            <a:r>
              <a:rPr lang="ru-RU" altLang="ru-RU" sz="6000" b="1" i="1" u="sng" dirty="0" smtClean="0">
                <a:solidFill>
                  <a:srgbClr val="C00000"/>
                </a:solidFill>
                <a:latin typeface="Book Antiqua" pitchFamily="18" charset="0"/>
              </a:rPr>
              <a:t>Ромб.  Квадрат.»</a:t>
            </a:r>
          </a:p>
        </p:txBody>
      </p:sp>
      <p:sp>
        <p:nvSpPr>
          <p:cNvPr id="4" name="Ромб 3"/>
          <p:cNvSpPr/>
          <p:nvPr/>
        </p:nvSpPr>
        <p:spPr>
          <a:xfrm>
            <a:off x="7524328" y="188640"/>
            <a:ext cx="1152128" cy="273630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данные 4"/>
          <p:cNvSpPr/>
          <p:nvPr/>
        </p:nvSpPr>
        <p:spPr>
          <a:xfrm>
            <a:off x="467544" y="5157192"/>
            <a:ext cx="4104456" cy="1008112"/>
          </a:xfrm>
          <a:prstGeom prst="flowChartInputOutpu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164288" y="4732558"/>
            <a:ext cx="1512168" cy="129614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590216" y="5409816"/>
            <a:ext cx="263245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i="1" dirty="0" smtClean="0">
                <a:solidFill>
                  <a:schemeClr val="tx2"/>
                </a:solidFill>
                <a:latin typeface="Book Antiqua" pitchFamily="18" charset="0"/>
              </a:rPr>
              <a:t>Силантьева О.В.,</a:t>
            </a:r>
          </a:p>
          <a:p>
            <a:r>
              <a:rPr lang="ru-RU" altLang="ru-RU" b="1" i="1" dirty="0" smtClean="0">
                <a:solidFill>
                  <a:schemeClr val="tx2"/>
                </a:solidFill>
                <a:latin typeface="Book Antiqua" pitchFamily="18" charset="0"/>
              </a:rPr>
              <a:t>учитель математики</a:t>
            </a:r>
          </a:p>
          <a:p>
            <a:r>
              <a:rPr lang="ru-RU" altLang="ru-RU" b="1" i="1" dirty="0" smtClean="0">
                <a:solidFill>
                  <a:schemeClr val="tx2"/>
                </a:solidFill>
                <a:latin typeface="Book Antiqua" pitchFamily="18" charset="0"/>
              </a:rPr>
              <a:t>МБОУ СОШ №14 </a:t>
            </a:r>
          </a:p>
          <a:p>
            <a:r>
              <a:rPr lang="ru-RU" altLang="ru-RU" b="1" i="1" dirty="0">
                <a:solidFill>
                  <a:schemeClr val="tx2"/>
                </a:solidFill>
                <a:latin typeface="Book Antiqua" pitchFamily="18" charset="0"/>
              </a:rPr>
              <a:t>г</a:t>
            </a:r>
            <a:r>
              <a:rPr lang="ru-RU" altLang="ru-RU" b="1" i="1" dirty="0" smtClean="0">
                <a:solidFill>
                  <a:schemeClr val="tx2"/>
                </a:solidFill>
                <a:latin typeface="Book Antiqua" pitchFamily="18" charset="0"/>
              </a:rPr>
              <a:t>орода Кузнецка</a:t>
            </a:r>
            <a:endParaRPr lang="ru-RU" altLang="ru-RU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702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dirty="0" smtClean="0"/>
              <a:t>Задача 1</a:t>
            </a:r>
            <a:endParaRPr lang="ru-RU" altLang="ru-RU" dirty="0" smtClean="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80761088"/>
              </p:ext>
            </p:extLst>
          </p:nvPr>
        </p:nvGraphicFramePr>
        <p:xfrm>
          <a:off x="251520" y="1772816"/>
          <a:ext cx="4327525" cy="5374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3" imgW="4295591" imgH="5213651" progId="Word.Document.8">
                  <p:embed/>
                </p:oleObj>
              </mc:Choice>
              <mc:Fallback>
                <p:oleObj name="Document" r:id="rId3" imgW="4295591" imgH="521365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772816"/>
                        <a:ext cx="4327525" cy="53744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211960" y="1412776"/>
            <a:ext cx="44958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ru-RU" sz="28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800" b="1" dirty="0" smtClean="0">
                <a:solidFill>
                  <a:schemeClr val="tx1"/>
                </a:solidFill>
              </a:rPr>
              <a:t>Дано: 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ABCD – </a:t>
            </a:r>
            <a:r>
              <a:rPr lang="ru-RU" altLang="ru-RU" sz="2800" b="1" dirty="0" smtClean="0">
                <a:solidFill>
                  <a:schemeClr val="tx1"/>
                </a:solidFill>
              </a:rPr>
              <a:t>прямо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-</a:t>
            </a:r>
            <a:r>
              <a:rPr lang="ru-RU" altLang="ru-RU" sz="2800" b="1" dirty="0" smtClean="0">
                <a:solidFill>
                  <a:schemeClr val="tx1"/>
                </a:solidFill>
              </a:rPr>
              <a:t>угольник</a:t>
            </a:r>
            <a:r>
              <a:rPr lang="ru-RU" altLang="ru-RU" sz="2800" b="1" dirty="0" smtClean="0">
                <a:solidFill>
                  <a:schemeClr val="tx1"/>
                </a:solidFill>
              </a:rPr>
              <a:t>; </a:t>
            </a:r>
            <a:r>
              <a:rPr lang="ru-RU" altLang="ru-RU" sz="2800" b="1" dirty="0" smtClean="0">
                <a:solidFill>
                  <a:schemeClr val="tx1"/>
                </a:solidFill>
                <a:sym typeface="Symbol" pitchFamily="18" charset="2"/>
              </a:rPr>
              <a:t></a:t>
            </a:r>
            <a:r>
              <a:rPr lang="en-US" altLang="ru-RU" sz="2800" b="1" dirty="0" smtClean="0">
                <a:solidFill>
                  <a:schemeClr val="tx1"/>
                </a:solidFill>
                <a:sym typeface="Symbol" pitchFamily="18" charset="2"/>
              </a:rPr>
              <a:t>C</a:t>
            </a:r>
            <a:r>
              <a:rPr lang="ru-RU" altLang="ru-RU" sz="2800" b="1" dirty="0" smtClean="0">
                <a:solidFill>
                  <a:schemeClr val="tx1"/>
                </a:solidFill>
                <a:sym typeface="Symbol" pitchFamily="18" charset="2"/>
              </a:rPr>
              <a:t>О</a:t>
            </a:r>
            <a:r>
              <a:rPr lang="en-US" altLang="ru-RU" sz="2800" b="1" dirty="0" smtClean="0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ru-RU" altLang="ru-RU" sz="2800" b="1" dirty="0" smtClean="0">
                <a:solidFill>
                  <a:schemeClr val="tx1"/>
                </a:solidFill>
                <a:sym typeface="Symbol" pitchFamily="18" charset="2"/>
              </a:rPr>
              <a:t>=</a:t>
            </a:r>
            <a:r>
              <a:rPr lang="en-US" altLang="ru-RU" sz="2800" b="1" dirty="0" smtClean="0">
                <a:solidFill>
                  <a:schemeClr val="tx1"/>
                </a:solidFill>
                <a:sym typeface="Symbol" pitchFamily="18" charset="2"/>
              </a:rPr>
              <a:t>60</a:t>
            </a:r>
            <a:r>
              <a:rPr lang="ru-RU" altLang="ru-RU" sz="2800" b="1" dirty="0" smtClean="0">
                <a:solidFill>
                  <a:schemeClr val="tx1"/>
                </a:solidFill>
                <a:sym typeface="Symbol" pitchFamily="18" charset="2"/>
              </a:rPr>
              <a:t>.</a:t>
            </a:r>
            <a:endParaRPr lang="en-US" altLang="ru-RU" sz="2800" b="1" dirty="0" smtClean="0">
              <a:solidFill>
                <a:schemeClr val="tx1"/>
              </a:solidFill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endParaRPr lang="ru-RU" altLang="ru-RU" sz="2800" b="1" dirty="0" smtClean="0">
              <a:solidFill>
                <a:schemeClr val="tx1"/>
              </a:solidFill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800" b="1" dirty="0" smtClean="0">
                <a:solidFill>
                  <a:schemeClr val="tx1"/>
                </a:solidFill>
                <a:sym typeface="Symbol" pitchFamily="18" charset="2"/>
              </a:rPr>
              <a:t>Найти: А</a:t>
            </a:r>
            <a:r>
              <a:rPr lang="en-US" altLang="ru-RU" sz="2800" b="1" dirty="0" smtClean="0">
                <a:solidFill>
                  <a:schemeClr val="tx1"/>
                </a:solidFill>
                <a:sym typeface="Symbol" pitchFamily="18" charset="2"/>
              </a:rPr>
              <a:t>OB</a:t>
            </a:r>
            <a:r>
              <a:rPr lang="ru-RU" altLang="ru-RU" sz="2800" b="1" dirty="0" smtClean="0">
                <a:solidFill>
                  <a:schemeClr val="tx1"/>
                </a:solidFill>
                <a:sym typeface="Symbol" pitchFamily="18" charset="2"/>
              </a:rPr>
              <a:t>, </a:t>
            </a:r>
            <a:r>
              <a:rPr lang="en-US" altLang="ru-RU" sz="2800" b="1" dirty="0" smtClean="0">
                <a:solidFill>
                  <a:schemeClr val="tx1"/>
                </a:solidFill>
                <a:sym typeface="Symbol" pitchFamily="18" charset="2"/>
              </a:rPr>
              <a:t>BOC</a:t>
            </a:r>
            <a:r>
              <a:rPr lang="ru-RU" altLang="ru-RU" sz="2800" b="1" dirty="0" smtClean="0">
                <a:solidFill>
                  <a:schemeClr val="tx1"/>
                </a:solidFill>
                <a:sym typeface="Symbol" pitchFamily="18" charset="2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sz="2800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1979712" y="5224516"/>
            <a:ext cx="63367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Ответ: 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А</a:t>
            </a:r>
            <a:r>
              <a:rPr lang="en-US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OB</a:t>
            </a:r>
            <a:r>
              <a:rPr lang="ru-RU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 = 60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 </a:t>
            </a:r>
            <a:r>
              <a:rPr lang="ru-RU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, 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</a:t>
            </a:r>
            <a:r>
              <a:rPr lang="en-US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BOC</a:t>
            </a:r>
            <a:r>
              <a:rPr lang="ru-RU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= 120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 </a:t>
            </a:r>
            <a:r>
              <a:rPr lang="ru-RU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.</a:t>
            </a:r>
            <a:endParaRPr lang="ru-RU" altLang="ru-RU" sz="2800" b="1" dirty="0">
              <a:solidFill>
                <a:schemeClr val="tx2">
                  <a:lumMod val="75000"/>
                </a:schemeClr>
              </a:solidFill>
              <a:sym typeface="Symbol" pitchFamily="18" charset="2"/>
            </a:endParaRPr>
          </a:p>
          <a:p>
            <a:r>
              <a:rPr lang="ru-RU" sz="2800" b="1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08655156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Задача </a:t>
            </a:r>
            <a:r>
              <a:rPr lang="ru-RU" altLang="ru-RU" dirty="0" smtClean="0"/>
              <a:t>2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47664" y="1905000"/>
            <a:ext cx="7062936" cy="19560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ru-RU" altLang="ru-RU" sz="3200" b="1" dirty="0" smtClean="0">
                <a:solidFill>
                  <a:schemeClr val="tx1"/>
                </a:solidFill>
                <a:sym typeface="Symbol" pitchFamily="18" charset="2"/>
              </a:rPr>
              <a:t>Дано</a:t>
            </a:r>
            <a:r>
              <a:rPr lang="ru-RU" altLang="ru-RU" sz="3200" b="1" dirty="0">
                <a:solidFill>
                  <a:schemeClr val="tx1"/>
                </a:solidFill>
                <a:sym typeface="Symbol" pitchFamily="18" charset="2"/>
              </a:rPr>
              <a:t>: </a:t>
            </a:r>
            <a:r>
              <a:rPr lang="en-US" altLang="ru-RU" sz="3200" b="1" dirty="0">
                <a:solidFill>
                  <a:schemeClr val="tx1"/>
                </a:solidFill>
                <a:sym typeface="Symbol" pitchFamily="18" charset="2"/>
              </a:rPr>
              <a:t>ABCD</a:t>
            </a:r>
            <a:r>
              <a:rPr lang="ru-RU" altLang="ru-RU" sz="3200" b="1" dirty="0">
                <a:solidFill>
                  <a:schemeClr val="tx1"/>
                </a:solidFill>
                <a:sym typeface="Symbol" pitchFamily="18" charset="2"/>
              </a:rPr>
              <a:t> – прямоугольник; </a:t>
            </a:r>
            <a:endParaRPr lang="ru-RU" altLang="ru-RU" sz="3200" b="1" dirty="0" smtClean="0">
              <a:solidFill>
                <a:schemeClr val="tx1"/>
              </a:solidFill>
              <a:sym typeface="Symbol" pitchFamily="18" charset="2"/>
            </a:endParaRPr>
          </a:p>
          <a:p>
            <a:pPr>
              <a:lnSpc>
                <a:spcPct val="90000"/>
              </a:lnSpc>
              <a:buNone/>
            </a:pPr>
            <a:r>
              <a:rPr lang="ru-RU" altLang="ru-RU" sz="3200" b="1" dirty="0" smtClean="0">
                <a:solidFill>
                  <a:schemeClr val="tx1"/>
                </a:solidFill>
                <a:sym typeface="Symbol" pitchFamily="18" charset="2"/>
              </a:rPr>
              <a:t></a:t>
            </a:r>
            <a:r>
              <a:rPr lang="en-US" altLang="ru-RU" sz="3200" b="1" dirty="0">
                <a:solidFill>
                  <a:schemeClr val="tx1"/>
                </a:solidFill>
                <a:sym typeface="Symbol" pitchFamily="18" charset="2"/>
              </a:rPr>
              <a:t>ABD</a:t>
            </a:r>
            <a:r>
              <a:rPr lang="ru-RU" altLang="ru-RU" sz="3200" b="1" dirty="0">
                <a:solidFill>
                  <a:schemeClr val="tx1"/>
                </a:solidFill>
                <a:sym typeface="Symbol" pitchFamily="18" charset="2"/>
              </a:rPr>
              <a:t> больше СВ</a:t>
            </a:r>
            <a:r>
              <a:rPr lang="en-US" altLang="ru-RU" sz="3200" b="1" dirty="0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ru-RU" altLang="ru-RU" sz="3200" b="1" dirty="0">
                <a:solidFill>
                  <a:schemeClr val="tx1"/>
                </a:solidFill>
                <a:sym typeface="Symbol" pitchFamily="18" charset="2"/>
              </a:rPr>
              <a:t> на 20°.</a:t>
            </a:r>
          </a:p>
          <a:p>
            <a:pPr>
              <a:lnSpc>
                <a:spcPct val="90000"/>
              </a:lnSpc>
              <a:buNone/>
            </a:pPr>
            <a:r>
              <a:rPr lang="ru-RU" altLang="ru-RU" sz="3200" b="1" dirty="0" smtClean="0">
                <a:solidFill>
                  <a:schemeClr val="tx1"/>
                </a:solidFill>
                <a:sym typeface="Symbol" pitchFamily="18" charset="2"/>
              </a:rPr>
              <a:t>Найти</a:t>
            </a:r>
            <a:r>
              <a:rPr lang="ru-RU" altLang="ru-RU" sz="3200" b="1" dirty="0">
                <a:solidFill>
                  <a:schemeClr val="tx1"/>
                </a:solidFill>
                <a:sym typeface="Symbol" pitchFamily="18" charset="2"/>
              </a:rPr>
              <a:t>: углы треугольника АО</a:t>
            </a:r>
            <a:r>
              <a:rPr lang="en-US" altLang="ru-RU" sz="3200" b="1" dirty="0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ru-RU" altLang="ru-RU" sz="3200" b="1" dirty="0">
                <a:solidFill>
                  <a:schemeClr val="tx1"/>
                </a:solidFill>
                <a:sym typeface="Symbol" pitchFamily="18" charset="2"/>
              </a:rPr>
              <a:t>.</a:t>
            </a:r>
          </a:p>
          <a:p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67744" y="5157192"/>
            <a:ext cx="6445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Ответ: 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</a:t>
            </a:r>
            <a:r>
              <a:rPr lang="ru-RU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А 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= </a:t>
            </a:r>
            <a:r>
              <a:rPr lang="en-US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35</a:t>
            </a:r>
            <a:r>
              <a:rPr lang="ru-RU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 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, </a:t>
            </a:r>
            <a:r>
              <a:rPr lang="ru-RU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</a:t>
            </a:r>
            <a:r>
              <a:rPr lang="en-US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O</a:t>
            </a:r>
            <a:r>
              <a:rPr lang="ru-RU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= 1</a:t>
            </a:r>
            <a:r>
              <a:rPr lang="en-US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1</a:t>
            </a:r>
            <a:r>
              <a:rPr lang="ru-RU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0 , </a:t>
            </a:r>
            <a:r>
              <a:rPr lang="en-US" altLang="ru-RU" sz="2800" b="1" dirty="0" smtClean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D = </a:t>
            </a:r>
            <a:r>
              <a:rPr lang="en-US" altLang="ru-RU" sz="2800" b="1" dirty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35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  <a:sym typeface="Symbol" pitchFamily="18" charset="2"/>
              </a:rPr>
              <a:t> </a:t>
            </a:r>
            <a:endParaRPr lang="ru-RU" altLang="ru-RU" sz="2800" b="1" dirty="0">
              <a:solidFill>
                <a:schemeClr val="tx2">
                  <a:lumMod val="75000"/>
                </a:schemeClr>
              </a:solidFill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18191759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3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87624" y="1905000"/>
            <a:ext cx="7422976" cy="1956048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3200" b="1" dirty="0" smtClean="0">
                <a:solidFill>
                  <a:schemeClr val="tx1"/>
                </a:solidFill>
                <a:sym typeface="Symbol" pitchFamily="18" charset="2"/>
              </a:rPr>
              <a:t>В </a:t>
            </a:r>
            <a:r>
              <a:rPr lang="ru-RU" altLang="ru-RU" sz="3200" b="1" dirty="0">
                <a:solidFill>
                  <a:schemeClr val="tx1"/>
                </a:solidFill>
                <a:sym typeface="Symbol" pitchFamily="18" charset="2"/>
              </a:rPr>
              <a:t>ромбе угол между диагональю и стороной равен 25. Найдите углы ромба.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68455" y="4941168"/>
            <a:ext cx="33409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</a:pPr>
            <a:r>
              <a:rPr lang="ru-RU" sz="2800" b="1" dirty="0"/>
              <a:t>Ответ: </a:t>
            </a:r>
            <a:r>
              <a:rPr lang="ru-RU" sz="2800" b="1" dirty="0" smtClean="0"/>
              <a:t> 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50°;     130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°</a:t>
            </a:r>
          </a:p>
        </p:txBody>
      </p:sp>
    </p:spTree>
    <p:extLst>
      <p:ext uri="{BB962C8B-B14F-4D97-AF65-F5344CB8AC3E}">
        <p14:creationId xmlns:p14="http://schemas.microsoft.com/office/powerpoint/2010/main" val="675728697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664"/>
            <a:ext cx="9144000" cy="762000"/>
          </a:xfrm>
        </p:spPr>
        <p:txBody>
          <a:bodyPr/>
          <a:lstStyle/>
          <a:p>
            <a:pPr algn="ctr" eaLnBrk="1" hangingPunct="1"/>
            <a:r>
              <a:rPr lang="ru-RU" altLang="ru-RU" dirty="0" smtClean="0"/>
              <a:t>Самостоятельная работа</a:t>
            </a:r>
          </a:p>
        </p:txBody>
      </p:sp>
      <p:sp>
        <p:nvSpPr>
          <p:cNvPr id="205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838200"/>
            <a:ext cx="4662488" cy="60198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b="1" dirty="0" smtClean="0">
                <a:solidFill>
                  <a:schemeClr val="tx2">
                    <a:lumMod val="75000"/>
                  </a:schemeClr>
                </a:solidFill>
              </a:rPr>
              <a:t>Вариант </a:t>
            </a:r>
            <a:r>
              <a:rPr lang="ru-RU" altLang="ru-RU" b="1" dirty="0" smtClean="0">
                <a:solidFill>
                  <a:schemeClr val="tx2">
                    <a:lumMod val="75000"/>
                  </a:schemeClr>
                </a:solidFill>
              </a:rPr>
              <a:t>1.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 b="1" dirty="0" smtClean="0">
                <a:solidFill>
                  <a:schemeClr val="tx1"/>
                </a:solidFill>
              </a:rPr>
              <a:t>1.Дано: </a:t>
            </a:r>
            <a:r>
              <a:rPr lang="en-US" altLang="ru-RU" sz="2400" b="1" dirty="0" smtClean="0">
                <a:solidFill>
                  <a:schemeClr val="tx1"/>
                </a:solidFill>
              </a:rPr>
              <a:t>ABCD – </a:t>
            </a:r>
            <a:r>
              <a:rPr lang="ru-RU" altLang="ru-RU" sz="2400" b="1" dirty="0" smtClean="0">
                <a:solidFill>
                  <a:schemeClr val="tx1"/>
                </a:solidFill>
              </a:rPr>
              <a:t>прямо-угольник; 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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ABD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=48.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   Найти: СО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, С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AD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2.Угол ромба равен 32. Найдите углы, которые образует его сторона с диагоналями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.</a:t>
            </a:r>
            <a:endParaRPr lang="ru-RU" altLang="ru-RU" sz="2400" b="1" dirty="0" smtClean="0">
              <a:solidFill>
                <a:schemeClr val="tx1"/>
              </a:solidFill>
              <a:sym typeface="Symbol" pitchFamily="18" charset="2"/>
            </a:endParaRPr>
          </a:p>
        </p:txBody>
      </p:sp>
      <p:sp>
        <p:nvSpPr>
          <p:cNvPr id="2054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838200"/>
            <a:ext cx="4451350" cy="5791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b="1" dirty="0" smtClean="0">
                <a:solidFill>
                  <a:schemeClr val="tx2">
                    <a:lumMod val="75000"/>
                  </a:schemeClr>
                </a:solidFill>
              </a:rPr>
              <a:t>Вариант </a:t>
            </a:r>
            <a:r>
              <a:rPr lang="ru-RU" altLang="ru-RU" b="1" dirty="0" smtClean="0">
                <a:solidFill>
                  <a:schemeClr val="tx2">
                    <a:lumMod val="75000"/>
                  </a:schemeClr>
                </a:solidFill>
              </a:rPr>
              <a:t>2.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 b="1" dirty="0" smtClean="0">
                <a:solidFill>
                  <a:schemeClr val="tx1"/>
                </a:solidFill>
              </a:rPr>
              <a:t>1.Дано: </a:t>
            </a:r>
            <a:r>
              <a:rPr lang="en-US" altLang="ru-RU" sz="2400" b="1" dirty="0" smtClean="0">
                <a:solidFill>
                  <a:schemeClr val="tx1"/>
                </a:solidFill>
              </a:rPr>
              <a:t>ABCD – </a:t>
            </a:r>
            <a:r>
              <a:rPr lang="ru-RU" altLang="ru-RU" sz="2400" b="1" dirty="0" smtClean="0">
                <a:solidFill>
                  <a:schemeClr val="tx1"/>
                </a:solidFill>
              </a:rPr>
              <a:t>прямо-угольник; 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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B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О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A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=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36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   Найти: СА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, 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BDC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b="1" dirty="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. 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Дано: 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ABCD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 – прямоугольник; 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AD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В:С</a:t>
            </a:r>
            <a:r>
              <a:rPr lang="en-US" altLang="ru-RU" sz="2400" b="1" dirty="0" smtClean="0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В = 4:5.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 b="1" dirty="0" smtClean="0">
                <a:solidFill>
                  <a:schemeClr val="tx1"/>
                </a:solidFill>
                <a:sym typeface="Symbol" pitchFamily="18" charset="2"/>
              </a:rPr>
              <a:t>   Найти: углы треугольника АОВ.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/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014661"/>
              </p:ext>
            </p:extLst>
          </p:nvPr>
        </p:nvGraphicFramePr>
        <p:xfrm>
          <a:off x="467544" y="1052736"/>
          <a:ext cx="6688025" cy="4464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Document" r:id="rId4" imgW="6089767" imgH="4063581" progId="Word.Document.8">
                  <p:embed/>
                </p:oleObj>
              </mc:Choice>
              <mc:Fallback>
                <p:oleObj name="Document" r:id="rId4" imgW="6089767" imgH="406358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52736"/>
                        <a:ext cx="6688025" cy="4464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300203"/>
              </p:ext>
            </p:extLst>
          </p:nvPr>
        </p:nvGraphicFramePr>
        <p:xfrm>
          <a:off x="4499992" y="1052736"/>
          <a:ext cx="6432228" cy="428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Document" r:id="rId6" imgW="5710377" imgH="3809449" progId="Word.Document.8">
                  <p:embed/>
                </p:oleObj>
              </mc:Choice>
              <mc:Fallback>
                <p:oleObj name="Document" r:id="rId6" imgW="5710377" imgH="380944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1052736"/>
                        <a:ext cx="6432228" cy="42881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6965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Ответы к задачам</a:t>
            </a:r>
          </a:p>
        </p:txBody>
      </p:sp>
      <p:graphicFrame>
        <p:nvGraphicFramePr>
          <p:cNvPr id="30775" name="Group 5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799261650"/>
              </p:ext>
            </p:extLst>
          </p:nvPr>
        </p:nvGraphicFramePr>
        <p:xfrm>
          <a:off x="762000" y="1676400"/>
          <a:ext cx="7772400" cy="4762500"/>
        </p:xfrm>
        <a:graphic>
          <a:graphicData uri="http://schemas.openxmlformats.org/drawingml/2006/table">
            <a:tbl>
              <a:tblPr/>
              <a:tblGrid>
                <a:gridCol w="1066800"/>
                <a:gridCol w="3352800"/>
                <a:gridCol w="33528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Вариант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Вариант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СО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D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=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84°;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 С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AD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=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42°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СА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D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=18°,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 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BDC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=18°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7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16°; 74°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50°; 50°; 80°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91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Две ошибки–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оценка «3»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Одна ошибка–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оценка «4»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Без ошибок–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оценка «5»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705977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7550"/>
            <a:ext cx="7772400" cy="730250"/>
          </a:xfrm>
        </p:spPr>
        <p:txBody>
          <a:bodyPr/>
          <a:lstStyle/>
          <a:p>
            <a:pPr algn="ctr" eaLnBrk="1" hangingPunct="1"/>
            <a:r>
              <a:rPr lang="ru-RU" altLang="ru-RU" sz="5400" b="1" smtClean="0">
                <a:latin typeface="Book Antiqua" pitchFamily="18" charset="0"/>
              </a:rPr>
              <a:t>Домашнее задание</a:t>
            </a:r>
          </a:p>
        </p:txBody>
      </p:sp>
      <p:sp>
        <p:nvSpPr>
          <p:cNvPr id="15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475656" y="1600200"/>
            <a:ext cx="684076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3200" b="1" dirty="0" smtClean="0">
                <a:solidFill>
                  <a:schemeClr val="tx1"/>
                </a:solidFill>
              </a:rPr>
              <a:t>Изучить </a:t>
            </a:r>
            <a:r>
              <a:rPr lang="ru-RU" altLang="ru-RU" sz="3200" dirty="0" smtClean="0">
                <a:solidFill>
                  <a:schemeClr val="tx1"/>
                </a:solidFill>
              </a:rPr>
              <a:t>самостоятельно п.47.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3200" b="1" dirty="0" smtClean="0">
                <a:solidFill>
                  <a:schemeClr val="tx1"/>
                </a:solidFill>
              </a:rPr>
              <a:t>Решить </a:t>
            </a:r>
            <a:r>
              <a:rPr lang="ru-RU" altLang="ru-RU" sz="3200" b="1" dirty="0" smtClean="0">
                <a:solidFill>
                  <a:schemeClr val="tx1"/>
                </a:solidFill>
              </a:rPr>
              <a:t>задачи </a:t>
            </a:r>
            <a:r>
              <a:rPr lang="ru-RU" altLang="ru-RU" sz="3200" dirty="0" smtClean="0">
                <a:solidFill>
                  <a:schemeClr val="tx1"/>
                </a:solidFill>
              </a:rPr>
              <a:t>№407, 410</a:t>
            </a:r>
            <a:r>
              <a:rPr lang="ru-RU" altLang="ru-RU" sz="3200" dirty="0" smtClean="0">
                <a:solidFill>
                  <a:schemeClr val="tx1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sz="32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sz="32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sz="32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sz="32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ru-RU" altLang="ru-RU" sz="3200" dirty="0" smtClean="0">
                <a:solidFill>
                  <a:schemeClr val="tx1"/>
                </a:solidFill>
              </a:rPr>
              <a:t>    </a:t>
            </a:r>
            <a:r>
              <a:rPr lang="ru-RU" altLang="ru-RU" sz="48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Impact" panose="020B0806030902050204" pitchFamily="34" charset="0"/>
              </a:rPr>
              <a:t>Спасибо  за                    !</a:t>
            </a:r>
            <a:endParaRPr lang="ru-RU" altLang="ru-RU" sz="4800" dirty="0" smtClean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  <a:latin typeface="Impact" panose="020B0806030902050204" pitchFamily="34" charset="0"/>
            </a:endParaRPr>
          </a:p>
        </p:txBody>
      </p:sp>
      <p:pic>
        <p:nvPicPr>
          <p:cNvPr id="3076" name="Picture 4" descr="школьные картинки к презентации"/>
          <p:cNvPicPr>
            <a:picLocks noChangeAspect="1" noChangeArrowheads="1" noCrop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696449"/>
            <a:ext cx="1656184" cy="113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290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44525"/>
            <a:ext cx="7772400" cy="803275"/>
          </a:xfrm>
        </p:spPr>
        <p:txBody>
          <a:bodyPr/>
          <a:lstStyle/>
          <a:p>
            <a:pPr eaLnBrk="1" hangingPunct="1"/>
            <a:r>
              <a:rPr lang="ru-RU" altLang="ru-RU" sz="6000" b="1" smtClean="0">
                <a:solidFill>
                  <a:srgbClr val="000066"/>
                </a:solidFill>
              </a:rPr>
              <a:t>Цели урока: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4000" b="1" i="1" smtClean="0">
                <a:solidFill>
                  <a:schemeClr val="tx2"/>
                </a:solidFill>
                <a:latin typeface="Book Antiqua" pitchFamily="18" charset="0"/>
              </a:rPr>
              <a:t>Закрепить теоретический материал по теме «Прямоугольник. Ромб. Квадрат».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4000" b="1" i="1" smtClean="0">
                <a:solidFill>
                  <a:schemeClr val="tx2"/>
                </a:solidFill>
                <a:latin typeface="Book Antiqua" pitchFamily="18" charset="0"/>
              </a:rPr>
              <a:t>Совершенствовать навыки решения задач по данной теме.</a:t>
            </a:r>
          </a:p>
        </p:txBody>
      </p:sp>
    </p:spTree>
    <p:extLst>
      <p:ext uri="{BB962C8B-B14F-4D97-AF65-F5344CB8AC3E}">
        <p14:creationId xmlns:p14="http://schemas.microsoft.com/office/powerpoint/2010/main" val="1164797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44525"/>
            <a:ext cx="7772400" cy="803275"/>
          </a:xfrm>
        </p:spPr>
        <p:txBody>
          <a:bodyPr/>
          <a:lstStyle/>
          <a:p>
            <a:pPr eaLnBrk="1" hangingPunct="1"/>
            <a:r>
              <a:rPr lang="ru-RU" altLang="ru-RU" sz="6000" b="1" smtClean="0"/>
              <a:t>План урока:</a:t>
            </a:r>
          </a:p>
        </p:txBody>
      </p:sp>
      <p:sp>
        <p:nvSpPr>
          <p:cNvPr id="71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043608" y="1600200"/>
            <a:ext cx="7344816" cy="4525963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sz="3200" b="1" i="1" dirty="0" smtClean="0">
                <a:solidFill>
                  <a:schemeClr val="tx2"/>
                </a:solidFill>
                <a:latin typeface="Book Antiqua" pitchFamily="18" charset="0"/>
              </a:rPr>
              <a:t>Теоретическая самостоятельная работа.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sz="3200" b="1" i="1" dirty="0" smtClean="0">
                <a:solidFill>
                  <a:schemeClr val="tx2"/>
                </a:solidFill>
                <a:latin typeface="Book Antiqua" pitchFamily="18" charset="0"/>
              </a:rPr>
              <a:t>Проверочный тест.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sz="3200" b="1" i="1" dirty="0" smtClean="0">
                <a:solidFill>
                  <a:schemeClr val="tx2"/>
                </a:solidFill>
                <a:latin typeface="Book Antiqua" pitchFamily="18" charset="0"/>
              </a:rPr>
              <a:t>Решение задач.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sz="3200" b="1" i="1" dirty="0" smtClean="0">
                <a:solidFill>
                  <a:schemeClr val="tx2"/>
                </a:solidFill>
                <a:latin typeface="Book Antiqua" pitchFamily="18" charset="0"/>
              </a:rPr>
              <a:t>Самостоятельная работа.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sz="3200" b="1" i="1" dirty="0" smtClean="0">
                <a:solidFill>
                  <a:schemeClr val="tx2"/>
                </a:solidFill>
                <a:latin typeface="Book Antiqua" pitchFamily="18" charset="0"/>
              </a:rPr>
              <a:t>Подведение итогов.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sz="3200" b="1" i="1" dirty="0" smtClean="0">
                <a:solidFill>
                  <a:schemeClr val="tx2"/>
                </a:solidFill>
                <a:latin typeface="Book Antiqua" pitchFamily="18" charset="0"/>
              </a:rPr>
              <a:t>Домашнее задание.</a:t>
            </a:r>
          </a:p>
        </p:txBody>
      </p:sp>
    </p:spTree>
    <p:extLst>
      <p:ext uri="{BB962C8B-B14F-4D97-AF65-F5344CB8AC3E}">
        <p14:creationId xmlns:p14="http://schemas.microsoft.com/office/powerpoint/2010/main" val="948793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609600"/>
          </a:xfrm>
        </p:spPr>
        <p:txBody>
          <a:bodyPr/>
          <a:lstStyle/>
          <a:p>
            <a:pPr eaLnBrk="1" hangingPunct="1"/>
            <a:r>
              <a:rPr lang="ru-RU" altLang="ru-RU" sz="2400" b="1" smtClean="0"/>
              <a:t>   Заполнить таблицу,</a:t>
            </a:r>
            <a:r>
              <a:rPr lang="ru-RU" altLang="ru-RU" b="1" smtClean="0"/>
              <a:t> </a:t>
            </a:r>
            <a:r>
              <a:rPr lang="ru-RU" altLang="ru-RU" sz="2400" b="1" smtClean="0"/>
              <a:t>отметив «да» или «нет».</a:t>
            </a:r>
          </a:p>
        </p:txBody>
      </p:sp>
      <p:graphicFrame>
        <p:nvGraphicFramePr>
          <p:cNvPr id="14425" name="Group 89"/>
          <p:cNvGraphicFramePr>
            <a:graphicFrameLocks noGrp="1"/>
          </p:cNvGraphicFramePr>
          <p:nvPr>
            <p:ph type="tbl" idx="1"/>
          </p:nvPr>
        </p:nvGraphicFramePr>
        <p:xfrm>
          <a:off x="228600" y="914400"/>
          <a:ext cx="8686800" cy="5599112"/>
        </p:xfrm>
        <a:graphic>
          <a:graphicData uri="http://schemas.openxmlformats.org/drawingml/2006/table">
            <a:tbl>
              <a:tblPr/>
              <a:tblGrid>
                <a:gridCol w="2819400"/>
                <a:gridCol w="1676400"/>
                <a:gridCol w="1524000"/>
                <a:gridCol w="1143000"/>
                <a:gridCol w="1524000"/>
              </a:tblGrid>
              <a:tr h="944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паралле-лограмм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прямоу-гольник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ромб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квадрат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3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1.Противолежащие сторо-ны параллельны и равны.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2.Все стороны равны.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3.Противолежащие углы равны, сумма соседних углов равна 180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.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4.Все углы прямые.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5.Диагонали пересекаются и точкой пересечения делятся пополам.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6.Диагонали равны.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7.Диагонали взаимнопер-пендикулярны и являются  биссектрисами его углов.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56353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</p:spPr>
        <p:txBody>
          <a:bodyPr/>
          <a:lstStyle/>
          <a:p>
            <a:pPr eaLnBrk="1" hangingPunct="1"/>
            <a:r>
              <a:rPr lang="ru-RU" altLang="ru-RU" smtClean="0"/>
              <a:t>Правильные ответы:</a:t>
            </a:r>
          </a:p>
        </p:txBody>
      </p:sp>
      <p:sp>
        <p:nvSpPr>
          <p:cNvPr id="9219" name="Rectangle 74" descr="Rectangle: Click to edit Master text styles&#10;Second level&#10;Third level&#10;Fourth level&#10;Fifth level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ru-RU" altLang="ru-RU" sz="2800" smtClean="0"/>
          </a:p>
        </p:txBody>
      </p:sp>
      <p:sp>
        <p:nvSpPr>
          <p:cNvPr id="9220" name="Rectangle 75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990600" y="5029200"/>
            <a:ext cx="7772400" cy="1600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000" b="1" smtClean="0"/>
              <a:t>28 – оценка «5»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b="1" smtClean="0"/>
              <a:t>27 - 26 – оценка «4»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b="1" smtClean="0"/>
              <a:t>25 - 23  – оценка «3»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b="1" smtClean="0"/>
              <a:t>22 и меньше – оценка «2»</a:t>
            </a:r>
          </a:p>
        </p:txBody>
      </p:sp>
      <p:graphicFrame>
        <p:nvGraphicFramePr>
          <p:cNvPr id="25673" name="Group 73"/>
          <p:cNvGraphicFramePr>
            <a:graphicFrameLocks noGrp="1"/>
          </p:cNvGraphicFramePr>
          <p:nvPr>
            <p:ph type="tbl" idx="1"/>
          </p:nvPr>
        </p:nvGraphicFramePr>
        <p:xfrm>
          <a:off x="990600" y="914400"/>
          <a:ext cx="7772400" cy="4145232"/>
        </p:xfrm>
        <a:graphic>
          <a:graphicData uri="http://schemas.openxmlformats.org/drawingml/2006/table">
            <a:tbl>
              <a:tblPr/>
              <a:tblGrid>
                <a:gridCol w="381000"/>
                <a:gridCol w="2286000"/>
                <a:gridCol w="2057400"/>
                <a:gridCol w="1493838"/>
                <a:gridCol w="1554162"/>
              </a:tblGrid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параллелограмм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прямоугольник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ромб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квадрат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нет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392427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24744"/>
            <a:ext cx="7772400" cy="533400"/>
          </a:xfrm>
        </p:spPr>
        <p:txBody>
          <a:bodyPr/>
          <a:lstStyle/>
          <a:p>
            <a:pPr algn="ctr" eaLnBrk="1" hangingPunct="1"/>
            <a:r>
              <a:rPr lang="ru-RU" altLang="ru-RU" dirty="0" smtClean="0"/>
              <a:t>Проверочный тест</a:t>
            </a:r>
            <a:br>
              <a:rPr lang="ru-RU" altLang="ru-RU" dirty="0" smtClean="0"/>
            </a:br>
            <a:r>
              <a:rPr lang="ru-RU" altLang="ru-RU" sz="3200" dirty="0" smtClean="0"/>
              <a:t>Вариант 1                  Вариант 2</a:t>
            </a:r>
          </a:p>
        </p:txBody>
      </p:sp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676400"/>
            <a:ext cx="4419600" cy="4953000"/>
          </a:xfrm>
          <a:prstGeom prst="rect">
            <a:avLst/>
          </a:prstGeo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en-US" altLang="ru-RU" b="1" dirty="0" smtClean="0"/>
              <a:t>1</a:t>
            </a:r>
            <a:r>
              <a:rPr lang="ru-RU" altLang="ru-RU" b="1" dirty="0" smtClean="0">
                <a:solidFill>
                  <a:schemeClr val="tx1"/>
                </a:solidFill>
              </a:rPr>
              <a:t>. Любой </a:t>
            </a:r>
            <a:r>
              <a:rPr lang="ru-RU" altLang="ru-RU" b="1" dirty="0" smtClean="0">
                <a:solidFill>
                  <a:schemeClr val="tx1"/>
                </a:solidFill>
              </a:rPr>
              <a:t>прямоугольник </a:t>
            </a:r>
            <a:r>
              <a:rPr lang="ru-RU" altLang="ru-RU" b="1" dirty="0" smtClean="0">
                <a:solidFill>
                  <a:schemeClr val="tx1"/>
                </a:solidFill>
              </a:rPr>
              <a:t>является: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ru-RU" altLang="ru-RU" b="1" dirty="0" smtClean="0"/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Ромбом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Квадратом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Параллелограммом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Нет правильного ответа </a:t>
            </a:r>
          </a:p>
        </p:txBody>
      </p:sp>
      <p:sp>
        <p:nvSpPr>
          <p:cNvPr id="10244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676400"/>
            <a:ext cx="4038600" cy="434340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ru-RU" altLang="ru-RU" b="1" dirty="0" smtClean="0"/>
              <a:t>1. </a:t>
            </a:r>
            <a:r>
              <a:rPr lang="ru-RU" altLang="ru-RU" b="1" dirty="0" smtClean="0">
                <a:solidFill>
                  <a:schemeClr val="tx1"/>
                </a:solidFill>
              </a:rPr>
              <a:t>Любой ромб является:</a:t>
            </a:r>
          </a:p>
          <a:p>
            <a:pPr marL="533400" indent="-533400" eaLnBrk="1" hangingPunct="1">
              <a:buFont typeface="Wingdings" pitchFamily="2" charset="2"/>
              <a:buChar char="w"/>
            </a:pPr>
            <a:endParaRPr lang="ru-RU" altLang="ru-RU" b="1" dirty="0" smtClean="0"/>
          </a:p>
          <a:p>
            <a:pPr marL="533400" indent="-533400" eaLnBrk="1" hangingPunct="1">
              <a:buFont typeface="Wingdings" pitchFamily="2" charset="2"/>
              <a:buChar char="w"/>
            </a:pPr>
            <a:endParaRPr lang="ru-RU" altLang="ru-RU" b="1" dirty="0" smtClean="0"/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Квадратом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Прямоугольником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Параллелограммом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Нет правильного ответа</a:t>
            </a:r>
          </a:p>
        </p:txBody>
      </p:sp>
      <p:sp>
        <p:nvSpPr>
          <p:cNvPr id="10245" name="Line 6"/>
          <p:cNvSpPr>
            <a:spLocks noChangeShapeType="1"/>
          </p:cNvSpPr>
          <p:nvPr/>
        </p:nvSpPr>
        <p:spPr bwMode="auto">
          <a:xfrm>
            <a:off x="4572000" y="762000"/>
            <a:ext cx="0" cy="6096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805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Проверочный тест</a:t>
            </a:r>
            <a:br>
              <a:rPr lang="ru-RU" altLang="ru-RU" smtClean="0"/>
            </a:br>
            <a:r>
              <a:rPr lang="ru-RU" altLang="ru-RU" sz="3200" smtClean="0"/>
              <a:t>Вариант 1                  Вариант 2</a:t>
            </a:r>
          </a:p>
        </p:txBody>
      </p:sp>
      <p:sp>
        <p:nvSpPr>
          <p:cNvPr id="11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343400" cy="5029200"/>
          </a:xfrm>
          <a:prstGeom prst="rect">
            <a:avLst/>
          </a:prstGeo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ru-RU" altLang="ru-RU" b="1" dirty="0" smtClean="0"/>
              <a:t>2. </a:t>
            </a:r>
            <a:r>
              <a:rPr lang="ru-RU" altLang="ru-RU" b="1" dirty="0" smtClean="0">
                <a:solidFill>
                  <a:schemeClr val="tx1"/>
                </a:solidFill>
              </a:rPr>
              <a:t>Если в прямо-угольнике диагонали перпендикулярны,    то этот прямо-угольник - …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Ромб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Квадрат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Параллелограмм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Нет правильного ответа</a:t>
            </a:r>
          </a:p>
        </p:txBody>
      </p:sp>
      <p:sp>
        <p:nvSpPr>
          <p:cNvPr id="11268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67200" cy="495300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ru-RU" altLang="ru-RU" b="1" dirty="0" smtClean="0"/>
              <a:t>2. </a:t>
            </a:r>
            <a:r>
              <a:rPr lang="ru-RU" altLang="ru-RU" b="1" dirty="0" smtClean="0">
                <a:solidFill>
                  <a:schemeClr val="tx1"/>
                </a:solidFill>
              </a:rPr>
              <a:t>Если в параллелограмме диагонали перпендикулярны,    то этот </a:t>
            </a:r>
            <a:r>
              <a:rPr lang="ru-RU" altLang="ru-RU" b="1" dirty="0" err="1" smtClean="0">
                <a:solidFill>
                  <a:schemeClr val="tx1"/>
                </a:solidFill>
              </a:rPr>
              <a:t>паралле-лограмм</a:t>
            </a:r>
            <a:r>
              <a:rPr lang="ru-RU" altLang="ru-RU" b="1" dirty="0" smtClean="0">
                <a:solidFill>
                  <a:schemeClr val="tx1"/>
                </a:solidFill>
              </a:rPr>
              <a:t> - …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Ромб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Квадрат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Прямоугольник</a:t>
            </a:r>
          </a:p>
          <a:p>
            <a:pPr marL="533400" indent="-533400" eaLnBrk="1" hangingPunct="1">
              <a:buFont typeface="Wingdings" pitchFamily="2" charset="2"/>
              <a:buAutoNum type="alphaUcPeriod"/>
            </a:pP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Нет правильного ответа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981295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Проверочный тест</a:t>
            </a:r>
            <a:br>
              <a:rPr lang="ru-RU" altLang="ru-RU" smtClean="0"/>
            </a:br>
            <a:r>
              <a:rPr lang="ru-RU" altLang="ru-RU" sz="3200" smtClean="0"/>
              <a:t>Вариант 1                  Вариант 2</a:t>
            </a:r>
          </a:p>
        </p:txBody>
      </p:sp>
      <p:sp>
        <p:nvSpPr>
          <p:cNvPr id="12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4343400" cy="4572000"/>
          </a:xfrm>
          <a:prstGeom prst="rect">
            <a:avLst/>
          </a:prstGeo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b="1" dirty="0" smtClean="0"/>
              <a:t>3. </a:t>
            </a:r>
            <a:r>
              <a:rPr lang="ru-RU" altLang="ru-RU" b="1" dirty="0" smtClean="0">
                <a:solidFill>
                  <a:schemeClr val="tx1"/>
                </a:solidFill>
              </a:rPr>
              <a:t>Ромб – это четырехугольник, в котором…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Диагонали точкой пересечения делятся пополам и равны;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Диагонали взаимно перпендикулярны и точкой пересечения делятся пополам 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Противолежащие углы равны, а противолежащие стороны параллельны;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Нет правильного ответа.</a:t>
            </a:r>
          </a:p>
        </p:txBody>
      </p:sp>
      <p:sp>
        <p:nvSpPr>
          <p:cNvPr id="12292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447800"/>
            <a:ext cx="4419600" cy="5181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b="1" dirty="0" smtClean="0"/>
              <a:t>3. </a:t>
            </a:r>
            <a:r>
              <a:rPr lang="ru-RU" altLang="ru-RU" sz="2600" b="1" dirty="0" smtClean="0">
                <a:solidFill>
                  <a:schemeClr val="tx1"/>
                </a:solidFill>
              </a:rPr>
              <a:t>Прямоугольник – это четырехугольник в котором…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Противолежащие стороны параллельны, а диагонали равны;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Диагонали точкой пересечения делятся пополам  и являются биссектрисами его углов;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Два угла прямые и две стороны равны;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Нет правильного ответа.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110290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Ответы к тесту</a:t>
            </a:r>
          </a:p>
        </p:txBody>
      </p:sp>
      <p:graphicFrame>
        <p:nvGraphicFramePr>
          <p:cNvPr id="34887" name="Group 71"/>
          <p:cNvGraphicFramePr>
            <a:graphicFrameLocks noGrp="1"/>
          </p:cNvGraphicFramePr>
          <p:nvPr>
            <p:ph type="tbl" idx="1"/>
          </p:nvPr>
        </p:nvGraphicFramePr>
        <p:xfrm>
          <a:off x="762000" y="1600200"/>
          <a:ext cx="7772400" cy="4975224"/>
        </p:xfrm>
        <a:graphic>
          <a:graphicData uri="http://schemas.openxmlformats.org/drawingml/2006/table">
            <a:tbl>
              <a:tblPr/>
              <a:tblGrid>
                <a:gridCol w="2590800"/>
                <a:gridCol w="1752600"/>
                <a:gridCol w="1752600"/>
                <a:gridCol w="1676400"/>
              </a:tblGrid>
              <a:tr h="10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№ задания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Вариант 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6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Вариант 2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252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Одно задание – оценка «3»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Два задания – оценка «4»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Три задания – оценка «5»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630263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124</TotalTime>
  <Words>706</Words>
  <Application>Microsoft Office PowerPoint</Application>
  <PresentationFormat>Экран (4:3)</PresentationFormat>
  <Paragraphs>193</Paragraphs>
  <Slides>15</Slides>
  <Notes>5</Notes>
  <HiddenSlides>1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Исполнительная</vt:lpstr>
      <vt:lpstr>Microsoft Word 97 - 2003 Document</vt:lpstr>
      <vt:lpstr>8 класс Тема урока</vt:lpstr>
      <vt:lpstr>Цели урока:</vt:lpstr>
      <vt:lpstr>План урока:</vt:lpstr>
      <vt:lpstr>   Заполнить таблицу, отметив «да» или «нет».</vt:lpstr>
      <vt:lpstr>Правильные ответы:</vt:lpstr>
      <vt:lpstr>Проверочный тест Вариант 1                  Вариант 2</vt:lpstr>
      <vt:lpstr>Проверочный тест Вариант 1                  Вариант 2</vt:lpstr>
      <vt:lpstr>Проверочный тест Вариант 1                  Вариант 2</vt:lpstr>
      <vt:lpstr>Ответы к тесту</vt:lpstr>
      <vt:lpstr>Задача 1</vt:lpstr>
      <vt:lpstr>Задача 2</vt:lpstr>
      <vt:lpstr>Задача 3</vt:lpstr>
      <vt:lpstr>Самостоятельная работа</vt:lpstr>
      <vt:lpstr>Ответы к задачам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 Тема урока</dc:title>
  <dc:creator>Силантьева ОльгаВасильевна</dc:creator>
  <cp:lastModifiedBy>1</cp:lastModifiedBy>
  <cp:revision>9</cp:revision>
  <dcterms:created xsi:type="dcterms:W3CDTF">2014-12-20T15:00:12Z</dcterms:created>
  <dcterms:modified xsi:type="dcterms:W3CDTF">2014-12-20T17:16:18Z</dcterms:modified>
</cp:coreProperties>
</file>