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6256000" cy="10160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6A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26" y="-108"/>
      </p:cViewPr>
      <p:guideLst>
        <p:guide orient="horz" pos="3200"/>
        <p:guide pos="5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677863" y="0"/>
            <a:ext cx="1082675" cy="10160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50940" tIns="75470" rIns="150940" bIns="7547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490538" y="0"/>
            <a:ext cx="187325" cy="10160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50940" tIns="75470" rIns="150940" bIns="7547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760538" y="0"/>
            <a:ext cx="323850" cy="10160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50940" tIns="75470" rIns="150940" bIns="7547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028825" y="0"/>
            <a:ext cx="409575" cy="10160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50940" tIns="75470" rIns="150940" bIns="7547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88913" y="0"/>
            <a:ext cx="0" cy="10160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50940" tIns="75470" rIns="150940" bIns="75470"/>
          <a:lstStyle/>
          <a:p>
            <a:pPr>
              <a:defRPr/>
            </a:pPr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625600" y="0"/>
            <a:ext cx="0" cy="10160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50940" tIns="75470" rIns="150940" bIns="75470"/>
          <a:lstStyle/>
          <a:p>
            <a:pPr>
              <a:defRPr/>
            </a:pPr>
            <a:endParaRPr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17650" y="0"/>
            <a:ext cx="0" cy="10160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50940" tIns="75470" rIns="150940" bIns="75470"/>
          <a:lstStyle/>
          <a:p>
            <a:pPr>
              <a:defRPr/>
            </a:pPr>
            <a:endParaRPr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3070225" y="0"/>
            <a:ext cx="0" cy="10160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50940" tIns="75470" rIns="150940" bIns="75470"/>
          <a:lstStyle/>
          <a:p>
            <a:pPr>
              <a:defRPr/>
            </a:pPr>
            <a:endParaRPr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897063" y="0"/>
            <a:ext cx="0" cy="10160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50940" tIns="75470" rIns="150940" bIns="75470"/>
          <a:lstStyle/>
          <a:p>
            <a:pPr>
              <a:defRPr/>
            </a:pPr>
            <a:endParaRPr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6202025" y="0"/>
            <a:ext cx="0" cy="10160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50940" tIns="75470" rIns="150940" bIns="75470"/>
          <a:lstStyle/>
          <a:p>
            <a:pPr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2166938" y="0"/>
            <a:ext cx="136525" cy="10160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50940" tIns="75470" rIns="150940" bIns="7547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084263" y="5080000"/>
            <a:ext cx="2301875" cy="1919288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50940" tIns="75470" rIns="150940" bIns="7547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2328863" y="7210425"/>
            <a:ext cx="1139825" cy="9493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50940" tIns="75470" rIns="150940" bIns="7547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939925" y="8148638"/>
            <a:ext cx="242888" cy="20320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50940" tIns="75470" rIns="150940" bIns="7547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2959100" y="8575675"/>
            <a:ext cx="487363" cy="40640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50940" tIns="75470" rIns="150940" bIns="7547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3386138" y="6661150"/>
            <a:ext cx="650875" cy="54133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50940" tIns="75470" rIns="150940" bIns="7547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064000" y="4628445"/>
            <a:ext cx="10972800" cy="28064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064000" y="7412329"/>
            <a:ext cx="10972800" cy="2032000"/>
          </a:xfrm>
        </p:spPr>
        <p:txBody>
          <a:bodyPr/>
          <a:lstStyle>
            <a:lvl1pPr marL="0" indent="0" algn="l">
              <a:buNone/>
              <a:defRPr sz="3000" b="1">
                <a:solidFill>
                  <a:schemeClr val="tx2"/>
                </a:solidFill>
              </a:defRPr>
            </a:lvl1pPr>
            <a:lvl2pPr marL="754700" indent="0" algn="ctr">
              <a:buNone/>
            </a:lvl2pPr>
            <a:lvl3pPr marL="1509400" indent="0" algn="ctr">
              <a:buNone/>
            </a:lvl3pPr>
            <a:lvl4pPr marL="2264100" indent="0" algn="ctr">
              <a:buNone/>
            </a:lvl4pPr>
            <a:lvl5pPr marL="3018800" indent="0" algn="ctr">
              <a:buNone/>
            </a:lvl5pPr>
            <a:lvl6pPr marL="3773500" indent="0" algn="ctr">
              <a:buNone/>
            </a:lvl6pPr>
            <a:lvl7pPr marL="4528200" indent="0" algn="ctr">
              <a:buNone/>
            </a:lvl7pPr>
            <a:lvl8pPr marL="5282900" indent="0" algn="ctr">
              <a:buNone/>
            </a:lvl8pPr>
            <a:lvl9pPr marL="603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4143038" y="1682750"/>
            <a:ext cx="3386137" cy="6778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C1DF8-029F-48A5-8D1C-BAA0470EFF98}" type="datetimeFigureOut">
              <a:rPr lang="ru-RU"/>
              <a:pPr>
                <a:defRPr/>
              </a:pPr>
              <a:t>02.07.2013</a:t>
            </a:fld>
            <a:endParaRPr lang="ru-RU" dirty="0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3124657" y="6138069"/>
            <a:ext cx="5418137" cy="682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2355850" y="7302500"/>
            <a:ext cx="1084263" cy="7667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82F0A-4525-4E43-8F16-73BA1B95EF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985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FD18F-60AF-4812-A86B-6A8C019D52D3}" type="datetimeFigureOut">
              <a:rPr lang="ru-RU"/>
              <a:pPr>
                <a:defRPr/>
              </a:pPr>
              <a:t>02.07.2013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20386-A993-4273-B6EF-2AB1A15C09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9585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406873"/>
            <a:ext cx="2980267" cy="866892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406872"/>
            <a:ext cx="10701867" cy="866892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2CE70-2E2C-49D6-AD75-C87D5960A113}" type="datetimeFigureOut">
              <a:rPr lang="ru-RU"/>
              <a:pPr>
                <a:defRPr/>
              </a:pPr>
              <a:t>02.07.2013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D67AA-08E7-42A2-9183-60D3F13B0C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75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812800" y="2370667"/>
            <a:ext cx="13275733" cy="72203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816371B-752D-4DB8-89B1-4DE2D3E666C2}" type="datetimeFigureOut">
              <a:rPr lang="ru-RU"/>
              <a:pPr>
                <a:defRPr/>
              </a:pPr>
              <a:t>02.07.2013</a:t>
            </a:fld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8872FA3-DA30-4D52-BC04-43EF22B6D8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507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677863" y="0"/>
            <a:ext cx="1082675" cy="10160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50940" tIns="75470" rIns="150940" bIns="7547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490538" y="0"/>
            <a:ext cx="187325" cy="10160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50940" tIns="75470" rIns="150940" bIns="7547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760538" y="0"/>
            <a:ext cx="323850" cy="10160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50940" tIns="75470" rIns="150940" bIns="7547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028825" y="0"/>
            <a:ext cx="409575" cy="10160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50940" tIns="75470" rIns="150940" bIns="7547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88913" y="0"/>
            <a:ext cx="0" cy="10160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50940" tIns="75470" rIns="150940" bIns="75470"/>
          <a:lstStyle/>
          <a:p>
            <a:pPr>
              <a:defRPr/>
            </a:pPr>
            <a:endParaRPr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625600" y="0"/>
            <a:ext cx="0" cy="10160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50940" tIns="75470" rIns="150940" bIns="75470"/>
          <a:lstStyle/>
          <a:p>
            <a:pPr>
              <a:defRPr/>
            </a:pPr>
            <a:endParaRPr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17650" y="0"/>
            <a:ext cx="0" cy="10160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50940" tIns="75470" rIns="150940" bIns="75470"/>
          <a:lstStyle/>
          <a:p>
            <a:pPr>
              <a:defRPr/>
            </a:pPr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3070225" y="0"/>
            <a:ext cx="0" cy="10160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50940" tIns="75470" rIns="150940" bIns="75470"/>
          <a:lstStyle/>
          <a:p>
            <a:pPr>
              <a:defRPr/>
            </a:pPr>
            <a:endParaRPr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897063" y="0"/>
            <a:ext cx="0" cy="10160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50940" tIns="75470" rIns="150940" bIns="75470"/>
          <a:lstStyle/>
          <a:p>
            <a:pPr>
              <a:defRPr/>
            </a:pP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2166938" y="0"/>
            <a:ext cx="136525" cy="10160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50940" tIns="75470" rIns="150940" bIns="7547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1084263" y="5080000"/>
            <a:ext cx="2301875" cy="1919288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50940" tIns="75470" rIns="150940" bIns="7547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2354263" y="7210425"/>
            <a:ext cx="1141412" cy="9493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50940" tIns="75470" rIns="150940" bIns="7547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939925" y="8148638"/>
            <a:ext cx="242888" cy="20320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50940" tIns="75470" rIns="150940" bIns="7547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2959100" y="8578850"/>
            <a:ext cx="487363" cy="40640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50940" tIns="75470" rIns="150940" bIns="7547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3340100" y="6637338"/>
            <a:ext cx="650875" cy="541337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50940" tIns="75470" rIns="150940" bIns="7547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16173450" y="0"/>
            <a:ext cx="0" cy="10160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50940" tIns="75470" rIns="150940" bIns="75470"/>
          <a:lstStyle/>
          <a:p>
            <a:pPr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0" y="4289778"/>
            <a:ext cx="10972800" cy="3042356"/>
          </a:xfrm>
        </p:spPr>
        <p:txBody>
          <a:bodyPr/>
          <a:lstStyle>
            <a:lvl1pPr algn="l">
              <a:buNone/>
              <a:defRPr sz="5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64000" y="7422444"/>
            <a:ext cx="10972800" cy="2032000"/>
          </a:xfrm>
        </p:spPr>
        <p:txBody>
          <a:bodyPr/>
          <a:lstStyle>
            <a:lvl1pPr marL="0" indent="0">
              <a:buNone/>
              <a:defRPr sz="3000" b="1">
                <a:solidFill>
                  <a:schemeClr val="tx2"/>
                </a:solidFill>
              </a:defRPr>
            </a:lvl1pPr>
            <a:lvl2pPr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4139069" y="1677194"/>
            <a:ext cx="3387725" cy="6778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38DC3-5D6D-4555-B060-13F4D2AF6225}" type="datetimeFigureOut">
              <a:rPr lang="ru-RU"/>
              <a:pPr>
                <a:defRPr/>
              </a:pPr>
              <a:t>02.07.2013</a:t>
            </a:fld>
            <a:endParaRPr lang="ru-RU" dirty="0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3123863" y="6134100"/>
            <a:ext cx="5419725" cy="682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2382838" y="7302500"/>
            <a:ext cx="1084262" cy="7667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E90C1-DEA3-49F9-9735-924975B1F1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773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812800" y="2370667"/>
            <a:ext cx="6502400" cy="677333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7591552" y="2370667"/>
            <a:ext cx="6502400" cy="677333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4E1ED-EE4A-4B53-96B3-32180A05AE61}" type="datetimeFigureOut">
              <a:rPr lang="ru-RU"/>
              <a:pPr>
                <a:defRPr/>
              </a:pPr>
              <a:t>02.07.2013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2A31C-36B2-4B8F-B8AD-2DB6DFBD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9035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404519"/>
            <a:ext cx="13411200" cy="169333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812800" y="3499556"/>
            <a:ext cx="6502400" cy="575733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7772400" y="3499556"/>
            <a:ext cx="6502400" cy="575733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812800" y="2325511"/>
            <a:ext cx="6502400" cy="97536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33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7721600" y="2325511"/>
            <a:ext cx="6502400" cy="97536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33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F6818-7546-43BD-8527-929DF7AA1EE1}" type="datetimeFigureOut">
              <a:rPr lang="ru-RU"/>
              <a:pPr>
                <a:defRPr/>
              </a:pPr>
              <a:t>02.07.2013</a:t>
            </a:fld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5B923-4C35-4375-AD26-D53585DC6E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732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B2696FF-3170-4D8D-8384-BB656B039731}" type="datetimeFigureOut">
              <a:rPr lang="ru-RU"/>
              <a:pPr>
                <a:defRPr/>
              </a:pPr>
              <a:t>02.07.2013</a:t>
            </a:fld>
            <a:endParaRPr lang="ru-RU" dirty="0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0211071-55E7-42DC-A0CB-E86DA2EBA4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051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53D05-582A-46F4-B8B1-4E2481114FF4}" type="datetimeFigureOut">
              <a:rPr lang="ru-RU"/>
              <a:pPr>
                <a:defRPr/>
              </a:pPr>
              <a:t>02.07.2013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DF405-2F1C-41AA-B989-C0F66D7CAE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8249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578138" y="0"/>
            <a:ext cx="0" cy="10160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50940" tIns="75470" rIns="150940" bIns="75470"/>
          <a:lstStyle/>
          <a:p>
            <a:pPr>
              <a:defRPr/>
            </a:pPr>
            <a:endParaRPr lang="en-US" dirty="0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11107738" y="0"/>
            <a:ext cx="0" cy="10160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50940" tIns="75470" rIns="150940" bIns="75470"/>
          <a:lstStyle/>
          <a:p>
            <a:pPr>
              <a:defRPr/>
            </a:pPr>
            <a:endParaRPr lang="en-US" dirty="0"/>
          </a:p>
        </p:txBody>
      </p:sp>
      <p:sp>
        <p:nvSpPr>
          <p:cNvPr id="7" name="Прямая соединительная линия 16"/>
          <p:cNvSpPr>
            <a:spLocks noChangeShapeType="1"/>
          </p:cNvSpPr>
          <p:nvPr/>
        </p:nvSpPr>
        <p:spPr bwMode="auto">
          <a:xfrm>
            <a:off x="11009313" y="0"/>
            <a:ext cx="0" cy="10160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50940" tIns="75470" rIns="150940" bIns="75470"/>
          <a:lstStyle/>
          <a:p>
            <a:endParaRPr lang="ru-RU"/>
          </a:p>
        </p:txBody>
      </p:sp>
      <p:sp>
        <p:nvSpPr>
          <p:cNvPr id="8" name="Прямая соединительная линия 17"/>
          <p:cNvSpPr>
            <a:spLocks noChangeShapeType="1"/>
          </p:cNvSpPr>
          <p:nvPr/>
        </p:nvSpPr>
        <p:spPr bwMode="auto">
          <a:xfrm>
            <a:off x="15984538" y="0"/>
            <a:ext cx="0" cy="10160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50940" tIns="75470" rIns="150940" bIns="75470"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5714663" y="0"/>
            <a:ext cx="541337" cy="10160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50940" tIns="75470" rIns="150940" bIns="7547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Прямая соединительная линия 19"/>
          <p:cNvSpPr>
            <a:spLocks noChangeShapeType="1"/>
          </p:cNvSpPr>
          <p:nvPr/>
        </p:nvSpPr>
        <p:spPr bwMode="auto">
          <a:xfrm>
            <a:off x="15849600" y="0"/>
            <a:ext cx="0" cy="10160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50940" tIns="75470" rIns="150940" bIns="75470"/>
          <a:lstStyle/>
          <a:p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4500225" y="8466138"/>
            <a:ext cx="974725" cy="8128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50940" tIns="75470" rIns="150940" bIns="7547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6929120" y="4673600"/>
            <a:ext cx="9347200" cy="812800"/>
          </a:xfrm>
        </p:spPr>
        <p:txBody>
          <a:bodyPr/>
          <a:lstStyle>
            <a:lvl1pPr algn="l">
              <a:buNone/>
              <a:defRPr sz="33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110720" y="406400"/>
            <a:ext cx="2714752" cy="7382933"/>
          </a:xfrm>
        </p:spPr>
        <p:txBody>
          <a:bodyPr/>
          <a:lstStyle>
            <a:lvl1pPr marL="0" indent="0">
              <a:spcBef>
                <a:spcPts val="660"/>
              </a:spcBef>
              <a:spcAft>
                <a:spcPts val="1651"/>
              </a:spcAft>
              <a:buNone/>
              <a:defRPr sz="2000"/>
            </a:lvl1pPr>
            <a:lvl2pPr>
              <a:buNone/>
              <a:defRPr sz="2000"/>
            </a:lvl2pPr>
            <a:lvl3pPr>
              <a:buNone/>
              <a:defRPr sz="1700"/>
            </a:lvl3pPr>
            <a:lvl4pPr>
              <a:buNone/>
              <a:defRPr sz="1500"/>
            </a:lvl4pPr>
            <a:lvl5pPr>
              <a:buNone/>
              <a:defRPr sz="15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541867" y="406400"/>
            <a:ext cx="10024533" cy="937429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4CED120-DBD1-4E43-9FB5-430B37C0C87C}" type="datetimeFigureOut">
              <a:rPr lang="ru-RU"/>
              <a:pPr>
                <a:defRPr/>
              </a:pPr>
              <a:t>02.07.2013</a:t>
            </a:fld>
            <a:endParaRPr lang="ru-RU" dirty="0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CE65458-1709-4361-B03B-428E140979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207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578138" y="0"/>
            <a:ext cx="0" cy="10160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50940" tIns="75470" rIns="150940" bIns="75470"/>
          <a:lstStyle/>
          <a:p>
            <a:pPr>
              <a:defRPr/>
            </a:pPr>
            <a:endParaRPr lang="en-US" dirty="0"/>
          </a:p>
        </p:txBody>
      </p:sp>
      <p:sp>
        <p:nvSpPr>
          <p:cNvPr id="6" name="Овал 5"/>
          <p:cNvSpPr/>
          <p:nvPr/>
        </p:nvSpPr>
        <p:spPr>
          <a:xfrm>
            <a:off x="14500225" y="8466138"/>
            <a:ext cx="974725" cy="8128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50940" tIns="75470" rIns="150940" bIns="7547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ая соединительная линия 16"/>
          <p:cNvSpPr>
            <a:spLocks noChangeShapeType="1"/>
          </p:cNvSpPr>
          <p:nvPr/>
        </p:nvSpPr>
        <p:spPr bwMode="auto">
          <a:xfrm>
            <a:off x="15984538" y="0"/>
            <a:ext cx="0" cy="10160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50940" tIns="75470" rIns="150940" bIns="75470"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5714663" y="0"/>
            <a:ext cx="541337" cy="10160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50940" tIns="75470" rIns="150940" bIns="7547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Прямая соединительная линия 18"/>
          <p:cNvSpPr>
            <a:spLocks noChangeShapeType="1"/>
          </p:cNvSpPr>
          <p:nvPr/>
        </p:nvSpPr>
        <p:spPr bwMode="auto">
          <a:xfrm>
            <a:off x="15849600" y="0"/>
            <a:ext cx="0" cy="10160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50940" tIns="75470" rIns="150940" bIns="75470"/>
          <a:lstStyle/>
          <a:p>
            <a:endParaRPr lang="ru-RU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107738" y="0"/>
            <a:ext cx="0" cy="10160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50940" tIns="75470" rIns="150940" bIns="75470"/>
          <a:lstStyle/>
          <a:p>
            <a:pPr>
              <a:defRPr/>
            </a:pPr>
            <a:endParaRPr lang="en-US" dirty="0"/>
          </a:p>
        </p:txBody>
      </p:sp>
      <p:sp>
        <p:nvSpPr>
          <p:cNvPr id="11" name="Прямая соединительная линия 20"/>
          <p:cNvSpPr>
            <a:spLocks noChangeShapeType="1"/>
          </p:cNvSpPr>
          <p:nvPr/>
        </p:nvSpPr>
        <p:spPr bwMode="auto">
          <a:xfrm>
            <a:off x="11009313" y="0"/>
            <a:ext cx="0" cy="10160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50940" tIns="75470" rIns="150940" bIns="75470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6890512" y="4673600"/>
            <a:ext cx="9347200" cy="812800"/>
          </a:xfrm>
        </p:spPr>
        <p:txBody>
          <a:bodyPr/>
          <a:lstStyle>
            <a:lvl1pPr algn="l">
              <a:buNone/>
              <a:defRPr sz="33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10972800" cy="10160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53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028086" y="392289"/>
            <a:ext cx="2709333" cy="7342293"/>
          </a:xfrm>
        </p:spPr>
        <p:txBody>
          <a:bodyPr rot="0" spcFirstLastPara="0" vertOverflow="overflow" horzOverflow="overflow" spcCol="452820" rtlCol="0" fromWordArt="0" forceAA="0">
            <a:normAutofit/>
          </a:bodyPr>
          <a:lstStyle>
            <a:lvl1pPr marL="0" indent="0">
              <a:spcBef>
                <a:spcPts val="165"/>
              </a:spcBef>
              <a:spcAft>
                <a:spcPts val="660"/>
              </a:spcAft>
              <a:buFontTx/>
              <a:buNone/>
              <a:defRPr sz="20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538B068-83B1-47EA-B463-57E4F7A61665}" type="datetimeFigureOut">
              <a:rPr lang="ru-RU"/>
              <a:pPr>
                <a:defRPr/>
              </a:pPr>
              <a:t>02.07.2013</a:t>
            </a:fld>
            <a:endParaRPr lang="ru-RU" dirty="0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050600D-F2DB-4D49-9C69-117912F6BD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48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5578138" y="0"/>
            <a:ext cx="0" cy="10160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50940" tIns="75470" rIns="150940" bIns="75470"/>
          <a:lstStyle/>
          <a:p>
            <a:pPr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812800" y="406400"/>
            <a:ext cx="13276263" cy="1693863"/>
          </a:xfrm>
          <a:prstGeom prst="rect">
            <a:avLst/>
          </a:prstGeom>
        </p:spPr>
        <p:txBody>
          <a:bodyPr vert="horz" lIns="150940" tIns="75470" rIns="150940" bIns="7547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812800" y="2370138"/>
            <a:ext cx="13276263" cy="722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50940" tIns="75470" rIns="150940" bIns="754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13791407" y="1545431"/>
            <a:ext cx="2979738" cy="682625"/>
          </a:xfrm>
          <a:prstGeom prst="rect">
            <a:avLst/>
          </a:prstGeom>
        </p:spPr>
        <p:txBody>
          <a:bodyPr vert="horz" lIns="150940" tIns="75470" rIns="150940" bIns="75470" anchor="ctr" anchorCtr="0"/>
          <a:lstStyle>
            <a:lvl1pPr algn="r" eaLnBrk="1" latinLnBrk="0" hangingPunct="1">
              <a:defRPr kumimoji="0" sz="20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F283A906-32A4-45CB-ABD1-611E2C52A8B3}" type="datetimeFigureOut">
              <a:rPr lang="ru-RU"/>
              <a:pPr>
                <a:defRPr/>
              </a:pPr>
              <a:t>02.07.2013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12900820" y="5482431"/>
            <a:ext cx="4741862" cy="650875"/>
          </a:xfrm>
          <a:prstGeom prst="rect">
            <a:avLst/>
          </a:prstGeom>
        </p:spPr>
        <p:txBody>
          <a:bodyPr vert="horz" lIns="150940" tIns="75470" rIns="150940" bIns="75470" anchor="ctr" anchorCtr="0"/>
          <a:lstStyle>
            <a:lvl1pPr algn="l" eaLnBrk="1" latinLnBrk="0" hangingPunct="1">
              <a:defRPr kumimoji="0" sz="20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34938" y="0"/>
            <a:ext cx="0" cy="10160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50940" tIns="75470" rIns="150940" bIns="75470"/>
          <a:lstStyle/>
          <a:p>
            <a:pPr>
              <a:defRPr/>
            </a:pPr>
            <a:endParaRPr lang="en-US" dirty="0"/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15984538" y="0"/>
            <a:ext cx="0" cy="10160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50940" tIns="75470" rIns="150940" bIns="75470"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5714663" y="0"/>
            <a:ext cx="541337" cy="10160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50940" tIns="75470" rIns="150940" bIns="7547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15849600" y="0"/>
            <a:ext cx="0" cy="10160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50940" tIns="75470" rIns="150940" bIns="75470"/>
          <a:lstStyle/>
          <a:p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4500225" y="8466138"/>
            <a:ext cx="974725" cy="8128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50940" tIns="75470" rIns="150940" bIns="7547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451013" y="8494713"/>
            <a:ext cx="1084262" cy="773112"/>
          </a:xfrm>
          <a:prstGeom prst="rect">
            <a:avLst/>
          </a:prstGeom>
        </p:spPr>
        <p:txBody>
          <a:bodyPr vert="horz" lIns="150940" tIns="75470" rIns="150940" bIns="75470" anchor="ctr"/>
          <a:lstStyle>
            <a:lvl1pPr algn="ctr" eaLnBrk="1" latinLnBrk="0" hangingPunct="1">
              <a:defRPr kumimoji="0" sz="2300" b="1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89BD9205-1493-48DD-B55D-7E27BD19FC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894" r:id="rId4"/>
    <p:sldLayoutId id="2147483895" r:id="rId5"/>
    <p:sldLayoutId id="2147483902" r:id="rId6"/>
    <p:sldLayoutId id="2147483896" r:id="rId7"/>
    <p:sldLayoutId id="2147483903" r:id="rId8"/>
    <p:sldLayoutId id="2147483904" r:id="rId9"/>
    <p:sldLayoutId id="2147483897" r:id="rId10"/>
    <p:sldLayoutId id="21474838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/>
        </a:defRPr>
      </a:lvl9pPr>
    </p:titleStyle>
    <p:bodyStyle>
      <a:lvl1pPr marL="452438" indent="-452438" algn="l" rtl="0" eaLnBrk="0" fontAlgn="base" hangingPunct="0">
        <a:spcBef>
          <a:spcPts val="988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55688" indent="-4524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508125" indent="-301625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62150" indent="-301625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414588" indent="-301625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860" indent="-301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6pPr>
      <a:lvl7pPr marL="3320680" indent="-301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23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773500" indent="-301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23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4226320" indent="-301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23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754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509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2641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301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773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528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528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603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64000" y="4629150"/>
            <a:ext cx="10972800" cy="2805113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Игра – путешествие с любителями кино.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4000" y="7412038"/>
            <a:ext cx="10972800" cy="2032000"/>
          </a:xfrm>
        </p:spPr>
        <p:txBody>
          <a:bodyPr/>
          <a:lstStyle/>
          <a:p>
            <a:pPr algn="ctr">
              <a:defRPr/>
            </a:pPr>
            <a:r>
              <a:rPr lang="ru-RU" sz="80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8000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Кинотрамвай</a:t>
            </a:r>
            <a:r>
              <a:rPr lang="ru-RU" sz="80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80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255588"/>
            <a:ext cx="9583738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«Детское кино»</a:t>
            </a:r>
            <a:b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812800" y="3498850"/>
            <a:ext cx="6502400" cy="57578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7. Чем измеряли рост удава мультипликационные герои: обезьянка, слон и попугай?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8. Назовите самый популярный советский мультфильм?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7772400" y="3498850"/>
            <a:ext cx="6502400" cy="57578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Попугаем 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« Ну, погоди!»</a:t>
            </a:r>
          </a:p>
        </p:txBody>
      </p:sp>
      <p:sp>
        <p:nvSpPr>
          <p:cNvPr id="17413" name="Текст 4"/>
          <p:cNvSpPr>
            <a:spLocks noGrp="1"/>
          </p:cNvSpPr>
          <p:nvPr>
            <p:ph type="body" sz="quarter" idx="1"/>
          </p:nvPr>
        </p:nvSpPr>
        <p:spPr>
          <a:xfrm>
            <a:off x="812800" y="2325688"/>
            <a:ext cx="6502400" cy="974725"/>
          </a:xfrm>
        </p:spPr>
        <p:txBody>
          <a:bodyPr/>
          <a:lstStyle/>
          <a:p>
            <a:pPr eaLnBrk="1" hangingPunct="1"/>
            <a:r>
              <a:rPr lang="ru-RU" smtClean="0"/>
              <a:t>ВОПРОС</a:t>
            </a:r>
          </a:p>
        </p:txBody>
      </p:sp>
      <p:sp>
        <p:nvSpPr>
          <p:cNvPr id="17414" name="Текст 5"/>
          <p:cNvSpPr>
            <a:spLocks noGrp="1"/>
          </p:cNvSpPr>
          <p:nvPr>
            <p:ph type="body" sz="quarter" idx="3"/>
          </p:nvPr>
        </p:nvSpPr>
        <p:spPr>
          <a:xfrm>
            <a:off x="7721600" y="2325688"/>
            <a:ext cx="6502400" cy="974725"/>
          </a:xfrm>
        </p:spPr>
        <p:txBody>
          <a:bodyPr/>
          <a:lstStyle/>
          <a:p>
            <a:pPr eaLnBrk="1" hangingPunct="1"/>
            <a:r>
              <a:rPr lang="ru-RU" smtClean="0"/>
              <a:t>ОТВЕТ</a:t>
            </a:r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0" y="365125"/>
            <a:ext cx="284797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3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12111038" y="406400"/>
            <a:ext cx="3732212" cy="9245600"/>
          </a:xfrm>
        </p:spPr>
        <p:txBody>
          <a:bodyPr/>
          <a:lstStyle/>
          <a:p>
            <a:pPr eaLnBrk="1" hangingPunct="1">
              <a:spcBef>
                <a:spcPts val="663"/>
              </a:spcBef>
              <a:spcAft>
                <a:spcPts val="1650"/>
              </a:spcAft>
            </a:pPr>
            <a:r>
              <a:rPr lang="ru-RU" smtClean="0"/>
              <a:t> </a:t>
            </a:r>
            <a:r>
              <a:rPr lang="ru-RU" sz="4800" smtClean="0"/>
              <a:t>«Прибытие поезда..»</a:t>
            </a:r>
          </a:p>
          <a:p>
            <a:pPr eaLnBrk="1" hangingPunct="1">
              <a:spcBef>
                <a:spcPts val="663"/>
              </a:spcBef>
              <a:spcAft>
                <a:spcPts val="1650"/>
              </a:spcAft>
            </a:pPr>
            <a:r>
              <a:rPr lang="ru-RU" sz="4800" smtClean="0"/>
              <a:t>Чарли Чаплин</a:t>
            </a:r>
          </a:p>
          <a:p>
            <a:pPr eaLnBrk="1" hangingPunct="1">
              <a:spcBef>
                <a:spcPts val="663"/>
              </a:spcBef>
              <a:spcAft>
                <a:spcPts val="1650"/>
              </a:spcAft>
            </a:pPr>
            <a:r>
              <a:rPr lang="ru-RU" sz="4800" smtClean="0"/>
              <a:t>Микки-Маус</a:t>
            </a:r>
          </a:p>
          <a:p>
            <a:pPr eaLnBrk="1" hangingPunct="1">
              <a:spcBef>
                <a:spcPts val="663"/>
              </a:spcBef>
              <a:spcAft>
                <a:spcPts val="1650"/>
              </a:spcAft>
            </a:pPr>
            <a:r>
              <a:rPr lang="ru-RU" sz="4800" smtClean="0"/>
              <a:t>Джеки Чан</a:t>
            </a:r>
          </a:p>
          <a:p>
            <a:pPr eaLnBrk="1" hangingPunct="1">
              <a:spcBef>
                <a:spcPts val="663"/>
              </a:spcBef>
              <a:spcAft>
                <a:spcPts val="1650"/>
              </a:spcAft>
            </a:pPr>
            <a:r>
              <a:rPr lang="ru-RU" sz="4800" smtClean="0"/>
              <a:t>«Танцор диско»</a:t>
            </a:r>
          </a:p>
          <a:p>
            <a:pPr eaLnBrk="1" hangingPunct="1">
              <a:spcBef>
                <a:spcPts val="663"/>
              </a:spcBef>
              <a:spcAft>
                <a:spcPts val="1650"/>
              </a:spcAft>
            </a:pPr>
            <a:r>
              <a:rPr lang="ru-RU" sz="4800" smtClean="0"/>
              <a:t>Сказка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41338" y="2293938"/>
            <a:ext cx="10025062" cy="7486650"/>
          </a:xfrm>
        </p:spPr>
        <p:txBody>
          <a:bodyPr/>
          <a:lstStyle/>
          <a:p>
            <a:pPr marL="742950" indent="-742950" eaLnBrk="1" hangingPunct="1">
              <a:buFont typeface="Wingdings" pitchFamily="2" charset="2"/>
              <a:buAutoNum type="arabicPeriod"/>
            </a:pPr>
            <a:r>
              <a:rPr lang="ru-RU" smtClean="0"/>
              <a:t>Самое первое кино.</a:t>
            </a:r>
          </a:p>
          <a:p>
            <a:pPr marL="742950" indent="-742950" eaLnBrk="1" hangingPunct="1">
              <a:buFont typeface="Wingdings" pitchFamily="2" charset="2"/>
              <a:buAutoNum type="arabicPeriod"/>
            </a:pPr>
            <a:r>
              <a:rPr lang="ru-RU" smtClean="0"/>
              <a:t>Самый  популярный актёр всех времён и народов.</a:t>
            </a:r>
          </a:p>
          <a:p>
            <a:pPr marL="742950" indent="-742950" eaLnBrk="1" hangingPunct="1">
              <a:buFont typeface="Wingdings" pitchFamily="2" charset="2"/>
              <a:buAutoNum type="arabicPeriod"/>
            </a:pPr>
            <a:r>
              <a:rPr lang="ru-RU" smtClean="0"/>
              <a:t>Самая популярная рисованная кинозвезда.</a:t>
            </a:r>
          </a:p>
          <a:p>
            <a:pPr marL="742950" indent="-742950" eaLnBrk="1" hangingPunct="1">
              <a:buFont typeface="Wingdings" pitchFamily="2" charset="2"/>
              <a:buAutoNum type="arabicPeriod"/>
            </a:pPr>
            <a:r>
              <a:rPr lang="ru-RU" smtClean="0"/>
              <a:t>Самый трюковой актер.</a:t>
            </a:r>
          </a:p>
          <a:p>
            <a:pPr marL="742950" indent="-742950" eaLnBrk="1" hangingPunct="1">
              <a:buFont typeface="Wingdings" pitchFamily="2" charset="2"/>
              <a:buAutoNum type="arabicPeriod"/>
            </a:pPr>
            <a:r>
              <a:rPr lang="ru-RU" smtClean="0"/>
              <a:t>Самый известный в России индийский фильм.</a:t>
            </a:r>
          </a:p>
          <a:p>
            <a:pPr marL="742950" indent="-742950" eaLnBrk="1" hangingPunct="1">
              <a:buFont typeface="Wingdings" pitchFamily="2" charset="2"/>
              <a:buAutoNum type="arabicPeriod"/>
            </a:pPr>
            <a:r>
              <a:rPr lang="ru-RU" smtClean="0"/>
              <a:t>Самый излюбленный жанр мультипликации.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27077" y="365092"/>
            <a:ext cx="857256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САМОЕ, САМОЕ…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12800" y="2370138"/>
            <a:ext cx="13276263" cy="72215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Собака бывает кусачей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Только от жизни собачей,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Только от жизни, от жизни собачей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Собака бывает кусачей.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algn="r" eaLnBrk="1" hangingPunct="1">
              <a:buFont typeface="Wingdings" pitchFamily="2" charset="2"/>
              <a:buNone/>
            </a:pPr>
            <a:r>
              <a:rPr lang="ru-RU" smtClean="0"/>
              <a:t>                     «Большой секрет для маленькой компании»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98580" y="365092"/>
            <a:ext cx="11765561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песней по фильмам</a:t>
            </a: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0" y="2151063"/>
            <a:ext cx="43957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406871"/>
            <a:ext cx="13275733" cy="169333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9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песней по фильмам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12800" y="2370138"/>
            <a:ext cx="13276263" cy="72215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Эй, грянем сильнее!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Потянем дружнее!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Эй, подруга, выходи-ка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И на друга погляди-ка,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Чтобы шуткою весёлой переброситься!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algn="r" eaLnBrk="1" hangingPunct="1">
              <a:buFont typeface="Wingdings" pitchFamily="2" charset="2"/>
              <a:buNone/>
            </a:pPr>
            <a:r>
              <a:rPr lang="ru-RU" smtClean="0"/>
              <a:t>«Волга-Волга» </a:t>
            </a: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0" y="1651000"/>
            <a:ext cx="5799138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886" y="293654"/>
            <a:ext cx="13275733" cy="169333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9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песней по фильмам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12800" y="2370138"/>
            <a:ext cx="13276263" cy="72215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А ну-ка песня нам пропой,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Весёлый ветер, весёлый ветер, весёлый ветер.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Моря и горы ты обшарил все на свете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И все на свете песенки слыхал.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algn="r" eaLnBrk="1" hangingPunct="1">
              <a:buFont typeface="Wingdings" pitchFamily="2" charset="2"/>
              <a:buNone/>
            </a:pPr>
            <a:r>
              <a:rPr lang="ru-RU" smtClean="0"/>
              <a:t>«Дети капитана Гранта»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0" y="2293938"/>
            <a:ext cx="32543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406871"/>
            <a:ext cx="13275733" cy="169333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9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песней по фильмам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12800" y="2370138"/>
            <a:ext cx="13276263" cy="72215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Мне нравиться, что вы больны не мной,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Мне нравиться, что я больна не вами,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Что никогда тяжёлый шар земной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Не уплывёт под нашими ногами.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algn="r" eaLnBrk="1" hangingPunct="1">
              <a:buFont typeface="Wingdings" pitchFamily="2" charset="2"/>
              <a:buNone/>
            </a:pPr>
            <a:r>
              <a:rPr lang="ru-RU" smtClean="0"/>
              <a:t>« Ирония судьбы, или с лёгким паром!»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5563" y="1579563"/>
            <a:ext cx="4310062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812800" y="2370138"/>
            <a:ext cx="6502400" cy="67738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Михай Волонтир – фильм «Цыган»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Виталий Соломин – фильм «Шерлок Холмс и доктор Ватсон» 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Михаил Боярский – фильм «Д</a:t>
            </a:r>
            <a:r>
              <a:rPr lang="en-US" smtClean="0"/>
              <a:t>’</a:t>
            </a:r>
            <a:r>
              <a:rPr lang="ru-RU" smtClean="0"/>
              <a:t> Артаньян и три мушкетёра»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7591425" y="2370138"/>
            <a:ext cx="6502400" cy="67738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 Будулай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Доктор Ватсон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Д</a:t>
            </a:r>
            <a:r>
              <a:rPr lang="en-US" smtClean="0"/>
              <a:t>’</a:t>
            </a:r>
            <a:r>
              <a:rPr lang="ru-RU" smtClean="0"/>
              <a:t> Артаньян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41325" y="365093"/>
            <a:ext cx="12234184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Главные роли</a:t>
            </a: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188" y="0"/>
            <a:ext cx="284797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75" y="3722688"/>
            <a:ext cx="1571625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875" y="6748463"/>
            <a:ext cx="3000375" cy="3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11414125" y="1722438"/>
            <a:ext cx="4572000" cy="6067425"/>
          </a:xfrm>
        </p:spPr>
        <p:txBody>
          <a:bodyPr/>
          <a:lstStyle/>
          <a:p>
            <a:pPr marL="514350" indent="-514350" eaLnBrk="1" hangingPunct="1">
              <a:spcBef>
                <a:spcPts val="663"/>
              </a:spcBef>
              <a:spcAft>
                <a:spcPts val="1650"/>
              </a:spcAft>
              <a:buFont typeface="Century Schoolbook" pitchFamily="18" charset="0"/>
              <a:buAutoNum type="alphaUcPeriod"/>
            </a:pPr>
            <a:r>
              <a:rPr lang="ru-RU" sz="4800" smtClean="0"/>
              <a:t> Т.А. Эдисон</a:t>
            </a:r>
          </a:p>
          <a:p>
            <a:pPr marL="514350" indent="-514350" eaLnBrk="1" hangingPunct="1">
              <a:spcBef>
                <a:spcPts val="663"/>
              </a:spcBef>
              <a:spcAft>
                <a:spcPts val="1650"/>
              </a:spcAft>
              <a:buFont typeface="Century Schoolbook" pitchFamily="18" charset="0"/>
              <a:buAutoNum type="alphaUcPeriod"/>
            </a:pPr>
            <a:endParaRPr lang="ru-RU" sz="4800" smtClean="0"/>
          </a:p>
          <a:p>
            <a:pPr marL="514350" indent="-514350" eaLnBrk="1" hangingPunct="1">
              <a:spcBef>
                <a:spcPts val="663"/>
              </a:spcBef>
              <a:spcAft>
                <a:spcPts val="1650"/>
              </a:spcAft>
              <a:buFont typeface="Century Schoolbook" pitchFamily="18" charset="0"/>
              <a:buAutoNum type="alphaUcPeriod"/>
            </a:pPr>
            <a:r>
              <a:rPr lang="ru-RU" sz="4800" smtClean="0"/>
              <a:t>Р.У. Пол</a:t>
            </a:r>
          </a:p>
          <a:p>
            <a:pPr marL="514350" indent="-514350" eaLnBrk="1" hangingPunct="1">
              <a:spcBef>
                <a:spcPts val="663"/>
              </a:spcBef>
              <a:spcAft>
                <a:spcPts val="1650"/>
              </a:spcAft>
              <a:buFont typeface="Century Schoolbook" pitchFamily="18" charset="0"/>
              <a:buAutoNum type="alphaUcPeriod"/>
            </a:pPr>
            <a:endParaRPr lang="ru-RU" sz="4800" smtClean="0"/>
          </a:p>
          <a:p>
            <a:pPr marL="514350" indent="-514350" eaLnBrk="1" hangingPunct="1">
              <a:spcBef>
                <a:spcPts val="663"/>
              </a:spcBef>
              <a:spcAft>
                <a:spcPts val="1650"/>
              </a:spcAft>
              <a:buFont typeface="Century Schoolbook" pitchFamily="18" charset="0"/>
              <a:buAutoNum type="alphaUcPeriod"/>
            </a:pPr>
            <a:r>
              <a:rPr lang="ru-RU" sz="4800" smtClean="0"/>
              <a:t>Люмьер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541338" y="3079750"/>
            <a:ext cx="10025062" cy="48577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 </a:t>
            </a:r>
            <a:r>
              <a:rPr lang="ru-RU" sz="5400" smtClean="0"/>
              <a:t>1895 г.  считается годом  рождения кино. Назовите имя первого изобретателя немого кино.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8449" y="436531"/>
            <a:ext cx="1007275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ЧУДЕСНОЕ ОКО</a:t>
            </a:r>
          </a:p>
        </p:txBody>
      </p:sp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8" y="5908675"/>
            <a:ext cx="3276600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414125" y="2151063"/>
            <a:ext cx="4214813" cy="7500937"/>
          </a:xfrm>
        </p:spPr>
        <p:txBody>
          <a:bodyPr/>
          <a:lstStyle/>
          <a:p>
            <a:pPr marL="742950" indent="-742950" eaLnBrk="1" hangingPunct="1">
              <a:spcBef>
                <a:spcPts val="663"/>
              </a:spcBef>
              <a:spcAft>
                <a:spcPts val="1650"/>
              </a:spcAft>
              <a:buFont typeface="Century Schoolbook" pitchFamily="18" charset="0"/>
              <a:buAutoNum type="alphaUcPeriod"/>
            </a:pPr>
            <a:r>
              <a:rPr lang="ru-RU" sz="3600" smtClean="0"/>
              <a:t>Чак Норис</a:t>
            </a:r>
          </a:p>
          <a:p>
            <a:pPr marL="742950" indent="-742950" eaLnBrk="1" hangingPunct="1">
              <a:spcBef>
                <a:spcPts val="663"/>
              </a:spcBef>
              <a:spcAft>
                <a:spcPts val="1650"/>
              </a:spcAft>
              <a:buFont typeface="Century Schoolbook" pitchFamily="18" charset="0"/>
              <a:buAutoNum type="alphaUcPeriod"/>
            </a:pPr>
            <a:endParaRPr lang="ru-RU" sz="3600" smtClean="0"/>
          </a:p>
          <a:p>
            <a:pPr marL="742950" indent="-742950" eaLnBrk="1" hangingPunct="1">
              <a:spcBef>
                <a:spcPts val="663"/>
              </a:spcBef>
              <a:spcAft>
                <a:spcPts val="1650"/>
              </a:spcAft>
              <a:buFont typeface="Century Schoolbook" pitchFamily="18" charset="0"/>
              <a:buAutoNum type="alphaUcPeriod"/>
            </a:pPr>
            <a:endParaRPr lang="ru-RU" sz="3600" smtClean="0"/>
          </a:p>
          <a:p>
            <a:pPr marL="742950" indent="-742950" eaLnBrk="1" hangingPunct="1">
              <a:spcBef>
                <a:spcPts val="663"/>
              </a:spcBef>
              <a:spcAft>
                <a:spcPts val="1650"/>
              </a:spcAft>
              <a:buFont typeface="Century Schoolbook" pitchFamily="18" charset="0"/>
              <a:buAutoNum type="alphaUcPeriod"/>
            </a:pPr>
            <a:r>
              <a:rPr lang="ru-RU" sz="3600" smtClean="0"/>
              <a:t>Сильвестр Сталлоне</a:t>
            </a:r>
          </a:p>
          <a:p>
            <a:pPr marL="742950" indent="-742950" eaLnBrk="1" hangingPunct="1">
              <a:spcBef>
                <a:spcPts val="663"/>
              </a:spcBef>
              <a:spcAft>
                <a:spcPts val="1650"/>
              </a:spcAft>
              <a:buFont typeface="Century Schoolbook" pitchFamily="18" charset="0"/>
              <a:buAutoNum type="alphaUcPeriod"/>
            </a:pPr>
            <a:endParaRPr lang="ru-RU" sz="3600" smtClean="0"/>
          </a:p>
          <a:p>
            <a:pPr marL="742950" indent="-742950" eaLnBrk="1" hangingPunct="1">
              <a:spcBef>
                <a:spcPts val="663"/>
              </a:spcBef>
              <a:spcAft>
                <a:spcPts val="1650"/>
              </a:spcAft>
              <a:buFont typeface="Century Schoolbook" pitchFamily="18" charset="0"/>
              <a:buAutoNum type="alphaUcPeriod"/>
            </a:pPr>
            <a:r>
              <a:rPr lang="ru-RU" sz="3600" smtClean="0"/>
              <a:t>Арнольд Шварценеггер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541338" y="2508250"/>
            <a:ext cx="10025062" cy="7272338"/>
          </a:xfrm>
        </p:spPr>
        <p:txBody>
          <a:bodyPr>
            <a:normAutofit fontScale="92500"/>
          </a:bodyPr>
          <a:lstStyle/>
          <a:p>
            <a:pPr marL="452820" indent="-452820" eaLnBrk="1" fontAlgn="auto" hangingPunct="1">
              <a:spcBef>
                <a:spcPts val="99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Он приехал в Америку проповедовать культуризм – и преуспел так, что многократно становился чемпионом страны и мира в этом виде спорта. Успех в кино пришёл к нему с экранизацией его книги о культуризме «Качая железо». Главным образом исполнял роли полицейских и оперативников. У него есть некая внутренняя притягательность, которую именуют «магнетизм». Это и делает актёра неповторимым. Кто это?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12828" y="650844"/>
            <a:ext cx="7729777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ЧУДЕСНОЕ ОКО</a:t>
            </a:r>
          </a:p>
        </p:txBody>
      </p:sp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688" y="0"/>
            <a:ext cx="2214562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75" y="7731125"/>
            <a:ext cx="14573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485563" y="1508125"/>
            <a:ext cx="4143375" cy="7500938"/>
          </a:xfrm>
        </p:spPr>
        <p:txBody>
          <a:bodyPr/>
          <a:lstStyle/>
          <a:p>
            <a:pPr marL="742950" indent="-742950" eaLnBrk="1" hangingPunct="1">
              <a:spcBef>
                <a:spcPts val="663"/>
              </a:spcBef>
              <a:spcAft>
                <a:spcPts val="1650"/>
              </a:spcAft>
              <a:buFont typeface="Century Schoolbook" pitchFamily="18" charset="0"/>
              <a:buAutoNum type="alphaUcPeriod"/>
            </a:pPr>
            <a:r>
              <a:rPr lang="ru-RU" sz="3600" smtClean="0"/>
              <a:t>Картофель, яблоки, папиросы.</a:t>
            </a:r>
          </a:p>
          <a:p>
            <a:pPr marL="742950" indent="-742950" eaLnBrk="1" hangingPunct="1">
              <a:spcBef>
                <a:spcPts val="663"/>
              </a:spcBef>
              <a:spcAft>
                <a:spcPts val="1650"/>
              </a:spcAft>
              <a:buFont typeface="Century Schoolbook" pitchFamily="18" charset="0"/>
              <a:buAutoNum type="alphaUcPeriod"/>
            </a:pPr>
            <a:endParaRPr lang="ru-RU" sz="3600" smtClean="0"/>
          </a:p>
          <a:p>
            <a:pPr marL="742950" indent="-742950" eaLnBrk="1" hangingPunct="1">
              <a:spcBef>
                <a:spcPts val="663"/>
              </a:spcBef>
              <a:spcAft>
                <a:spcPts val="1650"/>
              </a:spcAft>
              <a:buFont typeface="Century Schoolbook" pitchFamily="18" charset="0"/>
              <a:buAutoNum type="alphaUcPeriod"/>
            </a:pPr>
            <a:r>
              <a:rPr lang="ru-RU" sz="3600" smtClean="0"/>
              <a:t>Картофель, лук и трубка.</a:t>
            </a:r>
          </a:p>
          <a:p>
            <a:pPr marL="742950" indent="-742950" eaLnBrk="1" hangingPunct="1">
              <a:spcBef>
                <a:spcPts val="663"/>
              </a:spcBef>
              <a:spcAft>
                <a:spcPts val="1650"/>
              </a:spcAft>
              <a:buFont typeface="Century Schoolbook" pitchFamily="18" charset="0"/>
              <a:buAutoNum type="alphaUcPeriod"/>
            </a:pPr>
            <a:endParaRPr lang="ru-RU" sz="3600" smtClean="0"/>
          </a:p>
          <a:p>
            <a:pPr marL="742950" indent="-742950" eaLnBrk="1" hangingPunct="1">
              <a:spcBef>
                <a:spcPts val="663"/>
              </a:spcBef>
              <a:spcAft>
                <a:spcPts val="1650"/>
              </a:spcAft>
              <a:buFont typeface="Century Schoolbook" pitchFamily="18" charset="0"/>
              <a:buAutoNum type="alphaUcPeriod"/>
            </a:pPr>
            <a:r>
              <a:rPr lang="ru-RU" sz="3600" smtClean="0"/>
              <a:t>Помидоры, огурцы и трубка.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541338" y="1865313"/>
            <a:ext cx="10025062" cy="79152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С помощью каких предметов Чапаев в фильме режиссеров братьев Васильевых объясняет план предстоящего сражения и роль командира в бою?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Актёр Борис Бабочкин, игравший Чапаева, считал эту сцену «самой знаменитой сценой фильма».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12828" y="293654"/>
            <a:ext cx="7729777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ЧУДЕСНОЕ ОКО</a:t>
            </a:r>
          </a:p>
        </p:txBody>
      </p:sp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7366000"/>
            <a:ext cx="14001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8" y="7937500"/>
            <a:ext cx="14097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7651750"/>
            <a:ext cx="2847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0" y="6080125"/>
            <a:ext cx="16287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sz="quarter" idx="1"/>
          </p:nvPr>
        </p:nvSpPr>
        <p:spPr>
          <a:xfrm>
            <a:off x="812800" y="2370138"/>
            <a:ext cx="13276263" cy="7221537"/>
          </a:xfrm>
        </p:spPr>
        <p:txBody>
          <a:bodyPr>
            <a:normAutofit lnSpcReduction="10000"/>
          </a:bodyPr>
          <a:lstStyle/>
          <a:p>
            <a:pPr marL="452820" indent="-452820" eaLnBrk="1" fontAlgn="auto" hangingPunct="1">
              <a:spcBef>
                <a:spcPts val="990"/>
              </a:spcBef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Кино – одно из самых молодых искусств – появилось на рубеже  </a:t>
            </a:r>
            <a:r>
              <a:rPr lang="en-US" dirty="0" smtClean="0"/>
              <a:t>XIX </a:t>
            </a:r>
            <a:r>
              <a:rPr lang="ru-RU" dirty="0" smtClean="0"/>
              <a:t>и </a:t>
            </a:r>
            <a:r>
              <a:rPr lang="en-US" dirty="0" smtClean="0"/>
              <a:t>XX</a:t>
            </a:r>
            <a:r>
              <a:rPr lang="ru-RU" dirty="0" smtClean="0"/>
              <a:t> веков.</a:t>
            </a:r>
          </a:p>
          <a:p>
            <a:pPr marL="452820" indent="-452820" eaLnBrk="1" fontAlgn="auto" hangingPunct="1">
              <a:spcBef>
                <a:spcPts val="990"/>
              </a:spcBef>
              <a:spcAft>
                <a:spcPts val="0"/>
              </a:spcAft>
              <a:buFont typeface="Wingdings"/>
              <a:buChar char=""/>
              <a:defRPr/>
            </a:pPr>
            <a:endParaRPr lang="ru-RU" dirty="0" smtClean="0"/>
          </a:p>
          <a:p>
            <a:pPr marL="452820" indent="-452820" eaLnBrk="1" fontAlgn="auto" hangingPunct="1">
              <a:spcBef>
                <a:spcPts val="990"/>
              </a:spcBef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28 декабря 1895 года в парижском « Гранд-кафе» на бульваре Капуцинок 35 человек, заплативших по франку за сеанс ещё никому неведомого «синематографа», стали свидетелями рождения нового искусства.</a:t>
            </a:r>
          </a:p>
          <a:p>
            <a:pPr marL="452820" indent="-452820" eaLnBrk="1" fontAlgn="auto" hangingPunct="1">
              <a:spcBef>
                <a:spcPts val="990"/>
              </a:spcBef>
              <a:spcAft>
                <a:spcPts val="0"/>
              </a:spcAft>
              <a:buFont typeface="Wingdings"/>
              <a:buNone/>
              <a:defRPr/>
            </a:pPr>
            <a:endParaRPr lang="ru-RU" dirty="0" smtClean="0"/>
          </a:p>
          <a:p>
            <a:pPr marL="452820" indent="-452820" eaLnBrk="1" fontAlgn="auto" hangingPunct="1">
              <a:spcBef>
                <a:spcPts val="990"/>
              </a:spcBef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Создателями синематографа считаются братья Луи и Огюст Люмьер.</a:t>
            </a:r>
          </a:p>
          <a:p>
            <a:pPr marL="452820" indent="-452820" eaLnBrk="1" fontAlgn="auto" hangingPunct="1">
              <a:spcBef>
                <a:spcPts val="990"/>
              </a:spcBef>
              <a:spcAft>
                <a:spcPts val="0"/>
              </a:spcAft>
              <a:buFont typeface="Wingdings"/>
              <a:buChar char=""/>
              <a:defRPr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484398" y="579406"/>
            <a:ext cx="12073021" cy="102643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7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Немного истории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6400" y="1293813"/>
            <a:ext cx="4419600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00" decel="100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700" decel="100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12800" y="2370138"/>
            <a:ext cx="13276263" cy="72215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Профессий  много, но прекрасней всех КИНО.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Кто этот мир познал -  навеки счастлив стал!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Фильм,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        фильм,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                       фильм….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12894" y="365092"/>
            <a:ext cx="1271531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Фильм, фильм, фильм…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0" y="3937000"/>
            <a:ext cx="4000500" cy="54864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812800" y="2370138"/>
            <a:ext cx="13276263" cy="72215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Сегодня мы вспомнили или узнали много о великом искусстве КИНО.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Надеемся, что никто не скучал  и всем  было интересно.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Да и как же иначе, ведь кино – это яркий луч света в нашей жизни!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75" y="3224213"/>
            <a:ext cx="3490913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97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4000" y="7412038"/>
            <a:ext cx="10972800" cy="2276475"/>
          </a:xfrm>
        </p:spPr>
        <p:txBody>
          <a:bodyPr/>
          <a:lstStyle/>
          <a:p>
            <a:pPr eaLnBrk="1" hangingPunct="1"/>
            <a:r>
              <a:rPr lang="ru-RU" smtClean="0"/>
              <a:t>Работа </a:t>
            </a:r>
          </a:p>
          <a:p>
            <a:pPr eaLnBrk="1" hangingPunct="1"/>
            <a:r>
              <a:rPr lang="ru-RU" smtClean="0"/>
              <a:t>Рыженко Елены Владимировны, </a:t>
            </a:r>
          </a:p>
          <a:p>
            <a:pPr eaLnBrk="1" hangingPunct="1"/>
            <a:r>
              <a:rPr lang="ru-RU" smtClean="0"/>
              <a:t>учителя информатики и математики </a:t>
            </a:r>
          </a:p>
          <a:p>
            <a:pPr eaLnBrk="1" hangingPunct="1"/>
            <a:r>
              <a:rPr lang="ru-RU" smtClean="0"/>
              <a:t>МБОУ г. Астрахани «СОШ № 64»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952" y="0"/>
            <a:ext cx="6858048" cy="681217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5"/>
          <p:cNvSpPr>
            <a:spLocks noGrp="1"/>
          </p:cNvSpPr>
          <p:nvPr>
            <p:ph sz="quarter" idx="1"/>
          </p:nvPr>
        </p:nvSpPr>
        <p:spPr>
          <a:xfrm>
            <a:off x="812800" y="1865313"/>
            <a:ext cx="13276263" cy="77263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5400" smtClean="0"/>
              <a:t>Ничто не предвещало ошеломительного успеха. Ещё одна игрушка для скучающей публики, год-другой – и это изобретение «лишится всякого коммерческого значения», считал папаша Люмьер.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813" y="7008813"/>
            <a:ext cx="4643437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812800" y="579438"/>
            <a:ext cx="13276263" cy="90122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4800" smtClean="0"/>
              <a:t>Между тем идея буквально витала в воздухе: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ru-RU" sz="4800" smtClean="0"/>
              <a:t>  Эдисон – в Америке,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ru-RU" sz="4800" smtClean="0"/>
              <a:t>Макс Складановский – в Германии,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ru-RU" sz="4800" smtClean="0"/>
              <a:t>Акимов и Тимченко – в России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800" smtClean="0"/>
              <a:t>вот далеко не весь перечень изобретателей, которые работали над проблемой передачи  движущегося изображения на плоскости.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r>
              <a:rPr lang="ru-RU" sz="6000" smtClean="0">
                <a:solidFill>
                  <a:srgbClr val="002060"/>
                </a:solidFill>
              </a:rPr>
              <a:t>Но первыми были  братья Люмьер.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25" y="436563"/>
            <a:ext cx="369887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812800" y="508000"/>
            <a:ext cx="6502400" cy="8636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Сто лет назад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   два чудака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        придумали КИНО.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Они открыли для людей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ru-RU" smtClean="0"/>
              <a:t> окно сюрпризов и                     восторгов.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И это чудо покорило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   миллион сердец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       и душ людских.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7591425" y="579438"/>
            <a:ext cx="6502400" cy="85645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Люмьер с Люмьером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            порешили,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Соединив кадр с кадром,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 сделать фильм.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Они на свет родили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дитя, любимое годами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различными людьми.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И имя дали звонкое ему: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КИНО – радостная пытка. 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63" y="7723188"/>
            <a:ext cx="400050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0" y="293688"/>
            <a:ext cx="3556000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3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3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3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3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3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3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3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3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3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3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3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3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Первые фильмы братьев Люмьер: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12800" y="2370138"/>
            <a:ext cx="13276263" cy="7221537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mtClean="0"/>
              <a:t>« Выход рабочих с фабрики»</a:t>
            </a:r>
          </a:p>
          <a:p>
            <a:pPr eaLnBrk="1" hangingPunct="1">
              <a:buFont typeface="Wingdings" pitchFamily="2" charset="2"/>
              <a:buChar char="v"/>
            </a:pPr>
            <a:endParaRPr lang="ru-RU" smtClean="0"/>
          </a:p>
          <a:p>
            <a:pPr eaLnBrk="1" hangingPunct="1">
              <a:buFont typeface="Wingdings" pitchFamily="2" charset="2"/>
              <a:buChar char="v"/>
            </a:pPr>
            <a:r>
              <a:rPr lang="ru-RU" smtClean="0"/>
              <a:t>« Прибытие поезда на вокзал Ла Сьота»</a:t>
            </a:r>
          </a:p>
          <a:p>
            <a:pPr eaLnBrk="1" hangingPunct="1">
              <a:buFont typeface="Wingdings" pitchFamily="2" charset="2"/>
              <a:buChar char="v"/>
            </a:pPr>
            <a:endParaRPr lang="ru-RU" smtClean="0"/>
          </a:p>
          <a:p>
            <a:pPr eaLnBrk="1" hangingPunct="1">
              <a:buFont typeface="Wingdings" pitchFamily="2" charset="2"/>
              <a:buChar char="v"/>
            </a:pPr>
            <a:r>
              <a:rPr lang="ru-RU" smtClean="0"/>
              <a:t>« Завтрак ребёнка»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0" y="4892675"/>
            <a:ext cx="612775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812800" y="3498850"/>
            <a:ext cx="6502400" cy="5757863"/>
          </a:xfrm>
        </p:spPr>
        <p:txBody>
          <a:bodyPr>
            <a:normAutofit fontScale="92500"/>
          </a:bodyPr>
          <a:lstStyle/>
          <a:p>
            <a:pPr marL="742950" indent="-742950" eaLnBrk="1" fontAlgn="auto" hangingPunct="1">
              <a:spcBef>
                <a:spcPts val="99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1. Как называется первый полнометражный рисованный фильм У. Диснея?</a:t>
            </a:r>
          </a:p>
          <a:p>
            <a:pPr marL="742950" indent="-742950" eaLnBrk="1" fontAlgn="auto" hangingPunct="1">
              <a:spcBef>
                <a:spcPts val="99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2. Как назывался первый советский полнометражный рисованный мультфильм?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7772400" y="3498850"/>
            <a:ext cx="6502400" cy="57578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«Белоснежка и семь гномов»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«Конёк-Горбунок»</a:t>
            </a:r>
          </a:p>
        </p:txBody>
      </p:sp>
      <p:sp>
        <p:nvSpPr>
          <p:cNvPr id="14340" name="Текст 5"/>
          <p:cNvSpPr>
            <a:spLocks noGrp="1"/>
          </p:cNvSpPr>
          <p:nvPr>
            <p:ph type="body" sz="quarter" idx="1"/>
          </p:nvPr>
        </p:nvSpPr>
        <p:spPr>
          <a:xfrm>
            <a:off x="812800" y="2325688"/>
            <a:ext cx="6502400" cy="974725"/>
          </a:xfrm>
        </p:spPr>
        <p:txBody>
          <a:bodyPr/>
          <a:lstStyle/>
          <a:p>
            <a:pPr eaLnBrk="1" hangingPunct="1"/>
            <a:r>
              <a:rPr lang="ru-RU" smtClean="0"/>
              <a:t>ВОПРОС</a:t>
            </a:r>
          </a:p>
        </p:txBody>
      </p:sp>
      <p:sp>
        <p:nvSpPr>
          <p:cNvPr id="14341" name="Текст 7"/>
          <p:cNvSpPr>
            <a:spLocks noGrp="1"/>
          </p:cNvSpPr>
          <p:nvPr>
            <p:ph type="body" sz="quarter" idx="3"/>
          </p:nvPr>
        </p:nvSpPr>
        <p:spPr>
          <a:xfrm>
            <a:off x="7721600" y="2325688"/>
            <a:ext cx="6502400" cy="974725"/>
          </a:xfrm>
        </p:spPr>
        <p:txBody>
          <a:bodyPr/>
          <a:lstStyle/>
          <a:p>
            <a:pPr eaLnBrk="1" hangingPunct="1"/>
            <a:r>
              <a:rPr lang="ru-RU" smtClean="0"/>
              <a:t>ОТВЕТ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84398" y="650844"/>
            <a:ext cx="1085857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«Детское кино»</a:t>
            </a:r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8025" y="6350000"/>
            <a:ext cx="28479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3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3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</a:t>
            </a:r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«Детское кино»</a:t>
            </a:r>
            <a:b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812800" y="3498850"/>
            <a:ext cx="6502400" cy="57578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3. Назовите самое симпатичное кинопривидение.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4. Кто является исполнителем роли Гарри Потера?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7772400" y="3498850"/>
            <a:ext cx="6502400" cy="57578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Каспер 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Дэниел   Рэдклифф</a:t>
            </a:r>
          </a:p>
        </p:txBody>
      </p:sp>
      <p:sp>
        <p:nvSpPr>
          <p:cNvPr id="15365" name="Текст 4"/>
          <p:cNvSpPr>
            <a:spLocks noGrp="1"/>
          </p:cNvSpPr>
          <p:nvPr>
            <p:ph type="body" sz="quarter" idx="1"/>
          </p:nvPr>
        </p:nvSpPr>
        <p:spPr>
          <a:xfrm>
            <a:off x="812800" y="2325688"/>
            <a:ext cx="6502400" cy="974725"/>
          </a:xfrm>
        </p:spPr>
        <p:txBody>
          <a:bodyPr/>
          <a:lstStyle/>
          <a:p>
            <a:pPr eaLnBrk="1" hangingPunct="1"/>
            <a:r>
              <a:rPr lang="ru-RU" smtClean="0"/>
              <a:t>ВОПРОС</a:t>
            </a:r>
          </a:p>
        </p:txBody>
      </p:sp>
      <p:sp>
        <p:nvSpPr>
          <p:cNvPr id="15366" name="Текст 5"/>
          <p:cNvSpPr>
            <a:spLocks noGrp="1"/>
          </p:cNvSpPr>
          <p:nvPr>
            <p:ph type="body" sz="quarter" idx="3"/>
          </p:nvPr>
        </p:nvSpPr>
        <p:spPr>
          <a:xfrm>
            <a:off x="7721600" y="2325688"/>
            <a:ext cx="6502400" cy="974725"/>
          </a:xfrm>
        </p:spPr>
        <p:txBody>
          <a:bodyPr/>
          <a:lstStyle/>
          <a:p>
            <a:pPr eaLnBrk="1" hangingPunct="1"/>
            <a:r>
              <a:rPr lang="ru-RU" smtClean="0"/>
              <a:t>ОТВЕТ</a:t>
            </a: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875" y="436563"/>
            <a:ext cx="284797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</a:t>
            </a:r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«Детское кино»</a:t>
            </a:r>
            <a:b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812800" y="3498850"/>
            <a:ext cx="6502400" cy="57578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5. Назовите большого зелёного и довольно страшного мульттролля.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6.Как зовут знаменитых бурундуков-спасателей?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7772400" y="3498850"/>
            <a:ext cx="6502400" cy="57578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Шрек 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Чип и Дейл </a:t>
            </a:r>
          </a:p>
        </p:txBody>
      </p:sp>
      <p:sp>
        <p:nvSpPr>
          <p:cNvPr id="16389" name="Текст 4"/>
          <p:cNvSpPr>
            <a:spLocks noGrp="1"/>
          </p:cNvSpPr>
          <p:nvPr>
            <p:ph type="body" sz="quarter" idx="1"/>
          </p:nvPr>
        </p:nvSpPr>
        <p:spPr>
          <a:xfrm>
            <a:off x="812800" y="2325688"/>
            <a:ext cx="6502400" cy="974725"/>
          </a:xfrm>
        </p:spPr>
        <p:txBody>
          <a:bodyPr/>
          <a:lstStyle/>
          <a:p>
            <a:pPr eaLnBrk="1" hangingPunct="1"/>
            <a:r>
              <a:rPr lang="ru-RU" smtClean="0"/>
              <a:t>Вопрос </a:t>
            </a:r>
          </a:p>
        </p:txBody>
      </p:sp>
      <p:sp>
        <p:nvSpPr>
          <p:cNvPr id="16390" name="Текст 5"/>
          <p:cNvSpPr>
            <a:spLocks noGrp="1"/>
          </p:cNvSpPr>
          <p:nvPr>
            <p:ph type="body" sz="quarter" idx="3"/>
          </p:nvPr>
        </p:nvSpPr>
        <p:spPr>
          <a:xfrm>
            <a:off x="7721600" y="2325688"/>
            <a:ext cx="6502400" cy="974725"/>
          </a:xfrm>
        </p:spPr>
        <p:txBody>
          <a:bodyPr/>
          <a:lstStyle/>
          <a:p>
            <a:pPr eaLnBrk="1" hangingPunct="1"/>
            <a:r>
              <a:rPr lang="ru-RU" smtClean="0"/>
              <a:t>Ответ </a:t>
            </a: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9938" y="3365500"/>
            <a:ext cx="3627437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3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185</TotalTime>
  <Words>844</Words>
  <Application>Microsoft Office PowerPoint</Application>
  <PresentationFormat>Произвольный</PresentationFormat>
  <Paragraphs>184</Paragraphs>
  <Slides>22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Century Schoolbook</vt:lpstr>
      <vt:lpstr>Wingdings</vt:lpstr>
      <vt:lpstr>Wingdings 2</vt:lpstr>
      <vt:lpstr>Calibri</vt:lpstr>
      <vt:lpstr>Эркер</vt:lpstr>
      <vt:lpstr>Игра – путешествие с любителями кино.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Первые фильмы братьев Люмьер:</vt:lpstr>
      <vt:lpstr>Презентация PowerPoint</vt:lpstr>
      <vt:lpstr>                      «Детское кино» </vt:lpstr>
      <vt:lpstr>                     «Детское кино» </vt:lpstr>
      <vt:lpstr>                     «Детское кино» </vt:lpstr>
      <vt:lpstr>Презентация PowerPoint</vt:lpstr>
      <vt:lpstr>Презентация PowerPoint</vt:lpstr>
      <vt:lpstr>С песней по фильмам </vt:lpstr>
      <vt:lpstr>С песней по фильмам </vt:lpstr>
      <vt:lpstr>С песней по фильмам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school</cp:lastModifiedBy>
  <cp:revision>29</cp:revision>
  <dcterms:created xsi:type="dcterms:W3CDTF">2009-10-14T12:13:19Z</dcterms:created>
  <dcterms:modified xsi:type="dcterms:W3CDTF">2013-07-02T11:59:52Z</dcterms:modified>
</cp:coreProperties>
</file>