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76" r:id="rId4"/>
    <p:sldId id="258" r:id="rId5"/>
    <p:sldId id="275" r:id="rId6"/>
    <p:sldId id="259" r:id="rId7"/>
    <p:sldId id="274" r:id="rId8"/>
    <p:sldId id="273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0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B6ED8-5A28-448E-A7B8-B2788E77AD2A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EFAE7-E6CF-43B9-9654-5D8CB2885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966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EFAE7-E6CF-43B9-9654-5D8CB28857D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81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7548-AAC8-4673-BB51-23D470E85C61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39E0-22D6-4F7C-B136-E5DA463D26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7548-AAC8-4673-BB51-23D470E85C61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39E0-22D6-4F7C-B136-E5DA463D26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7548-AAC8-4673-BB51-23D470E85C61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39E0-22D6-4F7C-B136-E5DA463D267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7548-AAC8-4673-BB51-23D470E85C61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39E0-22D6-4F7C-B136-E5DA463D267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7548-AAC8-4673-BB51-23D470E85C61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39E0-22D6-4F7C-B136-E5DA463D26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7548-AAC8-4673-BB51-23D470E85C61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39E0-22D6-4F7C-B136-E5DA463D267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7548-AAC8-4673-BB51-23D470E85C61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39E0-22D6-4F7C-B136-E5DA463D26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7548-AAC8-4673-BB51-23D470E85C61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39E0-22D6-4F7C-B136-E5DA463D26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7548-AAC8-4673-BB51-23D470E85C61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39E0-22D6-4F7C-B136-E5DA463D26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7548-AAC8-4673-BB51-23D470E85C61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39E0-22D6-4F7C-B136-E5DA463D267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7548-AAC8-4673-BB51-23D470E85C61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39E0-22D6-4F7C-B136-E5DA463D267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8F67548-AAC8-4673-BB51-23D470E85C61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00639E0-22D6-4F7C-B136-E5DA463D267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" TargetMode="External"/><Relationship Id="rId2" Type="http://schemas.openxmlformats.org/officeDocument/2006/relationships/hyperlink" Target="http://www.slavlibrari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РУССКИЙ НАРОДНЫЙ КОСТЮМ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861048"/>
            <a:ext cx="3888432" cy="1440160"/>
          </a:xfrm>
        </p:spPr>
        <p:txBody>
          <a:bodyPr>
            <a:normAutofit fontScale="92500" lnSpcReduction="20000"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Учитель </a:t>
            </a:r>
            <a:r>
              <a:rPr lang="ru-RU" smtClean="0">
                <a:solidFill>
                  <a:srgbClr val="002060"/>
                </a:solidFill>
              </a:rPr>
              <a:t>изобразительного искусства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Мордовкина С.В</a:t>
            </a: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http://folk-costume.com/images/folk-costume-30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12943"/>
            <a:ext cx="2834130" cy="330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747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63888" y="2708920"/>
            <a:ext cx="5256584" cy="37444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dirty="0" smtClean="0"/>
              <a:t>Вместо сарафана носили  понёву, домотканую юбку из шерсти, в которую оборачивались, укрепляя по талии поясом. К понёве полагался передник (</a:t>
            </a:r>
            <a:r>
              <a:rPr lang="ru-RU" sz="2600" dirty="0" err="1" smtClean="0"/>
              <a:t>запон</a:t>
            </a:r>
            <a:r>
              <a:rPr lang="ru-RU" sz="2600" dirty="0" smtClean="0"/>
              <a:t>, занавеска). По праздникам поверх понёвы или </a:t>
            </a:r>
            <a:r>
              <a:rPr lang="ru-RU" sz="2600" dirty="0" err="1" smtClean="0"/>
              <a:t>запона</a:t>
            </a:r>
            <a:r>
              <a:rPr lang="ru-RU" sz="2600" dirty="0" smtClean="0"/>
              <a:t> надевали богатую одежду-</a:t>
            </a:r>
            <a:r>
              <a:rPr lang="ru-RU" sz="2600" dirty="0" err="1" smtClean="0"/>
              <a:t>навершник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Понёва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и передник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://s53.radikal.ru/i141/1001/a1/9d74d55795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27584" y="2348880"/>
            <a:ext cx="2376264" cy="412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330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87824" y="2204864"/>
            <a:ext cx="5760639" cy="4320480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Головной женский убор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2636912"/>
            <a:ext cx="52565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rgbClr val="002060"/>
                </a:solidFill>
              </a:rPr>
              <a:t>Головные уборы делились на девичьи и женские, или «бабьи». Девушки по обычаю заплетали волосы в одну косу, макушку оставляли открытой. Поэтому их головной убор - это  венцы, повязки, обручи, которые украшались речным жемчугом, бисером. </a:t>
            </a:r>
          </a:p>
        </p:txBody>
      </p:sp>
      <p:pic>
        <p:nvPicPr>
          <p:cNvPr id="6146" name="Picture 2" descr="http://s39.radikal.ru/i086/1001/e7/568ad28ac5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2656082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462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39952" y="2675466"/>
            <a:ext cx="4608512" cy="3849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Основу всех русских женских головных уборов,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составляла твердая налобная </a:t>
            </a:r>
            <a:r>
              <a:rPr lang="ru-RU" dirty="0" smtClean="0">
                <a:solidFill>
                  <a:srgbClr val="002060"/>
                </a:solidFill>
              </a:rPr>
              <a:t>часть называвшаяся</a:t>
            </a:r>
            <a:r>
              <a:rPr lang="ru-RU" dirty="0">
                <a:solidFill>
                  <a:srgbClr val="002060"/>
                </a:solidFill>
              </a:rPr>
              <a:t> кичкой или рогатой кичкой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Позднее стали носить </a:t>
            </a:r>
            <a:r>
              <a:rPr lang="ru-RU" dirty="0">
                <a:solidFill>
                  <a:srgbClr val="002060"/>
                </a:solidFill>
              </a:rPr>
              <a:t> платки. Вначале они были дорогие, с тканым рисунком, позднее ситцевые, с набивным растительным орнаментом.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s001.radikal.ru/i195/1001/04/f7a54fe1b3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7"/>
            <a:ext cx="3456384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066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71800" y="2564904"/>
            <a:ext cx="6120680" cy="3960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Основой мужского костюма была рубаха. Она доходила до колен и имела у ворота разрез посередине или сбоку (косоворотку). Рубаху носили на выпуск и обязательно подпоясывали. Шили её  из белой, красной или синей ткани, украшали вышивкой. Обязательной частью одежды были длинные штаны-порты. Порты заправлялись в сапоги, или их обвёртывали онучами и поверх надевали лапти.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Мужской костюм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196" name="Picture 4" descr="http://s003.radikal.ru/i202/1001/3f/e2568359e5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11560" y="2636912"/>
            <a:ext cx="2088232" cy="365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58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67943" y="2675467"/>
            <a:ext cx="4212457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Поверх рубахи обычно надевали </a:t>
            </a:r>
            <a:r>
              <a:rPr lang="ru-RU" sz="2600" dirty="0">
                <a:solidFill>
                  <a:srgbClr val="002060"/>
                </a:solidFill>
              </a:rPr>
              <a:t>зипун или кафтан из </a:t>
            </a:r>
            <a:r>
              <a:rPr lang="ru-RU" sz="2600" dirty="0" err="1">
                <a:solidFill>
                  <a:srgbClr val="002060"/>
                </a:solidFill>
              </a:rPr>
              <a:t>домотканного</a:t>
            </a:r>
            <a:r>
              <a:rPr lang="ru-RU" sz="2600" dirty="0">
                <a:solidFill>
                  <a:srgbClr val="002060"/>
                </a:solidFill>
              </a:rPr>
              <a:t> сукна, запахивающийся на левую сторону, с застежкой на крючки или пуговицы; зимой – овчинная нагольная </a:t>
            </a:r>
            <a:r>
              <a:rPr lang="ru-RU" sz="2600" dirty="0" smtClean="0">
                <a:solidFill>
                  <a:srgbClr val="002060"/>
                </a:solidFill>
              </a:rPr>
              <a:t>шуба.</a:t>
            </a:r>
            <a:endParaRPr lang="ru-RU" sz="26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Зипун, кафтан, шуба</a:t>
            </a:r>
          </a:p>
        </p:txBody>
      </p:sp>
      <p:pic>
        <p:nvPicPr>
          <p:cNvPr id="9218" name="Picture 2" descr="http://i059.radikal.ru/1002/11/349b1ce5e9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2592288" cy="429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226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068959"/>
            <a:ext cx="7408333" cy="3057203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Хвалят на девке </a:t>
            </a:r>
            <a:r>
              <a:rPr lang="ru-RU" sz="2800" b="1" i="1" dirty="0" smtClean="0">
                <a:solidFill>
                  <a:srgbClr val="002060"/>
                </a:solidFill>
              </a:rPr>
              <a:t>шёлк,  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когда </a:t>
            </a:r>
            <a:r>
              <a:rPr lang="ru-RU" sz="2800" b="1" i="1" dirty="0">
                <a:solidFill>
                  <a:srgbClr val="002060"/>
                </a:solidFill>
              </a:rPr>
              <a:t>в самой девке есть толк</a:t>
            </a:r>
            <a:r>
              <a:rPr lang="ru-RU" sz="2800" b="1" i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ru-RU" sz="2800" b="1" i="1" dirty="0">
              <a:solidFill>
                <a:srgbClr val="002060"/>
              </a:solidFill>
            </a:endParaRPr>
          </a:p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По одежке встречают, 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по </a:t>
            </a:r>
            <a:r>
              <a:rPr lang="ru-RU" sz="2800" b="1" i="1" dirty="0">
                <a:solidFill>
                  <a:srgbClr val="002060"/>
                </a:solidFill>
              </a:rPr>
              <a:t>уму </a:t>
            </a:r>
            <a:r>
              <a:rPr lang="ru-RU" sz="2800" b="1" i="1" dirty="0" smtClean="0">
                <a:solidFill>
                  <a:srgbClr val="002060"/>
                </a:solidFill>
              </a:rPr>
              <a:t>провожают.</a:t>
            </a:r>
            <a:endParaRPr lang="ru-RU" sz="2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+mn-lt"/>
              </a:rPr>
              <a:t>П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ословицы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2123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573015"/>
            <a:ext cx="7408333" cy="255314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</a:rPr>
              <a:t>Для самых известных модельеров русский народный костюм – это неиссякаемый источник вдохновения для создания современных нарядов.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11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852936"/>
            <a:ext cx="7408333" cy="323467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hlinkClick r:id="rId2"/>
              </a:rPr>
              <a:t>www.slavlibrari.ru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ru.wikipedia.org/wiki</a:t>
            </a:r>
            <a:endParaRPr lang="en-US" sz="28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Ресурсы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0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Русский народный костюм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99593" y="2505670"/>
            <a:ext cx="7488832" cy="401967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</a:rPr>
              <a:t>это своеобразная книга, научившись читать которую, можно узнать о традициях, обычаях, и истории своего народа. В народном костюме нашли отражение душа народа и его представление о прекрасном, она представляла собой большую ценность, ее не теряли, не выбрасывали, а очень берегли, неоднократно перешивая и донашивая до полной ветхости.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958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i="1" dirty="0">
                <a:solidFill>
                  <a:srgbClr val="C00000"/>
                </a:solidFill>
              </a:rPr>
              <a:t>Нам, россиянам, русского костюма</a:t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>Историю полезно очень знать!</a:t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>Костюм о людях призовет подумать,</a:t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>О быте, нравах может рассказать.</a:t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>В себе не станем мы растить невежу,</a:t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>По выставке пройдемся не спеша,</a:t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>Рассмотрим древнерусскую одежду:</a:t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>Не правда ли проста и хороша!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625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60032" y="2636912"/>
            <a:ext cx="4032448" cy="37444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rgbClr val="002060"/>
                </a:solidFill>
              </a:rPr>
              <a:t>Традиционная мужская и женская одежда обладали сходством, различались мужской и женский костюмы только деталями, некоторыми элементами покроя, размером.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6" name="Picture 8" descr="http://t2.gstatic.com/images?q=tbn:ANd9GcRb53QP15EM5vVzbUsFEh8KuwWc6Kz8h6YQAh1blocMLYpGrntK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28" y="936108"/>
            <a:ext cx="4145572" cy="522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410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71800" y="2420888"/>
            <a:ext cx="5976663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Цвет </a:t>
            </a:r>
            <a:r>
              <a:rPr lang="ru-RU" sz="2600" dirty="0">
                <a:solidFill>
                  <a:srgbClr val="002060"/>
                </a:solidFill>
              </a:rPr>
              <a:t>в русском народном костюме всегда </a:t>
            </a:r>
            <a:r>
              <a:rPr lang="ru-RU" sz="2600" dirty="0" smtClean="0">
                <a:solidFill>
                  <a:srgbClr val="002060"/>
                </a:solidFill>
              </a:rPr>
              <a:t>был символичным</a:t>
            </a:r>
            <a:r>
              <a:rPr lang="ru-RU" sz="2600" dirty="0">
                <a:solidFill>
                  <a:srgbClr val="002060"/>
                </a:solidFill>
              </a:rPr>
              <a:t>: красный цвет жизнь, огонь, кровь; желтый – </a:t>
            </a:r>
            <a:r>
              <a:rPr lang="ru-RU" sz="2600" dirty="0" smtClean="0">
                <a:solidFill>
                  <a:srgbClr val="002060"/>
                </a:solidFill>
              </a:rPr>
              <a:t>огонь;  </a:t>
            </a:r>
            <a:r>
              <a:rPr lang="ru-RU" sz="2600" dirty="0">
                <a:solidFill>
                  <a:srgbClr val="002060"/>
                </a:solidFill>
              </a:rPr>
              <a:t>синий, черный – тьма, горе; белый – свет, праздник; охра – земля; голубой, серый – надежда.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В </a:t>
            </a:r>
            <a:r>
              <a:rPr lang="ru-RU" sz="2600" dirty="0">
                <a:solidFill>
                  <a:srgbClr val="002060"/>
                </a:solidFill>
              </a:rPr>
              <a:t>узорах зашифрованы магические </a:t>
            </a:r>
            <a:r>
              <a:rPr lang="ru-RU" sz="2600" dirty="0" smtClean="0">
                <a:solidFill>
                  <a:srgbClr val="002060"/>
                </a:solidFill>
              </a:rPr>
              <a:t>знаки </a:t>
            </a:r>
            <a:r>
              <a:rPr lang="ru-RU" sz="2600" dirty="0">
                <a:solidFill>
                  <a:srgbClr val="002060"/>
                </a:solidFill>
              </a:rPr>
              <a:t>– обереги, вышитые красными и черными нитями по подолу, вороту, на рукавах и </a:t>
            </a:r>
            <a:r>
              <a:rPr lang="ru-RU" sz="2600" dirty="0" smtClean="0">
                <a:solidFill>
                  <a:srgbClr val="002060"/>
                </a:solidFill>
              </a:rPr>
              <a:t>груди.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02923"/>
            <a:ext cx="8229600" cy="132237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Символика цвета и орнаментов в </a:t>
            </a:r>
            <a:r>
              <a:rPr lang="ru-RU" b="1" dirty="0" smtClean="0">
                <a:solidFill>
                  <a:srgbClr val="C00000"/>
                </a:solidFill>
              </a:rPr>
              <a:t>одежде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://www.chernetskaya.ru/blog/wp-content/13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2668"/>
            <a:ext cx="2027625" cy="207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ifiga-sebe.ru/uploads/posts/2009-04/thumbs/1239553510_rus_ornaments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3337" y="4437112"/>
            <a:ext cx="201183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44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27984" y="2564904"/>
            <a:ext cx="4248472" cy="39604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dirty="0">
                <a:solidFill>
                  <a:srgbClr val="002060"/>
                </a:solidFill>
              </a:rPr>
              <a:t>Основными частями женского </a:t>
            </a:r>
            <a:r>
              <a:rPr lang="ru-RU" sz="2600" dirty="0" smtClean="0">
                <a:solidFill>
                  <a:srgbClr val="002060"/>
                </a:solidFill>
              </a:rPr>
              <a:t>народного костюма </a:t>
            </a:r>
            <a:r>
              <a:rPr lang="ru-RU" sz="2600" dirty="0">
                <a:solidFill>
                  <a:srgbClr val="002060"/>
                </a:solidFill>
              </a:rPr>
              <a:t>были </a:t>
            </a:r>
          </a:p>
          <a:p>
            <a:pPr marL="0" indent="0" algn="ctr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рубаха</a:t>
            </a:r>
            <a:r>
              <a:rPr lang="ru-RU" sz="2600" dirty="0">
                <a:solidFill>
                  <a:srgbClr val="002060"/>
                </a:solidFill>
              </a:rPr>
              <a:t>, </a:t>
            </a:r>
            <a:endParaRPr lang="ru-RU" sz="2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передник </a:t>
            </a:r>
            <a:r>
              <a:rPr lang="ru-RU" sz="2600" dirty="0">
                <a:solidFill>
                  <a:srgbClr val="002060"/>
                </a:solidFill>
              </a:rPr>
              <a:t>или занавеска, сарафан, </a:t>
            </a:r>
            <a:endParaRPr lang="ru-RU" sz="2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понёва</a:t>
            </a:r>
            <a:r>
              <a:rPr lang="ru-RU" sz="2600" dirty="0">
                <a:solidFill>
                  <a:srgbClr val="002060"/>
                </a:solidFill>
              </a:rPr>
              <a:t>, </a:t>
            </a:r>
            <a:endParaRPr lang="ru-RU" sz="2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нагрудник.</a:t>
            </a:r>
            <a:endParaRPr lang="ru-RU" sz="2600" dirty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Женский костюм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30" name="Picture 6" descr="http://s002.radikal.ru/i199/1002/70/fa67c4a6b46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55576" y="2137131"/>
            <a:ext cx="2592288" cy="417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837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Р</a:t>
            </a:r>
            <a:r>
              <a:rPr lang="ru-RU" b="1" dirty="0" smtClean="0">
                <a:solidFill>
                  <a:srgbClr val="C00000"/>
                </a:solidFill>
              </a:rPr>
              <a:t>убаха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03848" y="2492896"/>
            <a:ext cx="5544616" cy="39604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Её шили из тонкого льняного или конопляного полотна. Вышивка на рубахе имела особое значение: она не только украшала, но должна была оберегать, защищать женщину. Особенно тщательно украшались ворот, оплечья, грудь, подол. Считалось, чем богаче украшена рубаха, тем счастливее будет её владелица.</a:t>
            </a:r>
            <a:endParaRPr lang="ru-RU" sz="2600" dirty="0">
              <a:solidFill>
                <a:srgbClr val="002060"/>
              </a:solidFill>
            </a:endParaRPr>
          </a:p>
        </p:txBody>
      </p:sp>
      <p:pic>
        <p:nvPicPr>
          <p:cNvPr id="2052" name="Picture 4" descr="http://s45.radikal.ru/i108/1001/0f/b5787fbbaaf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39552" y="2492896"/>
            <a:ext cx="233887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971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Сарафан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851920" y="2675466"/>
            <a:ext cx="4824536" cy="37058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Поверх рубахи надевали сарафан. Праздничный сарафан шили из дорогой ткани, украшали спереди узорной полосой, тесьмой, серебряным кружевом и узорными пуговицами. Попроще сарафаны украшали по подолу лентами разных цветов. </a:t>
            </a:r>
            <a:endParaRPr lang="ru-RU" sz="2600" dirty="0">
              <a:solidFill>
                <a:srgbClr val="002060"/>
              </a:solidFill>
            </a:endParaRPr>
          </a:p>
        </p:txBody>
      </p:sp>
      <p:pic>
        <p:nvPicPr>
          <p:cNvPr id="3076" name="Picture 4" descr="http://s45.radikal.ru/i108/1001/0f/b5787fbbaaf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94"/>
          <a:stretch/>
        </p:blipFill>
        <p:spPr bwMode="auto">
          <a:xfrm>
            <a:off x="1043608" y="2420887"/>
            <a:ext cx="2232248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126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39952" y="2996951"/>
            <a:ext cx="4140448" cy="31292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dirty="0" smtClean="0"/>
              <a:t>Сверху </a:t>
            </a:r>
            <a:r>
              <a:rPr lang="ru-RU" sz="2600" dirty="0"/>
              <a:t>на сарафан </a:t>
            </a:r>
            <a:r>
              <a:rPr lang="ru-RU" sz="2600" dirty="0" smtClean="0"/>
              <a:t>надевалась </a:t>
            </a:r>
            <a:r>
              <a:rPr lang="ru-RU" sz="2600" dirty="0" err="1" smtClean="0"/>
              <a:t>епанечка</a:t>
            </a:r>
            <a:r>
              <a:rPr lang="ru-RU" sz="2600" dirty="0" smtClean="0"/>
              <a:t> или </a:t>
            </a:r>
            <a:r>
              <a:rPr lang="ru-RU" sz="2600" dirty="0"/>
              <a:t>душегрея - короткая, чуть ниже талии и очень широкая сборчатая одежда без </a:t>
            </a:r>
            <a:r>
              <a:rPr lang="ru-RU" sz="2600" dirty="0" smtClean="0"/>
              <a:t>рукавов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Епанечка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или душегрея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://i062.radikal.ru/1001/de/dccdabf753b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98716" y="2276872"/>
            <a:ext cx="250289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229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403</TotalTime>
  <Words>536</Words>
  <Application>Microsoft Office PowerPoint</Application>
  <PresentationFormat>Экран (4:3)</PresentationFormat>
  <Paragraphs>49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РУССКИЙ НАРОДНЫЙ КОСТЮМ</vt:lpstr>
      <vt:lpstr>Русский народный костюм</vt:lpstr>
      <vt:lpstr>Презентация PowerPoint</vt:lpstr>
      <vt:lpstr> </vt:lpstr>
      <vt:lpstr>Символика цвета и орнаментов в одежде </vt:lpstr>
      <vt:lpstr>Женский костюм</vt:lpstr>
      <vt:lpstr> Рубаха</vt:lpstr>
      <vt:lpstr>Сарафан</vt:lpstr>
      <vt:lpstr>Епанечка или душегрея</vt:lpstr>
      <vt:lpstr>Понёва и передник</vt:lpstr>
      <vt:lpstr>Головной женский убор</vt:lpstr>
      <vt:lpstr>Презентация PowerPoint</vt:lpstr>
      <vt:lpstr>Мужской костюм</vt:lpstr>
      <vt:lpstr>Зипун, кафтан, шуба</vt:lpstr>
      <vt:lpstr>Пословицы</vt:lpstr>
      <vt:lpstr>Презентация PowerPoint</vt:lpstr>
      <vt:lpstr>Ресурсы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НАРОДНЫЙ КОСТЮМ</dc:title>
  <dc:creator>Мордовкин Сергей Викторович</dc:creator>
  <cp:lastModifiedBy>Мордовкин Сергей Викторович</cp:lastModifiedBy>
  <cp:revision>36</cp:revision>
  <dcterms:created xsi:type="dcterms:W3CDTF">2012-05-12T18:27:32Z</dcterms:created>
  <dcterms:modified xsi:type="dcterms:W3CDTF">2013-02-14T06:54:37Z</dcterms:modified>
</cp:coreProperties>
</file>