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05B74-2CF8-4F3B-844C-4BAA9DA55D4D}" type="datetimeFigureOut">
              <a:rPr lang="ru-RU" smtClean="0"/>
              <a:t>21.04.2008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51FAB-1F5D-4E02-A91E-BF4EA0EE48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0006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 применении химической технологии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071546"/>
            <a:ext cx="8072494" cy="5143536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857232"/>
          <a:ext cx="7358114" cy="591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388"/>
                <a:gridCol w="3976726"/>
              </a:tblGrid>
              <a:tr h="105727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Области</a:t>
                      </a:r>
                      <a:r>
                        <a:rPr lang="ru-RU" baseline="0" dirty="0" smtClean="0"/>
                        <a:t> производства, </a:t>
                      </a:r>
                    </a:p>
                    <a:p>
                      <a:pPr algn="ctr"/>
                      <a:r>
                        <a:rPr lang="ru-RU" baseline="0" dirty="0" smtClean="0"/>
                        <a:t>где применяется химическая технология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1443054"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Получение промышленно важных веществ, которые используются не сами по себе, а нужны для производства какой-либо продукции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Серная кислота 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SO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ru-RU" dirty="0" smtClean="0"/>
                        <a:t>, аммиак</a:t>
                      </a:r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ru-RU" dirty="0" smtClean="0"/>
                        <a:t>, азот</a:t>
                      </a:r>
                      <a:r>
                        <a:rPr lang="en-US" dirty="0" smtClean="0"/>
                        <a:t> N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ru-RU" dirty="0" smtClean="0"/>
                        <a:t>, негашеная известь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CaO</a:t>
                      </a:r>
                      <a:r>
                        <a:rPr lang="ru-RU" dirty="0" smtClean="0"/>
                        <a:t>, метанол</a:t>
                      </a:r>
                      <a:r>
                        <a:rPr lang="en-US" dirty="0" smtClean="0"/>
                        <a:t> CH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OH</a:t>
                      </a:r>
                      <a:endParaRPr lang="ru-RU" dirty="0"/>
                    </a:p>
                  </a:txBody>
                  <a:tcPr/>
                </a:tc>
              </a:tr>
              <a:tr h="10141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Получение законченной продукции целевого назначения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Фармацевтические</a:t>
                      </a:r>
                      <a:r>
                        <a:rPr lang="ru-RU" baseline="0" dirty="0" smtClean="0"/>
                        <a:t> препараты, удобрения, красители, пищевые консерванты, средства защиты растений, товары бытовой химии</a:t>
                      </a:r>
                      <a:endParaRPr lang="ru-RU" dirty="0"/>
                    </a:p>
                  </a:txBody>
                  <a:tcPr/>
                </a:tc>
              </a:tr>
              <a:tr h="4112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Производство материалов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Металлы, пластмассы, бумага, стекло, бетон и др.</a:t>
                      </a:r>
                      <a:endParaRPr lang="ru-RU" dirty="0"/>
                    </a:p>
                  </a:txBody>
                  <a:tcPr/>
                </a:tc>
              </a:tr>
              <a:tr h="65154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 различных</a:t>
                      </a:r>
                      <a:r>
                        <a:rPr lang="ru-RU" baseline="0" dirty="0" smtClean="0"/>
                        <a:t> изделий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Изделия электронной техники</a:t>
                      </a:r>
                      <a:endParaRPr lang="ru-RU" dirty="0"/>
                    </a:p>
                  </a:txBody>
                  <a:tcPr/>
                </a:tc>
              </a:tr>
              <a:tr h="411295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</a:t>
                      </a:r>
                      <a:r>
                        <a:rPr lang="ru-RU" baseline="0" dirty="0" smtClean="0"/>
                        <a:t> энергии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Переработка нефти, каменного угля, ядерная энергетика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Создание полупроводникового устройства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</a:t>
            </a:r>
            <a:r>
              <a:rPr lang="ru-RU" sz="2000" dirty="0" smtClean="0"/>
              <a:t>маска </a:t>
            </a:r>
            <a:r>
              <a:rPr lang="ru-RU" dirty="0" smtClean="0"/>
              <a:t>   </a:t>
            </a:r>
            <a:r>
              <a:rPr lang="ru-RU" sz="2000" dirty="0" smtClean="0"/>
              <a:t>свет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ru-RU" dirty="0" smtClean="0"/>
              <a:t>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sz="2800" dirty="0" smtClean="0"/>
              <a:t>SiO</a:t>
            </a:r>
            <a:r>
              <a:rPr lang="en-US" sz="2800" baseline="-25000" dirty="0" smtClean="0"/>
              <a:t>2            </a:t>
            </a:r>
            <a:r>
              <a:rPr lang="ru-RU" sz="2800" baseline="-25000" dirty="0" smtClean="0"/>
              <a:t>фоторезист          </a:t>
            </a:r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ru-RU" sz="2400" dirty="0" smtClean="0"/>
              <a:t>                                                                                         </a:t>
            </a:r>
            <a:r>
              <a:rPr lang="ru-RU" sz="1600" dirty="0" smtClean="0"/>
              <a:t>травление</a:t>
            </a:r>
            <a:endParaRPr lang="ru-RU" sz="1600" dirty="0" smtClean="0"/>
          </a:p>
          <a:p>
            <a:pPr>
              <a:buNone/>
            </a:pP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214686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Si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3214686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Si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3000372"/>
            <a:ext cx="914400" cy="20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3214686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Si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3000372"/>
            <a:ext cx="914400" cy="20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2786058"/>
            <a:ext cx="914400" cy="2000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3214686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Si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3000372"/>
            <a:ext cx="914400" cy="20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2714620"/>
            <a:ext cx="914400" cy="2714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500958" y="3214686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Si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500694" y="2428868"/>
            <a:ext cx="285752" cy="2714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786446" y="2428868"/>
            <a:ext cx="357190" cy="2714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143636" y="2428868"/>
            <a:ext cx="285752" cy="2714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500958" y="2928934"/>
            <a:ext cx="285752" cy="271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143900" y="2928934"/>
            <a:ext cx="271458" cy="271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1785918" y="3643314"/>
            <a:ext cx="5000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3428992" y="3643314"/>
            <a:ext cx="5000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5000628" y="3643314"/>
            <a:ext cx="42862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6500826" y="3714752"/>
            <a:ext cx="78581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лево 41"/>
          <p:cNvSpPr/>
          <p:nvPr/>
        </p:nvSpPr>
        <p:spPr>
          <a:xfrm>
            <a:off x="6215074" y="2000240"/>
            <a:ext cx="214314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Химия и повседневная жизнь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Побываем на кухне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sz="2000" dirty="0" smtClean="0"/>
              <a:t>Мука содержит углевод – крахмал, который в воде </a:t>
            </a:r>
          </a:p>
          <a:p>
            <a:pPr>
              <a:buNone/>
            </a:pPr>
            <a:r>
              <a:rPr lang="ru-RU" sz="2000" dirty="0" smtClean="0"/>
              <a:t>гидролизуется под действием ферментов: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 </a:t>
            </a:r>
            <a:r>
              <a:rPr lang="ru-RU" sz="2000" dirty="0" smtClean="0"/>
              <a:t>ферменты</a:t>
            </a:r>
          </a:p>
          <a:p>
            <a:pPr>
              <a:buNone/>
            </a:pPr>
            <a:r>
              <a:rPr lang="en-US" sz="4000" dirty="0" smtClean="0"/>
              <a:t>(C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10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) +</a:t>
            </a:r>
            <a:r>
              <a:rPr lang="en-US" sz="4000" baseline="30000" dirty="0" smtClean="0"/>
              <a:t>n</a:t>
            </a:r>
            <a:r>
              <a:rPr lang="ru-RU" sz="4000" baseline="30000" dirty="0"/>
              <a:t>/</a:t>
            </a:r>
            <a:r>
              <a:rPr lang="ru-RU" sz="4000" baseline="-25000" dirty="0" smtClean="0"/>
              <a:t>2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 </a:t>
            </a:r>
            <a:r>
              <a:rPr lang="ru-RU" sz="4000" dirty="0" smtClean="0"/>
              <a:t>   </a:t>
            </a:r>
            <a:r>
              <a:rPr lang="en-US" sz="4000" baseline="30000" dirty="0" smtClean="0"/>
              <a:t>n</a:t>
            </a:r>
            <a:r>
              <a:rPr lang="ru-RU" sz="4000" baseline="30000" dirty="0" smtClean="0"/>
              <a:t>/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C</a:t>
            </a:r>
            <a:r>
              <a:rPr lang="en-US" sz="4000" baseline="-25000" dirty="0" smtClean="0"/>
              <a:t>12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22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11</a:t>
            </a:r>
            <a:endParaRPr lang="ru-RU" sz="4000" baseline="-25000" dirty="0"/>
          </a:p>
          <a:p>
            <a:pPr>
              <a:buNone/>
            </a:pPr>
            <a:r>
              <a:rPr lang="ru-RU" sz="2000" baseline="-25000" dirty="0" smtClean="0"/>
              <a:t>         </a:t>
            </a:r>
            <a:r>
              <a:rPr lang="ru-RU" sz="2800" baseline="-25000" dirty="0" smtClean="0"/>
              <a:t>крахмал                                                             мальтоза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0" y="407194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7929618" cy="555468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sz="2000" dirty="0" smtClean="0"/>
              <a:t>Мальтоза также подвергается гидролизу с образованием моносахарида – глюкозы. То же самое происходит с содержащимся в тесте сахаром (сахарозой):</a:t>
            </a:r>
          </a:p>
          <a:p>
            <a:pPr algn="just">
              <a:buNone/>
            </a:pPr>
            <a:endParaRPr lang="ru-RU" sz="2000" dirty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                                   </a:t>
            </a:r>
            <a:r>
              <a:rPr lang="ru-RU" sz="1600" dirty="0" smtClean="0"/>
              <a:t>ферменты</a:t>
            </a:r>
            <a:endParaRPr lang="ru-RU" sz="2000" dirty="0" smtClean="0"/>
          </a:p>
          <a:p>
            <a:pPr algn="just">
              <a:buNone/>
            </a:pPr>
            <a:r>
              <a:rPr lang="en-US" sz="4000" dirty="0" smtClean="0"/>
              <a:t>C</a:t>
            </a:r>
            <a:r>
              <a:rPr lang="en-US" sz="4000" baseline="-25000" dirty="0" smtClean="0"/>
              <a:t>12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22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11</a:t>
            </a:r>
            <a:r>
              <a:rPr lang="en-US" sz="4000" dirty="0" smtClean="0"/>
              <a:t>+H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ru-RU" sz="4000" dirty="0" smtClean="0"/>
              <a:t>   </a:t>
            </a:r>
            <a:r>
              <a:rPr lang="en-US" sz="4000" dirty="0" smtClean="0"/>
              <a:t>C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10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 </a:t>
            </a:r>
            <a:r>
              <a:rPr lang="ru-RU" sz="4000" dirty="0" smtClean="0"/>
              <a:t>+ </a:t>
            </a:r>
            <a:r>
              <a:rPr lang="en-US" sz="4000" dirty="0" smtClean="0"/>
              <a:t>C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10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6</a:t>
            </a:r>
            <a:endParaRPr lang="ru-RU" sz="4000" dirty="0"/>
          </a:p>
          <a:p>
            <a:pPr algn="just">
              <a:buNone/>
            </a:pPr>
            <a:r>
              <a:rPr lang="ru-RU" sz="2000" dirty="0" smtClean="0"/>
              <a:t>        сахароза                            глюкоза                 фруктоза</a:t>
            </a:r>
          </a:p>
          <a:p>
            <a:pPr algn="just">
              <a:buNone/>
            </a:pPr>
            <a:endParaRPr lang="ru-RU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500430" y="314324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785818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Так как в тесте содержатся дрожжи, глюкоза подвергается спиртовому брожению:</a:t>
            </a:r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en-US" sz="2800" dirty="0" smtClean="0"/>
              <a:t>                 </a:t>
            </a:r>
            <a:r>
              <a:rPr lang="ru-RU" sz="2800" dirty="0" smtClean="0"/>
              <a:t>дрожжи</a:t>
            </a:r>
          </a:p>
          <a:p>
            <a:pPr>
              <a:buNone/>
            </a:pPr>
            <a:r>
              <a:rPr lang="en-US" sz="5400" dirty="0" smtClean="0"/>
              <a:t>C</a:t>
            </a:r>
            <a:r>
              <a:rPr lang="en-US" sz="5400" baseline="-25000" dirty="0" smtClean="0"/>
              <a:t>6</a:t>
            </a:r>
            <a:r>
              <a:rPr lang="en-US" sz="5400" dirty="0" smtClean="0"/>
              <a:t>H</a:t>
            </a:r>
            <a:r>
              <a:rPr lang="en-US" sz="5400" baseline="-25000" dirty="0" smtClean="0"/>
              <a:t>10</a:t>
            </a:r>
            <a:r>
              <a:rPr lang="en-US" sz="5400" dirty="0" smtClean="0"/>
              <a:t>O</a:t>
            </a:r>
            <a:r>
              <a:rPr lang="en-US" sz="5400" baseline="-25000" dirty="0" smtClean="0"/>
              <a:t>6</a:t>
            </a:r>
            <a:r>
              <a:rPr lang="en-US" sz="5400" dirty="0" smtClean="0"/>
              <a:t>  2CO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 + 2C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H</a:t>
            </a:r>
            <a:r>
              <a:rPr lang="en-US" sz="5400" baseline="-25000" dirty="0" smtClean="0"/>
              <a:t>5</a:t>
            </a:r>
            <a:r>
              <a:rPr lang="en-US" sz="5400" dirty="0" smtClean="0"/>
              <a:t>OH </a:t>
            </a:r>
            <a:endParaRPr lang="ru-RU" sz="5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00298" y="357187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4394199" y="353536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912" y="4000504"/>
            <a:ext cx="4041773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205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Изящная</vt:lpstr>
      <vt:lpstr>1_Изящная</vt:lpstr>
      <vt:lpstr>2_Изящная</vt:lpstr>
      <vt:lpstr>Техническая</vt:lpstr>
      <vt:lpstr>Тема Office</vt:lpstr>
      <vt:lpstr>О применении химической технологии</vt:lpstr>
      <vt:lpstr>Создание полупроводникового устройства</vt:lpstr>
      <vt:lpstr>Химия и повседневная жизнь человека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применении химической технологии</dc:title>
  <dc:creator>мильчук татьяна дмитревна</dc:creator>
  <cp:lastModifiedBy>мильчук татьяна дмитревна</cp:lastModifiedBy>
  <cp:revision>8</cp:revision>
  <dcterms:created xsi:type="dcterms:W3CDTF">2008-04-21T13:01:24Z</dcterms:created>
  <dcterms:modified xsi:type="dcterms:W3CDTF">2008-04-21T14:19:02Z</dcterms:modified>
</cp:coreProperties>
</file>