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</p:sldMasterIdLst>
  <p:sldIdLst>
    <p:sldId id="256" r:id="rId6"/>
    <p:sldId id="257" r:id="rId7"/>
    <p:sldId id="258" r:id="rId8"/>
    <p:sldId id="259" r:id="rId9"/>
    <p:sldId id="260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0" y="-6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3005B74-2CF8-4F3B-844C-4BAA9DA55D4D}" type="datetimeFigureOut">
              <a:rPr lang="ru-RU" smtClean="0"/>
              <a:t>21.04.2008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3651FAB-1F5D-4E02-A91E-BF4EA0EE480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005B74-2CF8-4F3B-844C-4BAA9DA55D4D}" type="datetimeFigureOut">
              <a:rPr lang="ru-RU" smtClean="0"/>
              <a:t>21.04.2008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651FAB-1F5D-4E02-A91E-BF4EA0EE48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03005B74-2CF8-4F3B-844C-4BAA9DA55D4D}" type="datetimeFigureOut">
              <a:rPr lang="ru-RU" smtClean="0"/>
              <a:t>21.04.2008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3651FAB-1F5D-4E02-A91E-BF4EA0EE48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3005B74-2CF8-4F3B-844C-4BAA9DA55D4D}" type="datetimeFigureOut">
              <a:rPr lang="ru-RU" smtClean="0"/>
              <a:t>21.04.2008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3651FAB-1F5D-4E02-A91E-BF4EA0EE480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005B74-2CF8-4F3B-844C-4BAA9DA55D4D}" type="datetimeFigureOut">
              <a:rPr lang="ru-RU" smtClean="0"/>
              <a:t>21.04.2008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651FAB-1F5D-4E02-A91E-BF4EA0EE48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3005B74-2CF8-4F3B-844C-4BAA9DA55D4D}" type="datetimeFigureOut">
              <a:rPr lang="ru-RU" smtClean="0"/>
              <a:t>21.04.2008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03651FAB-1F5D-4E02-A91E-BF4EA0EE480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005B74-2CF8-4F3B-844C-4BAA9DA55D4D}" type="datetimeFigureOut">
              <a:rPr lang="ru-RU" smtClean="0"/>
              <a:t>21.04.2008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651FAB-1F5D-4E02-A91E-BF4EA0EE48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005B74-2CF8-4F3B-844C-4BAA9DA55D4D}" type="datetimeFigureOut">
              <a:rPr lang="ru-RU" smtClean="0"/>
              <a:t>21.04.2008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651FAB-1F5D-4E02-A91E-BF4EA0EE48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005B74-2CF8-4F3B-844C-4BAA9DA55D4D}" type="datetimeFigureOut">
              <a:rPr lang="ru-RU" smtClean="0"/>
              <a:t>21.04.2008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651FAB-1F5D-4E02-A91E-BF4EA0EE48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3005B74-2CF8-4F3B-844C-4BAA9DA55D4D}" type="datetimeFigureOut">
              <a:rPr lang="ru-RU" smtClean="0"/>
              <a:t>21.04.2008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651FAB-1F5D-4E02-A91E-BF4EA0EE48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005B74-2CF8-4F3B-844C-4BAA9DA55D4D}" type="datetimeFigureOut">
              <a:rPr lang="ru-RU" smtClean="0"/>
              <a:t>21.04.2008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651FAB-1F5D-4E02-A91E-BF4EA0EE48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005B74-2CF8-4F3B-844C-4BAA9DA55D4D}" type="datetimeFigureOut">
              <a:rPr lang="ru-RU" smtClean="0"/>
              <a:t>21.04.2008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651FAB-1F5D-4E02-A91E-BF4EA0EE48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005B74-2CF8-4F3B-844C-4BAA9DA55D4D}" type="datetimeFigureOut">
              <a:rPr lang="ru-RU" smtClean="0"/>
              <a:t>21.04.2008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651FAB-1F5D-4E02-A91E-BF4EA0EE480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005B74-2CF8-4F3B-844C-4BAA9DA55D4D}" type="datetimeFigureOut">
              <a:rPr lang="ru-RU" smtClean="0"/>
              <a:t>21.04.2008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651FAB-1F5D-4E02-A91E-BF4EA0EE48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03005B74-2CF8-4F3B-844C-4BAA9DA55D4D}" type="datetimeFigureOut">
              <a:rPr lang="ru-RU" smtClean="0"/>
              <a:t>21.04.2008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3651FAB-1F5D-4E02-A91E-BF4EA0EE48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3005B74-2CF8-4F3B-844C-4BAA9DA55D4D}" type="datetimeFigureOut">
              <a:rPr lang="ru-RU" smtClean="0"/>
              <a:t>21.04.2008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3651FAB-1F5D-4E02-A91E-BF4EA0EE480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005B74-2CF8-4F3B-844C-4BAA9DA55D4D}" type="datetimeFigureOut">
              <a:rPr lang="ru-RU" smtClean="0"/>
              <a:t>21.04.2008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651FAB-1F5D-4E02-A91E-BF4EA0EE48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3005B74-2CF8-4F3B-844C-4BAA9DA55D4D}" type="datetimeFigureOut">
              <a:rPr lang="ru-RU" smtClean="0"/>
              <a:t>21.04.2008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03651FAB-1F5D-4E02-A91E-BF4EA0EE480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005B74-2CF8-4F3B-844C-4BAA9DA55D4D}" type="datetimeFigureOut">
              <a:rPr lang="ru-RU" smtClean="0"/>
              <a:t>21.04.2008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651FAB-1F5D-4E02-A91E-BF4EA0EE48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005B74-2CF8-4F3B-844C-4BAA9DA55D4D}" type="datetimeFigureOut">
              <a:rPr lang="ru-RU" smtClean="0"/>
              <a:t>21.04.2008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651FAB-1F5D-4E02-A91E-BF4EA0EE48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005B74-2CF8-4F3B-844C-4BAA9DA55D4D}" type="datetimeFigureOut">
              <a:rPr lang="ru-RU" smtClean="0"/>
              <a:t>21.04.2008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651FAB-1F5D-4E02-A91E-BF4EA0EE48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3005B74-2CF8-4F3B-844C-4BAA9DA55D4D}" type="datetimeFigureOut">
              <a:rPr lang="ru-RU" smtClean="0"/>
              <a:t>21.04.2008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651FAB-1F5D-4E02-A91E-BF4EA0EE48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3005B74-2CF8-4F3B-844C-4BAA9DA55D4D}" type="datetimeFigureOut">
              <a:rPr lang="ru-RU" smtClean="0"/>
              <a:t>21.04.2008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03651FAB-1F5D-4E02-A91E-BF4EA0EE480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005B74-2CF8-4F3B-844C-4BAA9DA55D4D}" type="datetimeFigureOut">
              <a:rPr lang="ru-RU" smtClean="0"/>
              <a:t>21.04.2008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651FAB-1F5D-4E02-A91E-BF4EA0EE48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005B74-2CF8-4F3B-844C-4BAA9DA55D4D}" type="datetimeFigureOut">
              <a:rPr lang="ru-RU" smtClean="0"/>
              <a:t>21.04.2008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651FAB-1F5D-4E02-A91E-BF4EA0EE480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005B74-2CF8-4F3B-844C-4BAA9DA55D4D}" type="datetimeFigureOut">
              <a:rPr lang="ru-RU" smtClean="0"/>
              <a:t>21.04.2008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651FAB-1F5D-4E02-A91E-BF4EA0EE48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03005B74-2CF8-4F3B-844C-4BAA9DA55D4D}" type="datetimeFigureOut">
              <a:rPr lang="ru-RU" smtClean="0"/>
              <a:t>21.04.2008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3651FAB-1F5D-4E02-A91E-BF4EA0EE48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05B74-2CF8-4F3B-844C-4BAA9DA55D4D}" type="datetimeFigureOut">
              <a:rPr lang="ru-RU" smtClean="0"/>
              <a:t>21.04.2008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51FAB-1F5D-4E02-A91E-BF4EA0EE480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05B74-2CF8-4F3B-844C-4BAA9DA55D4D}" type="datetimeFigureOut">
              <a:rPr lang="ru-RU" smtClean="0"/>
              <a:t>21.04.2008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51FAB-1F5D-4E02-A91E-BF4EA0EE48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05B74-2CF8-4F3B-844C-4BAA9DA55D4D}" type="datetimeFigureOut">
              <a:rPr lang="ru-RU" smtClean="0"/>
              <a:t>21.04.2008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51FAB-1F5D-4E02-A91E-BF4EA0EE480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05B74-2CF8-4F3B-844C-4BAA9DA55D4D}" type="datetimeFigureOut">
              <a:rPr lang="ru-RU" smtClean="0"/>
              <a:t>21.04.2008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51FAB-1F5D-4E02-A91E-BF4EA0EE48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05B74-2CF8-4F3B-844C-4BAA9DA55D4D}" type="datetimeFigureOut">
              <a:rPr lang="ru-RU" smtClean="0"/>
              <a:t>21.04.2008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51FAB-1F5D-4E02-A91E-BF4EA0EE48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05B74-2CF8-4F3B-844C-4BAA9DA55D4D}" type="datetimeFigureOut">
              <a:rPr lang="ru-RU" smtClean="0"/>
              <a:t>21.04.2008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3651FAB-1F5D-4E02-A91E-BF4EA0EE480F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005B74-2CF8-4F3B-844C-4BAA9DA55D4D}" type="datetimeFigureOut">
              <a:rPr lang="ru-RU" smtClean="0"/>
              <a:t>21.04.2008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651FAB-1F5D-4E02-A91E-BF4EA0EE48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05B74-2CF8-4F3B-844C-4BAA9DA55D4D}" type="datetimeFigureOut">
              <a:rPr lang="ru-RU" smtClean="0"/>
              <a:t>21.04.2008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51FAB-1F5D-4E02-A91E-BF4EA0EE48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05B74-2CF8-4F3B-844C-4BAA9DA55D4D}" type="datetimeFigureOut">
              <a:rPr lang="ru-RU" smtClean="0"/>
              <a:t>21.04.2008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03651FAB-1F5D-4E02-A91E-BF4EA0EE48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03005B74-2CF8-4F3B-844C-4BAA9DA55D4D}" type="datetimeFigureOut">
              <a:rPr lang="ru-RU" smtClean="0"/>
              <a:t>21.04.2008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51FAB-1F5D-4E02-A91E-BF4EA0EE48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05B74-2CF8-4F3B-844C-4BAA9DA55D4D}" type="datetimeFigureOut">
              <a:rPr lang="ru-RU" smtClean="0"/>
              <a:t>21.04.2008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51FAB-1F5D-4E02-A91E-BF4EA0EE48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05B74-2CF8-4F3B-844C-4BAA9DA55D4D}" type="datetimeFigureOut">
              <a:rPr lang="ru-RU" smtClean="0"/>
              <a:t>21.04.2008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51FAB-1F5D-4E02-A91E-BF4EA0EE48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05B74-2CF8-4F3B-844C-4BAA9DA55D4D}" type="datetimeFigureOut">
              <a:rPr lang="ru-RU" smtClean="0"/>
              <a:t>21.04.2008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51FAB-1F5D-4E02-A91E-BF4EA0EE48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05B74-2CF8-4F3B-844C-4BAA9DA55D4D}" type="datetimeFigureOut">
              <a:rPr lang="ru-RU" smtClean="0"/>
              <a:t>21.04.2008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51FAB-1F5D-4E02-A91E-BF4EA0EE48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05B74-2CF8-4F3B-844C-4BAA9DA55D4D}" type="datetimeFigureOut">
              <a:rPr lang="ru-RU" smtClean="0"/>
              <a:t>21.04.2008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51FAB-1F5D-4E02-A91E-BF4EA0EE48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05B74-2CF8-4F3B-844C-4BAA9DA55D4D}" type="datetimeFigureOut">
              <a:rPr lang="ru-RU" smtClean="0"/>
              <a:t>21.04.2008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51FAB-1F5D-4E02-A91E-BF4EA0EE48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05B74-2CF8-4F3B-844C-4BAA9DA55D4D}" type="datetimeFigureOut">
              <a:rPr lang="ru-RU" smtClean="0"/>
              <a:t>21.04.2008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51FAB-1F5D-4E02-A91E-BF4EA0EE48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005B74-2CF8-4F3B-844C-4BAA9DA55D4D}" type="datetimeFigureOut">
              <a:rPr lang="ru-RU" smtClean="0"/>
              <a:t>21.04.2008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651FAB-1F5D-4E02-A91E-BF4EA0EE48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05B74-2CF8-4F3B-844C-4BAA9DA55D4D}" type="datetimeFigureOut">
              <a:rPr lang="ru-RU" smtClean="0"/>
              <a:t>21.04.2008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51FAB-1F5D-4E02-A91E-BF4EA0EE48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05B74-2CF8-4F3B-844C-4BAA9DA55D4D}" type="datetimeFigureOut">
              <a:rPr lang="ru-RU" smtClean="0"/>
              <a:t>21.04.2008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51FAB-1F5D-4E02-A91E-BF4EA0EE48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05B74-2CF8-4F3B-844C-4BAA9DA55D4D}" type="datetimeFigureOut">
              <a:rPr lang="ru-RU" smtClean="0"/>
              <a:t>21.04.2008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51FAB-1F5D-4E02-A91E-BF4EA0EE48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05B74-2CF8-4F3B-844C-4BAA9DA55D4D}" type="datetimeFigureOut">
              <a:rPr lang="ru-RU" smtClean="0"/>
              <a:t>21.04.2008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51FAB-1F5D-4E02-A91E-BF4EA0EE48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05B74-2CF8-4F3B-844C-4BAA9DA55D4D}" type="datetimeFigureOut">
              <a:rPr lang="ru-RU" smtClean="0"/>
              <a:t>21.04.2008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51FAB-1F5D-4E02-A91E-BF4EA0EE48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05B74-2CF8-4F3B-844C-4BAA9DA55D4D}" type="datetimeFigureOut">
              <a:rPr lang="ru-RU" smtClean="0"/>
              <a:t>21.04.2008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51FAB-1F5D-4E02-A91E-BF4EA0EE48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005B74-2CF8-4F3B-844C-4BAA9DA55D4D}" type="datetimeFigureOut">
              <a:rPr lang="ru-RU" smtClean="0"/>
              <a:t>21.04.2008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651FAB-1F5D-4E02-A91E-BF4EA0EE48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3005B74-2CF8-4F3B-844C-4BAA9DA55D4D}" type="datetimeFigureOut">
              <a:rPr lang="ru-RU" smtClean="0"/>
              <a:t>21.04.2008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651FAB-1F5D-4E02-A91E-BF4EA0EE48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005B74-2CF8-4F3B-844C-4BAA9DA55D4D}" type="datetimeFigureOut">
              <a:rPr lang="ru-RU" smtClean="0"/>
              <a:t>21.04.2008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651FAB-1F5D-4E02-A91E-BF4EA0EE48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005B74-2CF8-4F3B-844C-4BAA9DA55D4D}" type="datetimeFigureOut">
              <a:rPr lang="ru-RU" smtClean="0"/>
              <a:t>21.04.2008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651FAB-1F5D-4E02-A91E-BF4EA0EE480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03005B74-2CF8-4F3B-844C-4BAA9DA55D4D}" type="datetimeFigureOut">
              <a:rPr lang="ru-RU" smtClean="0"/>
              <a:t>21.04.2008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3651FAB-1F5D-4E02-A91E-BF4EA0EE480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03005B74-2CF8-4F3B-844C-4BAA9DA55D4D}" type="datetimeFigureOut">
              <a:rPr lang="ru-RU" smtClean="0"/>
              <a:t>21.04.2008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3651FAB-1F5D-4E02-A91E-BF4EA0EE480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03005B74-2CF8-4F3B-844C-4BAA9DA55D4D}" type="datetimeFigureOut">
              <a:rPr lang="ru-RU" smtClean="0"/>
              <a:t>21.04.2008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3651FAB-1F5D-4E02-A91E-BF4EA0EE480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3005B74-2CF8-4F3B-844C-4BAA9DA55D4D}" type="datetimeFigureOut">
              <a:rPr lang="ru-RU" smtClean="0"/>
              <a:t>21.04.2008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3651FAB-1F5D-4E02-A91E-BF4EA0EE480F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005B74-2CF8-4F3B-844C-4BAA9DA55D4D}" type="datetimeFigureOut">
              <a:rPr lang="ru-RU" smtClean="0"/>
              <a:t>21.04.2008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51FAB-1F5D-4E02-A91E-BF4EA0EE480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500065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О применении химической технологии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1071546"/>
            <a:ext cx="8072494" cy="5143536"/>
          </a:xfrm>
        </p:spPr>
        <p:txBody>
          <a:bodyPr>
            <a:normAutofit/>
          </a:bodyPr>
          <a:lstStyle/>
          <a:p>
            <a:endParaRPr lang="ru-RU" sz="20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42910" y="857232"/>
          <a:ext cx="7358114" cy="59150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1388"/>
                <a:gridCol w="3976726"/>
              </a:tblGrid>
              <a:tr h="105727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Области</a:t>
                      </a:r>
                      <a:r>
                        <a:rPr lang="ru-RU" baseline="0" dirty="0" smtClean="0"/>
                        <a:t> производства, </a:t>
                      </a:r>
                    </a:p>
                    <a:p>
                      <a:pPr algn="ctr"/>
                      <a:r>
                        <a:rPr lang="ru-RU" baseline="0" dirty="0" smtClean="0"/>
                        <a:t>где применяется химическая технология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dirty="0" smtClean="0"/>
                        <a:t>Примеры</a:t>
                      </a:r>
                      <a:endParaRPr lang="ru-RU" dirty="0"/>
                    </a:p>
                  </a:txBody>
                  <a:tcPr/>
                </a:tc>
              </a:tr>
              <a:tr h="1443054">
                <a:tc>
                  <a:txBody>
                    <a:bodyPr/>
                    <a:lstStyle/>
                    <a:p>
                      <a:r>
                        <a:rPr lang="ru-RU" dirty="0" smtClean="0"/>
                        <a:t>Получение промышленно важных веществ, которые используются не сами по себе, а нужны для производства какой-либо продукции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Серная кислота </a:t>
                      </a:r>
                      <a:r>
                        <a:rPr lang="en-US" dirty="0" smtClean="0"/>
                        <a:t>H</a:t>
                      </a:r>
                      <a:r>
                        <a:rPr lang="en-US" baseline="-25000" dirty="0" smtClean="0"/>
                        <a:t>2</a:t>
                      </a:r>
                      <a:r>
                        <a:rPr lang="en-US" baseline="0" dirty="0" smtClean="0"/>
                        <a:t>SO</a:t>
                      </a:r>
                      <a:r>
                        <a:rPr lang="en-US" baseline="-25000" dirty="0" smtClean="0"/>
                        <a:t>4</a:t>
                      </a:r>
                      <a:r>
                        <a:rPr lang="ru-RU" dirty="0" smtClean="0"/>
                        <a:t>, аммиак</a:t>
                      </a:r>
                      <a:r>
                        <a:rPr lang="en-US" dirty="0" smtClean="0"/>
                        <a:t>NH</a:t>
                      </a:r>
                      <a:r>
                        <a:rPr lang="en-US" baseline="-25000" dirty="0" smtClean="0"/>
                        <a:t>3</a:t>
                      </a:r>
                      <a:r>
                        <a:rPr lang="ru-RU" dirty="0" smtClean="0"/>
                        <a:t>, азот</a:t>
                      </a:r>
                      <a:r>
                        <a:rPr lang="en-US" dirty="0" smtClean="0"/>
                        <a:t> N</a:t>
                      </a:r>
                      <a:r>
                        <a:rPr lang="en-US" baseline="-25000" dirty="0" smtClean="0"/>
                        <a:t>2</a:t>
                      </a:r>
                      <a:r>
                        <a:rPr lang="ru-RU" dirty="0" smtClean="0"/>
                        <a:t>, негашеная известь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CaO</a:t>
                      </a:r>
                      <a:r>
                        <a:rPr lang="ru-RU" dirty="0" smtClean="0"/>
                        <a:t>, метанол</a:t>
                      </a:r>
                      <a:r>
                        <a:rPr lang="en-US" dirty="0" smtClean="0"/>
                        <a:t> CH</a:t>
                      </a:r>
                      <a:r>
                        <a:rPr lang="en-US" baseline="-25000" dirty="0" smtClean="0"/>
                        <a:t>3</a:t>
                      </a:r>
                      <a:r>
                        <a:rPr lang="en-US" dirty="0" smtClean="0"/>
                        <a:t>OH</a:t>
                      </a:r>
                      <a:endParaRPr lang="ru-RU" dirty="0"/>
                    </a:p>
                  </a:txBody>
                  <a:tcPr/>
                </a:tc>
              </a:tr>
              <a:tr h="101415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Получение законченной продукции целевого назначения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Фармацевтические</a:t>
                      </a:r>
                      <a:r>
                        <a:rPr lang="ru-RU" baseline="0" dirty="0" smtClean="0"/>
                        <a:t> препараты, удобрения, красители, пищевые консерванты, средства защиты растений, товары бытовой химии</a:t>
                      </a:r>
                      <a:endParaRPr lang="ru-RU" dirty="0"/>
                    </a:p>
                  </a:txBody>
                  <a:tcPr/>
                </a:tc>
              </a:tr>
              <a:tr h="41129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Производство материалов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Металлы, пластмассы, бумага, стекло, бетон и др.</a:t>
                      </a:r>
                      <a:endParaRPr lang="ru-RU" dirty="0"/>
                    </a:p>
                  </a:txBody>
                  <a:tcPr/>
                </a:tc>
              </a:tr>
              <a:tr h="651544">
                <a:tc>
                  <a:txBody>
                    <a:bodyPr/>
                    <a:lstStyle/>
                    <a:p>
                      <a:r>
                        <a:rPr lang="ru-RU" dirty="0" smtClean="0"/>
                        <a:t>Производство различных</a:t>
                      </a:r>
                      <a:r>
                        <a:rPr lang="ru-RU" baseline="0" dirty="0" smtClean="0"/>
                        <a:t> изделий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Изделия электронной техники</a:t>
                      </a:r>
                      <a:endParaRPr lang="ru-RU" dirty="0"/>
                    </a:p>
                  </a:txBody>
                  <a:tcPr/>
                </a:tc>
              </a:tr>
              <a:tr h="411295">
                <a:tc>
                  <a:txBody>
                    <a:bodyPr/>
                    <a:lstStyle/>
                    <a:p>
                      <a:r>
                        <a:rPr lang="ru-RU" dirty="0" smtClean="0"/>
                        <a:t>Производство</a:t>
                      </a:r>
                      <a:r>
                        <a:rPr lang="ru-RU" baseline="0" dirty="0" smtClean="0"/>
                        <a:t> энергии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Переработка нефти, каменного угля, ядерная энергетика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Создание полупроводникового устройства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4305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                                                       </a:t>
            </a:r>
            <a:r>
              <a:rPr lang="ru-RU" sz="2000" dirty="0" smtClean="0"/>
              <a:t>маска </a:t>
            </a:r>
            <a:r>
              <a:rPr lang="ru-RU" dirty="0" smtClean="0"/>
              <a:t>   </a:t>
            </a:r>
            <a:r>
              <a:rPr lang="ru-RU" sz="2000" dirty="0" smtClean="0"/>
              <a:t>свет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                       </a:t>
            </a:r>
            <a:r>
              <a:rPr lang="ru-RU" dirty="0" smtClean="0"/>
              <a:t>  </a:t>
            </a:r>
            <a:r>
              <a:rPr lang="en-US" dirty="0" smtClean="0"/>
              <a:t> </a:t>
            </a:r>
            <a:r>
              <a:rPr lang="ru-RU" dirty="0" smtClean="0"/>
              <a:t> </a:t>
            </a:r>
            <a:r>
              <a:rPr lang="en-US" sz="2800" dirty="0" smtClean="0"/>
              <a:t>SiO</a:t>
            </a:r>
            <a:r>
              <a:rPr lang="en-US" sz="2800" baseline="-25000" dirty="0" smtClean="0"/>
              <a:t>2            </a:t>
            </a:r>
            <a:r>
              <a:rPr lang="ru-RU" sz="2800" baseline="-25000" dirty="0" smtClean="0"/>
              <a:t>фоторезист          </a:t>
            </a:r>
            <a:endParaRPr lang="ru-RU" dirty="0" smtClean="0"/>
          </a:p>
          <a:p>
            <a:endParaRPr lang="ru-RU" dirty="0"/>
          </a:p>
          <a:p>
            <a:pPr>
              <a:buNone/>
            </a:pPr>
            <a:r>
              <a:rPr lang="en-US" sz="2400" dirty="0" smtClean="0"/>
              <a:t>     </a:t>
            </a:r>
            <a:r>
              <a:rPr lang="ru-RU" sz="2400" dirty="0" smtClean="0"/>
              <a:t>                                                                                         </a:t>
            </a:r>
            <a:r>
              <a:rPr lang="ru-RU" sz="1600" dirty="0" smtClean="0"/>
              <a:t>травление</a:t>
            </a:r>
            <a:endParaRPr lang="ru-RU" sz="1600" dirty="0" smtClean="0"/>
          </a:p>
          <a:p>
            <a:pPr>
              <a:buNone/>
            </a:pPr>
            <a:endParaRPr lang="ru-RU" sz="5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14348" y="3214686"/>
            <a:ext cx="914400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sz="4000" dirty="0" smtClean="0">
                <a:solidFill>
                  <a:schemeClr val="tx1"/>
                </a:solidFill>
              </a:rPr>
              <a:t>Si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428860" y="3214686"/>
            <a:ext cx="914400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sz="4000" dirty="0" smtClean="0">
                <a:solidFill>
                  <a:schemeClr val="tx1"/>
                </a:solidFill>
              </a:rPr>
              <a:t>Si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428860" y="3000372"/>
            <a:ext cx="914400" cy="2000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000496" y="3214686"/>
            <a:ext cx="914400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sz="4000" dirty="0" smtClean="0">
                <a:solidFill>
                  <a:schemeClr val="tx1"/>
                </a:solidFill>
              </a:rPr>
              <a:t>Si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000496" y="3000372"/>
            <a:ext cx="914400" cy="2000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000496" y="2786058"/>
            <a:ext cx="914400" cy="2000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500694" y="3214686"/>
            <a:ext cx="914400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sz="4000" dirty="0" smtClean="0">
                <a:solidFill>
                  <a:schemeClr val="tx1"/>
                </a:solidFill>
              </a:rPr>
              <a:t>Si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500694" y="3000372"/>
            <a:ext cx="914400" cy="2000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5500694" y="2714620"/>
            <a:ext cx="914400" cy="27145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7500958" y="3214686"/>
            <a:ext cx="914400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sz="4000" dirty="0" smtClean="0">
                <a:solidFill>
                  <a:schemeClr val="tx1"/>
                </a:solidFill>
              </a:rPr>
              <a:t>Si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5500694" y="2428868"/>
            <a:ext cx="285752" cy="27145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5786446" y="2428868"/>
            <a:ext cx="357190" cy="27145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6143636" y="2428868"/>
            <a:ext cx="285752" cy="27145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>
            <a:off x="7500958" y="2928934"/>
            <a:ext cx="285752" cy="2714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8143900" y="2928934"/>
            <a:ext cx="271458" cy="2714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трелка вправо 35"/>
          <p:cNvSpPr/>
          <p:nvPr/>
        </p:nvSpPr>
        <p:spPr>
          <a:xfrm>
            <a:off x="1785918" y="3643314"/>
            <a:ext cx="500066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Стрелка вправо 36"/>
          <p:cNvSpPr/>
          <p:nvPr/>
        </p:nvSpPr>
        <p:spPr>
          <a:xfrm>
            <a:off x="3428992" y="3643314"/>
            <a:ext cx="500066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Стрелка вправо 37"/>
          <p:cNvSpPr/>
          <p:nvPr/>
        </p:nvSpPr>
        <p:spPr>
          <a:xfrm>
            <a:off x="5000628" y="3643314"/>
            <a:ext cx="428628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Стрелка вправо 38"/>
          <p:cNvSpPr/>
          <p:nvPr/>
        </p:nvSpPr>
        <p:spPr>
          <a:xfrm>
            <a:off x="6500826" y="3714752"/>
            <a:ext cx="785818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Стрелка влево 41"/>
          <p:cNvSpPr/>
          <p:nvPr/>
        </p:nvSpPr>
        <p:spPr>
          <a:xfrm>
            <a:off x="6215074" y="2000240"/>
            <a:ext cx="214314" cy="4571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Химия и повседневная жизнь человека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64305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Побываем на кухне</a:t>
            </a:r>
          </a:p>
          <a:p>
            <a:pPr>
              <a:buNone/>
            </a:pPr>
            <a:r>
              <a:rPr lang="ru-RU" dirty="0"/>
              <a:t> </a:t>
            </a:r>
            <a:r>
              <a:rPr lang="ru-RU" sz="2000" dirty="0" smtClean="0"/>
              <a:t>Мука содержит углевод – крахмал, который в воде </a:t>
            </a:r>
          </a:p>
          <a:p>
            <a:pPr>
              <a:buNone/>
            </a:pPr>
            <a:r>
              <a:rPr lang="ru-RU" sz="2000" dirty="0" smtClean="0"/>
              <a:t>гидролизуется под действием ферментов: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                                                  </a:t>
            </a:r>
            <a:r>
              <a:rPr lang="ru-RU" sz="2000" dirty="0" smtClean="0"/>
              <a:t>ферменты</a:t>
            </a:r>
          </a:p>
          <a:p>
            <a:pPr>
              <a:buNone/>
            </a:pPr>
            <a:r>
              <a:rPr lang="en-US" sz="4000" dirty="0" smtClean="0"/>
              <a:t>(C</a:t>
            </a:r>
            <a:r>
              <a:rPr lang="en-US" sz="4000" baseline="-25000" dirty="0" smtClean="0"/>
              <a:t>6</a:t>
            </a:r>
            <a:r>
              <a:rPr lang="en-US" sz="4000" dirty="0" smtClean="0"/>
              <a:t>H</a:t>
            </a:r>
            <a:r>
              <a:rPr lang="en-US" sz="4000" baseline="-25000" dirty="0" smtClean="0"/>
              <a:t>10</a:t>
            </a:r>
            <a:r>
              <a:rPr lang="en-US" sz="4000" dirty="0" smtClean="0"/>
              <a:t>O</a:t>
            </a:r>
            <a:r>
              <a:rPr lang="en-US" sz="4000" baseline="-25000" dirty="0" smtClean="0"/>
              <a:t>6</a:t>
            </a:r>
            <a:r>
              <a:rPr lang="en-US" sz="4000" dirty="0" smtClean="0"/>
              <a:t>) +</a:t>
            </a:r>
            <a:r>
              <a:rPr lang="en-US" sz="4000" baseline="30000" dirty="0" smtClean="0"/>
              <a:t>n</a:t>
            </a:r>
            <a:r>
              <a:rPr lang="ru-RU" sz="4000" baseline="30000" dirty="0"/>
              <a:t>/</a:t>
            </a:r>
            <a:r>
              <a:rPr lang="ru-RU" sz="4000" baseline="-25000" dirty="0" smtClean="0"/>
              <a:t>2</a:t>
            </a:r>
            <a:r>
              <a:rPr lang="en-US" sz="4000" baseline="30000" dirty="0" smtClean="0"/>
              <a:t> </a:t>
            </a:r>
            <a:r>
              <a:rPr lang="en-US" sz="4000" dirty="0" smtClean="0"/>
              <a:t>H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O </a:t>
            </a:r>
            <a:r>
              <a:rPr lang="ru-RU" sz="4000" dirty="0" smtClean="0"/>
              <a:t>   </a:t>
            </a:r>
            <a:r>
              <a:rPr lang="en-US" sz="4000" baseline="30000" dirty="0" smtClean="0"/>
              <a:t>n</a:t>
            </a:r>
            <a:r>
              <a:rPr lang="ru-RU" sz="4000" baseline="30000" dirty="0" smtClean="0"/>
              <a:t>/</a:t>
            </a:r>
            <a:r>
              <a:rPr lang="ru-RU" sz="4000" baseline="-25000" dirty="0" smtClean="0"/>
              <a:t>2</a:t>
            </a:r>
            <a:r>
              <a:rPr lang="en-US" sz="4000" dirty="0" smtClean="0"/>
              <a:t>C</a:t>
            </a:r>
            <a:r>
              <a:rPr lang="en-US" sz="4000" baseline="-25000" dirty="0" smtClean="0"/>
              <a:t>12</a:t>
            </a:r>
            <a:r>
              <a:rPr lang="en-US" sz="4000" dirty="0" smtClean="0"/>
              <a:t>H</a:t>
            </a:r>
            <a:r>
              <a:rPr lang="en-US" sz="4000" baseline="-25000" dirty="0" smtClean="0"/>
              <a:t>22</a:t>
            </a:r>
            <a:r>
              <a:rPr lang="en-US" sz="4000" dirty="0" smtClean="0"/>
              <a:t>O</a:t>
            </a:r>
            <a:r>
              <a:rPr lang="en-US" sz="4000" baseline="-25000" dirty="0" smtClean="0"/>
              <a:t>11</a:t>
            </a:r>
            <a:endParaRPr lang="ru-RU" sz="4000" baseline="-25000" dirty="0"/>
          </a:p>
          <a:p>
            <a:pPr>
              <a:buNone/>
            </a:pPr>
            <a:r>
              <a:rPr lang="ru-RU" sz="2000" baseline="-25000" dirty="0" smtClean="0"/>
              <a:t>         </a:t>
            </a:r>
            <a:r>
              <a:rPr lang="ru-RU" sz="2800" baseline="-25000" dirty="0" smtClean="0"/>
              <a:t>крахмал                                                             мальтоза</a:t>
            </a:r>
            <a:endParaRPr lang="ru-RU" sz="2800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4572000" y="4071942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9684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571480"/>
            <a:ext cx="7929618" cy="5554683"/>
          </a:xfrm>
        </p:spPr>
        <p:txBody>
          <a:bodyPr/>
          <a:lstStyle/>
          <a:p>
            <a:pPr algn="just">
              <a:buNone/>
            </a:pPr>
            <a:r>
              <a:rPr lang="ru-RU" dirty="0" smtClean="0"/>
              <a:t>     </a:t>
            </a:r>
            <a:r>
              <a:rPr lang="ru-RU" sz="2000" dirty="0" smtClean="0"/>
              <a:t>Мальтоза также подвергается гидролизу с образованием моносахарида – глюкозы. То же самое происходит с содержащимся в тесте сахаром (сахарозой):</a:t>
            </a:r>
          </a:p>
          <a:p>
            <a:pPr algn="just">
              <a:buNone/>
            </a:pPr>
            <a:endParaRPr lang="ru-RU" sz="2000" dirty="0"/>
          </a:p>
          <a:p>
            <a:pPr algn="just">
              <a:buNone/>
            </a:pPr>
            <a:endParaRPr lang="ru-RU" sz="2000" dirty="0" smtClean="0"/>
          </a:p>
          <a:p>
            <a:pPr algn="just">
              <a:buNone/>
            </a:pPr>
            <a:r>
              <a:rPr lang="ru-RU" sz="2000" dirty="0" smtClean="0"/>
              <a:t>                                      </a:t>
            </a:r>
            <a:r>
              <a:rPr lang="ru-RU" sz="1600" dirty="0" smtClean="0"/>
              <a:t>ферменты</a:t>
            </a:r>
            <a:endParaRPr lang="ru-RU" sz="2000" dirty="0" smtClean="0"/>
          </a:p>
          <a:p>
            <a:pPr algn="just">
              <a:buNone/>
            </a:pPr>
            <a:r>
              <a:rPr lang="en-US" sz="4000" dirty="0" smtClean="0"/>
              <a:t>C</a:t>
            </a:r>
            <a:r>
              <a:rPr lang="en-US" sz="4000" baseline="-25000" dirty="0" smtClean="0"/>
              <a:t>12</a:t>
            </a:r>
            <a:r>
              <a:rPr lang="en-US" sz="4000" dirty="0" smtClean="0"/>
              <a:t>H</a:t>
            </a:r>
            <a:r>
              <a:rPr lang="en-US" sz="4000" baseline="-25000" dirty="0" smtClean="0"/>
              <a:t>22</a:t>
            </a:r>
            <a:r>
              <a:rPr lang="en-US" sz="4000" dirty="0" smtClean="0"/>
              <a:t>O</a:t>
            </a:r>
            <a:r>
              <a:rPr lang="en-US" sz="4000" baseline="-25000" dirty="0" smtClean="0"/>
              <a:t>11</a:t>
            </a:r>
            <a:r>
              <a:rPr lang="en-US" sz="4000" dirty="0" smtClean="0"/>
              <a:t>+H</a:t>
            </a:r>
            <a:r>
              <a:rPr lang="en-US" sz="4000" baseline="-25000" dirty="0" smtClean="0"/>
              <a:t>2</a:t>
            </a:r>
            <a:r>
              <a:rPr lang="en-US" sz="4000" dirty="0" smtClean="0"/>
              <a:t>O</a:t>
            </a:r>
            <a:r>
              <a:rPr lang="ru-RU" sz="4000" dirty="0" smtClean="0"/>
              <a:t>   </a:t>
            </a:r>
            <a:r>
              <a:rPr lang="en-US" sz="4000" dirty="0" smtClean="0"/>
              <a:t>C</a:t>
            </a:r>
            <a:r>
              <a:rPr lang="en-US" sz="4000" baseline="-25000" dirty="0" smtClean="0"/>
              <a:t>6</a:t>
            </a:r>
            <a:r>
              <a:rPr lang="en-US" sz="4000" dirty="0" smtClean="0"/>
              <a:t>H</a:t>
            </a:r>
            <a:r>
              <a:rPr lang="en-US" sz="4000" baseline="-25000" dirty="0" smtClean="0"/>
              <a:t>10</a:t>
            </a:r>
            <a:r>
              <a:rPr lang="en-US" sz="4000" dirty="0" smtClean="0"/>
              <a:t>O</a:t>
            </a:r>
            <a:r>
              <a:rPr lang="en-US" sz="4000" baseline="-25000" dirty="0" smtClean="0"/>
              <a:t>6</a:t>
            </a:r>
            <a:r>
              <a:rPr lang="en-US" sz="4000" dirty="0" smtClean="0"/>
              <a:t> </a:t>
            </a:r>
            <a:r>
              <a:rPr lang="ru-RU" sz="4000" dirty="0" smtClean="0"/>
              <a:t>+ </a:t>
            </a:r>
            <a:r>
              <a:rPr lang="en-US" sz="4000" dirty="0" smtClean="0"/>
              <a:t>C</a:t>
            </a:r>
            <a:r>
              <a:rPr lang="en-US" sz="4000" baseline="-25000" dirty="0" smtClean="0"/>
              <a:t>6</a:t>
            </a:r>
            <a:r>
              <a:rPr lang="en-US" sz="4000" dirty="0" smtClean="0"/>
              <a:t>H</a:t>
            </a:r>
            <a:r>
              <a:rPr lang="en-US" sz="4000" baseline="-25000" dirty="0" smtClean="0"/>
              <a:t>10</a:t>
            </a:r>
            <a:r>
              <a:rPr lang="en-US" sz="4000" dirty="0" smtClean="0"/>
              <a:t>O</a:t>
            </a:r>
            <a:r>
              <a:rPr lang="en-US" sz="4000" baseline="-25000" dirty="0" smtClean="0"/>
              <a:t>6</a:t>
            </a:r>
            <a:endParaRPr lang="ru-RU" sz="4000" dirty="0"/>
          </a:p>
          <a:p>
            <a:pPr algn="just">
              <a:buNone/>
            </a:pPr>
            <a:r>
              <a:rPr lang="ru-RU" sz="2000" dirty="0" smtClean="0"/>
              <a:t>        сахароза                            глюкоза                 фруктоза</a:t>
            </a:r>
          </a:p>
          <a:p>
            <a:pPr algn="just">
              <a:buNone/>
            </a:pPr>
            <a:endParaRPr lang="ru-RU" sz="2000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3500430" y="3143248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9684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714356"/>
            <a:ext cx="7858180" cy="541180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/>
              <a:t>      Так как в тесте содержатся дрожжи, глюкоза подвергается спиртовому брожению:</a:t>
            </a:r>
          </a:p>
          <a:p>
            <a:pPr>
              <a:buNone/>
            </a:pPr>
            <a:endParaRPr lang="ru-RU" sz="2800" dirty="0"/>
          </a:p>
          <a:p>
            <a:pPr>
              <a:buNone/>
            </a:pPr>
            <a:r>
              <a:rPr lang="en-US" sz="2800" dirty="0" smtClean="0"/>
              <a:t>                 </a:t>
            </a:r>
            <a:r>
              <a:rPr lang="ru-RU" sz="2800" dirty="0" smtClean="0"/>
              <a:t>дрожжи</a:t>
            </a:r>
          </a:p>
          <a:p>
            <a:pPr>
              <a:buNone/>
            </a:pPr>
            <a:r>
              <a:rPr lang="en-US" sz="5400" dirty="0" smtClean="0"/>
              <a:t>C</a:t>
            </a:r>
            <a:r>
              <a:rPr lang="en-US" sz="5400" baseline="-25000" dirty="0" smtClean="0"/>
              <a:t>6</a:t>
            </a:r>
            <a:r>
              <a:rPr lang="en-US" sz="5400" dirty="0" smtClean="0"/>
              <a:t>H</a:t>
            </a:r>
            <a:r>
              <a:rPr lang="en-US" sz="5400" baseline="-25000" dirty="0" smtClean="0"/>
              <a:t>10</a:t>
            </a:r>
            <a:r>
              <a:rPr lang="en-US" sz="5400" dirty="0" smtClean="0"/>
              <a:t>O</a:t>
            </a:r>
            <a:r>
              <a:rPr lang="en-US" sz="5400" baseline="-25000" dirty="0" smtClean="0"/>
              <a:t>6</a:t>
            </a:r>
            <a:r>
              <a:rPr lang="en-US" sz="5400" dirty="0" smtClean="0"/>
              <a:t>  2CO</a:t>
            </a:r>
            <a:r>
              <a:rPr lang="en-US" sz="5400" baseline="-25000" dirty="0" smtClean="0"/>
              <a:t>2</a:t>
            </a:r>
            <a:r>
              <a:rPr lang="en-US" sz="5400" dirty="0" smtClean="0"/>
              <a:t> + 2C</a:t>
            </a:r>
            <a:r>
              <a:rPr lang="en-US" sz="5400" baseline="-25000" dirty="0" smtClean="0"/>
              <a:t>2</a:t>
            </a:r>
            <a:r>
              <a:rPr lang="en-US" sz="5400" dirty="0" smtClean="0"/>
              <a:t>H</a:t>
            </a:r>
            <a:r>
              <a:rPr lang="en-US" sz="5400" baseline="-25000" dirty="0" smtClean="0"/>
              <a:t>5</a:t>
            </a:r>
            <a:r>
              <a:rPr lang="en-US" sz="5400" dirty="0" smtClean="0"/>
              <a:t>OH </a:t>
            </a:r>
            <a:endParaRPr lang="ru-RU" sz="5400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2500298" y="3571876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rot="5400000" flipH="1" flipV="1">
            <a:off x="4394199" y="3535363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026" name="Picture 2" descr="C:\Program Files\Microsoft Office\MEDIA\CAGCAT10\j0199283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5912" y="4000504"/>
            <a:ext cx="4041773" cy="27146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205</Words>
  <Application>Microsoft Office PowerPoint</Application>
  <PresentationFormat>Экран (4:3)</PresentationFormat>
  <Paragraphs>43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5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Изящная</vt:lpstr>
      <vt:lpstr>1_Изящная</vt:lpstr>
      <vt:lpstr>2_Изящная</vt:lpstr>
      <vt:lpstr>Техническая</vt:lpstr>
      <vt:lpstr>Тема Office</vt:lpstr>
      <vt:lpstr>О применении химической технологии</vt:lpstr>
      <vt:lpstr>Создание полупроводникового устройства</vt:lpstr>
      <vt:lpstr>Химия и повседневная жизнь человека</vt:lpstr>
      <vt:lpstr>Слайд 4</vt:lpstr>
      <vt:lpstr>Слайд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применении химической технологии</dc:title>
  <dc:creator>мильчук татьяна дмитревна</dc:creator>
  <cp:lastModifiedBy>мильчук татьяна дмитревна</cp:lastModifiedBy>
  <cp:revision>8</cp:revision>
  <dcterms:created xsi:type="dcterms:W3CDTF">2008-04-21T13:01:24Z</dcterms:created>
  <dcterms:modified xsi:type="dcterms:W3CDTF">2008-04-21T14:19:02Z</dcterms:modified>
</cp:coreProperties>
</file>