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80C9C74-BE30-44C8-A71A-760CCBD5B50D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E14BE1-D152-48CB-8174-ABA9D6BFD45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4572031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Органические и неорганические кислоты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800"/>
            <a:ext cx="6400800" cy="14765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Неорганические кислоты: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Качественные реакции на анионы:</a:t>
            </a:r>
          </a:p>
          <a:p>
            <a:pPr marL="514350" indent="-514350">
              <a:buNone/>
            </a:pPr>
            <a:r>
              <a:rPr lang="ru-RU" sz="7200" dirty="0"/>
              <a:t> </a:t>
            </a:r>
            <a:r>
              <a:rPr lang="en-US" sz="7200" dirty="0" smtClean="0"/>
              <a:t>SO</a:t>
            </a:r>
            <a:r>
              <a:rPr lang="en-US" sz="7200" baseline="-25000" dirty="0" smtClean="0"/>
              <a:t>4</a:t>
            </a:r>
            <a:r>
              <a:rPr lang="en-US" sz="7200" baseline="30000" dirty="0" smtClean="0"/>
              <a:t>2-</a:t>
            </a:r>
            <a:r>
              <a:rPr lang="en-US" sz="7200" dirty="0" smtClean="0"/>
              <a:t>+ Ba</a:t>
            </a:r>
            <a:r>
              <a:rPr lang="en-US" sz="7200" baseline="30000" dirty="0" smtClean="0"/>
              <a:t>2+ </a:t>
            </a:r>
            <a:r>
              <a:rPr lang="en-US" sz="7200" dirty="0" smtClean="0"/>
              <a:t>= BaSO</a:t>
            </a:r>
            <a:r>
              <a:rPr lang="en-US" sz="7200" baseline="-25000" dirty="0" smtClean="0"/>
              <a:t>4</a:t>
            </a:r>
          </a:p>
          <a:p>
            <a:pPr marL="514350" indent="-514350">
              <a:buNone/>
            </a:pPr>
            <a:endParaRPr lang="en-US" sz="7200" baseline="-25000" dirty="0" smtClean="0"/>
          </a:p>
          <a:p>
            <a:pPr marL="514350" indent="-514350">
              <a:buNone/>
            </a:pPr>
            <a:r>
              <a:rPr lang="ru-RU" sz="3600" dirty="0" smtClean="0"/>
              <a:t>2. Окислительные свойства аниона:</a:t>
            </a:r>
          </a:p>
          <a:p>
            <a:pPr marL="514350" indent="-514350">
              <a:buNone/>
            </a:pPr>
            <a:r>
              <a:rPr lang="en-US" sz="4000" b="1" dirty="0" smtClean="0"/>
              <a:t>Cu + 4HNO</a:t>
            </a:r>
            <a:r>
              <a:rPr lang="en-US" sz="4000" b="1" baseline="-25000" dirty="0" smtClean="0"/>
              <a:t>3</a:t>
            </a:r>
            <a:r>
              <a:rPr lang="en-US" sz="4000" b="1" dirty="0" smtClean="0"/>
              <a:t>= Cu(NO</a:t>
            </a:r>
            <a:r>
              <a:rPr lang="en-US" sz="4000" b="1" baseline="-25000" dirty="0" smtClean="0"/>
              <a:t>3</a:t>
            </a:r>
            <a:r>
              <a:rPr lang="en-US" sz="4000" b="1" dirty="0" smtClean="0"/>
              <a:t>)</a:t>
            </a:r>
            <a:r>
              <a:rPr lang="en-US" sz="4000" b="1" baseline="-25000" dirty="0" smtClean="0"/>
              <a:t>2 </a:t>
            </a:r>
            <a:r>
              <a:rPr lang="en-US" sz="4000" b="1" dirty="0" smtClean="0"/>
              <a:t>+ 2NO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+ 2H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O</a:t>
            </a:r>
            <a:endParaRPr lang="ru-RU" sz="4000" b="1" dirty="0" smtClean="0"/>
          </a:p>
          <a:p>
            <a:pPr marL="514350" indent="-514350">
              <a:buNone/>
            </a:pPr>
            <a:r>
              <a:rPr lang="ru-RU" sz="4000" dirty="0" smtClean="0"/>
              <a:t>Центральный атом находится в высшей степени окисления</a:t>
            </a:r>
            <a:endParaRPr lang="ru-RU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ru-RU" sz="4400" dirty="0" smtClean="0"/>
              <a:t>3. Восстановительные свойства: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en-US" sz="4400" b="1" dirty="0" smtClean="0"/>
              <a:t>4HCl + MnO</a:t>
            </a:r>
            <a:r>
              <a:rPr lang="en-US" sz="4400" b="1" baseline="-25000" dirty="0" smtClean="0"/>
              <a:t>2</a:t>
            </a:r>
            <a:r>
              <a:rPr lang="en-US" sz="4400" b="1" dirty="0" smtClean="0"/>
              <a:t>= MnCl</a:t>
            </a:r>
            <a:r>
              <a:rPr lang="en-US" sz="4400" b="1" baseline="-25000" dirty="0" smtClean="0"/>
              <a:t>2</a:t>
            </a:r>
            <a:r>
              <a:rPr lang="en-US" sz="4400" b="1" dirty="0" smtClean="0"/>
              <a:t> + Cl</a:t>
            </a:r>
            <a:r>
              <a:rPr lang="en-US" sz="4400" b="1" baseline="-25000" dirty="0" smtClean="0"/>
              <a:t>2</a:t>
            </a:r>
            <a:r>
              <a:rPr lang="en-US" sz="4400" b="1" dirty="0" smtClean="0"/>
              <a:t> +2H</a:t>
            </a:r>
            <a:r>
              <a:rPr lang="en-US" sz="4400" b="1" baseline="-25000" dirty="0" smtClean="0"/>
              <a:t>2</a:t>
            </a:r>
            <a:r>
              <a:rPr lang="en-US" sz="4400" b="1" dirty="0" smtClean="0"/>
              <a:t>O</a:t>
            </a:r>
            <a:endParaRPr lang="ru-RU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ru-RU" sz="4400" dirty="0" smtClean="0"/>
              <a:t>Элемент находится в низшей степени окисления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/>
              <a:t>4. </a:t>
            </a:r>
            <a:r>
              <a:rPr lang="ru-RU" dirty="0" smtClean="0"/>
              <a:t>Если центральный атом находится в промежуточной степени окисления, кислота проявляет окислительно-восстановительную двойственность: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en-US" sz="6000" dirty="0" smtClean="0"/>
              <a:t>H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SO</a:t>
            </a:r>
            <a:r>
              <a:rPr lang="en-US" sz="6000" baseline="-25000" dirty="0" smtClean="0"/>
              <a:t>3</a:t>
            </a:r>
            <a:r>
              <a:rPr lang="en-US" sz="6000" dirty="0" smtClean="0"/>
              <a:t>+ H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O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= H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SO</a:t>
            </a:r>
            <a:r>
              <a:rPr lang="en-US" sz="6000" baseline="-25000" dirty="0" smtClean="0"/>
              <a:t>4</a:t>
            </a:r>
            <a:r>
              <a:rPr lang="en-US" sz="6000" dirty="0" smtClean="0"/>
              <a:t>+</a:t>
            </a:r>
            <a:r>
              <a:rPr lang="en-US" sz="6000" dirty="0" smtClean="0"/>
              <a:t>H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O</a:t>
            </a:r>
            <a:endParaRPr lang="ru-RU" sz="6000" dirty="0" smtClean="0"/>
          </a:p>
          <a:p>
            <a:pPr>
              <a:buNone/>
            </a:pPr>
            <a:r>
              <a:rPr lang="ru-RU" dirty="0" smtClean="0"/>
              <a:t>восстановитель</a:t>
            </a:r>
            <a:endParaRPr lang="en-US" dirty="0" smtClean="0"/>
          </a:p>
          <a:p>
            <a:pPr>
              <a:buNone/>
            </a:pPr>
            <a:r>
              <a:rPr lang="en-US" sz="6000" dirty="0" smtClean="0"/>
              <a:t>H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SO</a:t>
            </a:r>
            <a:r>
              <a:rPr lang="en-US" sz="6000" baseline="-25000" dirty="0" smtClean="0"/>
              <a:t>3</a:t>
            </a:r>
            <a:r>
              <a:rPr lang="en-US" sz="6000" dirty="0" smtClean="0"/>
              <a:t>+ 2H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S = 3S +3H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O</a:t>
            </a:r>
            <a:endParaRPr lang="ru-RU" sz="6000" dirty="0" smtClean="0"/>
          </a:p>
          <a:p>
            <a:pPr>
              <a:buNone/>
            </a:pPr>
            <a:r>
              <a:rPr lang="ru-RU" dirty="0" smtClean="0"/>
              <a:t>окислитель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Теории кислот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5400" dirty="0" smtClean="0"/>
              <a:t>Структурная теория</a:t>
            </a:r>
            <a:r>
              <a:rPr lang="ru-RU" dirty="0" smtClean="0"/>
              <a:t>.</a:t>
            </a:r>
          </a:p>
          <a:p>
            <a:pPr marL="514350" indent="-514350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sz="4400" b="1" u="sng" dirty="0" smtClean="0"/>
              <a:t>Кислоты </a:t>
            </a:r>
            <a:r>
              <a:rPr lang="ru-RU" sz="4400" dirty="0" smtClean="0"/>
              <a:t>– сложные вещества, состоящие из атомов водорода, способных замещаться на металл, и кислотного остатка.</a:t>
            </a:r>
            <a:endParaRPr lang="ru-R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2. </a:t>
            </a:r>
            <a:r>
              <a:rPr lang="ru-RU" sz="4400" dirty="0" smtClean="0"/>
              <a:t>Теория электролитической диссоциации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u="sng" dirty="0" smtClean="0"/>
              <a:t>Кислоты</a:t>
            </a:r>
            <a:r>
              <a:rPr lang="ru-RU" dirty="0" smtClean="0"/>
              <a:t> – электролиты, которые при диссоциации образуют ионы водорода и кислотных остатков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9600" dirty="0" smtClean="0"/>
              <a:t> </a:t>
            </a:r>
            <a:r>
              <a:rPr lang="en-US" sz="8800" dirty="0" err="1" smtClean="0"/>
              <a:t>HCl</a:t>
            </a:r>
            <a:r>
              <a:rPr lang="en-US" sz="8800" dirty="0" smtClean="0"/>
              <a:t>    H</a:t>
            </a:r>
            <a:r>
              <a:rPr lang="en-US" sz="8800" baseline="30000" dirty="0" smtClean="0"/>
              <a:t>+ </a:t>
            </a:r>
            <a:r>
              <a:rPr lang="en-US" sz="8800" dirty="0" smtClean="0"/>
              <a:t>+ </a:t>
            </a:r>
            <a:r>
              <a:rPr lang="en-US" sz="8800" dirty="0" err="1" smtClean="0"/>
              <a:t>Cl</a:t>
            </a:r>
            <a:r>
              <a:rPr lang="en-US" sz="8800" baseline="30000" dirty="0" smtClean="0"/>
              <a:t>-</a:t>
            </a:r>
            <a:endParaRPr lang="ru-RU" sz="8800" dirty="0"/>
          </a:p>
        </p:txBody>
      </p:sp>
      <p:sp>
        <p:nvSpPr>
          <p:cNvPr id="6" name="Двойная стрелка влево/вправо 5"/>
          <p:cNvSpPr/>
          <p:nvPr/>
        </p:nvSpPr>
        <p:spPr>
          <a:xfrm>
            <a:off x="3214678" y="3786190"/>
            <a:ext cx="714380" cy="28575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3. </a:t>
            </a:r>
            <a:r>
              <a:rPr lang="ru-RU" sz="4000" dirty="0" smtClean="0"/>
              <a:t>Протолитическая теория (Бренстеда – Лоури)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</a:t>
            </a:r>
            <a:r>
              <a:rPr lang="ru-RU" sz="4800" b="1" u="sng" dirty="0" smtClean="0"/>
              <a:t>Кислоты</a:t>
            </a:r>
            <a:r>
              <a:rPr lang="ru-RU" sz="4800" dirty="0" smtClean="0"/>
              <a:t> – доноры протона</a:t>
            </a:r>
          </a:p>
          <a:p>
            <a:pPr>
              <a:buNone/>
            </a:pPr>
            <a:endParaRPr lang="ru-RU" sz="4000" dirty="0"/>
          </a:p>
          <a:p>
            <a:pPr>
              <a:buNone/>
            </a:pPr>
            <a:r>
              <a:rPr lang="en-US" sz="5400" dirty="0" err="1" smtClean="0"/>
              <a:t>HCl</a:t>
            </a:r>
            <a:r>
              <a:rPr lang="en-US" sz="5400" dirty="0" smtClean="0"/>
              <a:t> + H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O     </a:t>
            </a:r>
            <a:r>
              <a:rPr lang="en-US" sz="5400" dirty="0" err="1" smtClean="0"/>
              <a:t>Cl</a:t>
            </a:r>
            <a:r>
              <a:rPr lang="en-US" sz="5400" baseline="30000" dirty="0" smtClean="0"/>
              <a:t>- </a:t>
            </a:r>
            <a:r>
              <a:rPr lang="en-US" sz="5400" dirty="0" smtClean="0"/>
              <a:t>+ H</a:t>
            </a:r>
            <a:r>
              <a:rPr lang="en-US" sz="5400" baseline="-25000" dirty="0" smtClean="0"/>
              <a:t>3</a:t>
            </a:r>
            <a:r>
              <a:rPr lang="en-US" sz="5400" dirty="0" smtClean="0"/>
              <a:t>O</a:t>
            </a:r>
            <a:r>
              <a:rPr lang="en-US" sz="5400" baseline="30000" dirty="0"/>
              <a:t>+</a:t>
            </a:r>
            <a:endParaRPr lang="ru-RU" sz="54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071934" y="4214818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ru-RU" sz="4800" dirty="0" smtClean="0"/>
              <a:t>4. Теория Льюиса</a:t>
            </a:r>
            <a:endParaRPr lang="ru-RU" dirty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sz="4400" b="1" u="sng" dirty="0" smtClean="0"/>
              <a:t>Кислоты</a:t>
            </a:r>
            <a:r>
              <a:rPr lang="ru-RU" sz="4400" dirty="0" smtClean="0"/>
              <a:t> – акцепторы электронной пары, то есть вещества, имеющие свободную орбиталь:</a:t>
            </a:r>
            <a:endParaRPr lang="ru-RU" dirty="0" smtClean="0"/>
          </a:p>
          <a:p>
            <a:pPr>
              <a:buNone/>
            </a:pPr>
            <a:r>
              <a:rPr lang="en-US" sz="5400" dirty="0" smtClean="0"/>
              <a:t>NH</a:t>
            </a:r>
            <a:r>
              <a:rPr lang="en-US" sz="5400" baseline="-25000" dirty="0" smtClean="0"/>
              <a:t>3 </a:t>
            </a:r>
            <a:r>
              <a:rPr lang="en-US" sz="5400" dirty="0" smtClean="0"/>
              <a:t>+ BF</a:t>
            </a:r>
            <a:r>
              <a:rPr lang="en-US" sz="5400" baseline="-25000" dirty="0" smtClean="0"/>
              <a:t>3 </a:t>
            </a:r>
            <a:r>
              <a:rPr lang="en-US" sz="5400" dirty="0" smtClean="0"/>
              <a:t>     NH</a:t>
            </a:r>
            <a:r>
              <a:rPr lang="en-US" sz="5400" baseline="-25000" dirty="0" smtClean="0"/>
              <a:t>3</a:t>
            </a:r>
            <a:r>
              <a:rPr lang="en-US" sz="5400" dirty="0" smtClean="0"/>
              <a:t>BF</a:t>
            </a:r>
            <a:r>
              <a:rPr lang="en-US" sz="5400" baseline="-25000" dirty="0" smtClean="0"/>
              <a:t>3</a:t>
            </a:r>
          </a:p>
          <a:p>
            <a:pPr>
              <a:buNone/>
            </a:pPr>
            <a:r>
              <a:rPr lang="en-US" sz="5400" dirty="0" smtClean="0"/>
              <a:t>BF</a:t>
            </a:r>
            <a:r>
              <a:rPr lang="en-US" sz="5400" baseline="-25000" dirty="0" smtClean="0"/>
              <a:t>3</a:t>
            </a:r>
            <a:r>
              <a:rPr lang="ru-RU" sz="5400" dirty="0" smtClean="0"/>
              <a:t>- кислота Льюиса</a:t>
            </a:r>
            <a:endParaRPr lang="ru-RU" sz="54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000496" y="4357694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Общие свойства: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3600" dirty="0" smtClean="0"/>
              <a:t>Диссоциация и изменение окраски индикаторов.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Взаимодействие с металлами, стоящими в ряду напряжений до водорода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Взаимодействие с оксидами металлов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Взаимодействие с некоторыми солями (</a:t>
            </a:r>
            <a:r>
              <a:rPr lang="en-US" sz="3600" dirty="0" smtClean="0"/>
              <a:t>Na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CO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)</a:t>
            </a:r>
            <a:r>
              <a:rPr lang="ru-RU" sz="3600" dirty="0" smtClean="0"/>
              <a:t> 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Вступают в реакции этерификации</a:t>
            </a:r>
            <a:endParaRPr lang="en-US" sz="3600" dirty="0" smtClean="0"/>
          </a:p>
          <a:p>
            <a:pPr marL="514350" indent="-514350">
              <a:buNone/>
            </a:pP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57892"/>
            <a:ext cx="8229600" cy="26827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Особые свойства кислот</a:t>
            </a:r>
            <a:endParaRPr lang="ru-RU" sz="8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/>
              <a:t>Органические кислоты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498317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1. </a:t>
            </a:r>
            <a:r>
              <a:rPr lang="ru-RU" sz="4000" dirty="0" smtClean="0"/>
              <a:t>Предельные кислоты вступают в реакции замещения:</a:t>
            </a:r>
          </a:p>
          <a:p>
            <a:pPr>
              <a:buNone/>
            </a:pPr>
            <a:r>
              <a:rPr lang="en-US" sz="4000" b="1" dirty="0" smtClean="0"/>
              <a:t>CH</a:t>
            </a:r>
            <a:r>
              <a:rPr lang="en-US" sz="4000" b="1" baseline="-25000" dirty="0" smtClean="0"/>
              <a:t>3</a:t>
            </a:r>
            <a:r>
              <a:rPr lang="en-US" sz="4000" b="1" dirty="0" smtClean="0"/>
              <a:t>COOH + Cl</a:t>
            </a:r>
            <a:r>
              <a:rPr lang="en-US" sz="4000" b="1" baseline="-25000" dirty="0" smtClean="0"/>
              <a:t>2 </a:t>
            </a:r>
            <a:r>
              <a:rPr lang="en-US" sz="4000" b="1" dirty="0" smtClean="0"/>
              <a:t>= ClCH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- COOH + </a:t>
            </a:r>
            <a:r>
              <a:rPr lang="en-US" sz="4000" b="1" dirty="0" err="1" smtClean="0"/>
              <a:t>HCl</a:t>
            </a:r>
            <a:endParaRPr lang="en-US" sz="4000" b="1" dirty="0" smtClean="0"/>
          </a:p>
          <a:p>
            <a:pPr>
              <a:buNone/>
            </a:pPr>
            <a:r>
              <a:rPr lang="ru-RU" sz="4000" dirty="0" smtClean="0"/>
              <a:t>2. Непредельные кислоты вступают в реакции присоединения:</a:t>
            </a:r>
          </a:p>
          <a:p>
            <a:pPr>
              <a:buNone/>
            </a:pPr>
            <a:r>
              <a:rPr lang="en-US" sz="3600" b="1" dirty="0" smtClean="0"/>
              <a:t>CH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= CH-COOH + Br</a:t>
            </a:r>
            <a:r>
              <a:rPr lang="en-US" sz="3600" b="1" baseline="-25000" dirty="0" smtClean="0"/>
              <a:t>2 </a:t>
            </a:r>
            <a:r>
              <a:rPr lang="en-US" sz="3600" b="1" dirty="0" smtClean="0"/>
              <a:t>= </a:t>
            </a:r>
            <a:r>
              <a:rPr lang="en-US" sz="3600" b="1" dirty="0" smtClean="0"/>
              <a:t>CH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Br- </a:t>
            </a:r>
            <a:r>
              <a:rPr lang="en-US" sz="3600" b="1" dirty="0" err="1" smtClean="0"/>
              <a:t>CHBr</a:t>
            </a:r>
            <a:r>
              <a:rPr lang="en-US" sz="3600" b="1" dirty="0" smtClean="0"/>
              <a:t>-COOH </a:t>
            </a:r>
            <a:endParaRPr lang="ru-RU" sz="3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ru-RU" sz="4800" dirty="0" smtClean="0"/>
              <a:t>3. Ароматические кислоты вступают в реакции замещения и присоединения</a:t>
            </a:r>
          </a:p>
          <a:p>
            <a:pPr>
              <a:buNone/>
            </a:pPr>
            <a:r>
              <a:rPr lang="ru-RU" sz="4800" dirty="0" smtClean="0"/>
              <a:t>4. У муравьиной кислоты особые свойства, т.к. у нее нет радикала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292</Words>
  <Application>Microsoft Office PowerPoint</Application>
  <PresentationFormat>Экран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Тема Office</vt:lpstr>
      <vt:lpstr>Открытая</vt:lpstr>
      <vt:lpstr>Эркер</vt:lpstr>
      <vt:lpstr>Трек</vt:lpstr>
      <vt:lpstr>Органические и неорганические кислоты</vt:lpstr>
      <vt:lpstr>Теории кислот</vt:lpstr>
      <vt:lpstr>Слайд 3</vt:lpstr>
      <vt:lpstr>Слайд 4</vt:lpstr>
      <vt:lpstr>Слайд 5</vt:lpstr>
      <vt:lpstr>Общие свойства:</vt:lpstr>
      <vt:lpstr>Особые свойства кислот</vt:lpstr>
      <vt:lpstr>Органические кислоты</vt:lpstr>
      <vt:lpstr>Слайд 9</vt:lpstr>
      <vt:lpstr>Неорганические кислоты: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Органические и неорганические кислоты</dc:title>
  <dc:creator>Химия</dc:creator>
  <cp:lastModifiedBy>Химия</cp:lastModifiedBy>
  <cp:revision>8</cp:revision>
  <dcterms:created xsi:type="dcterms:W3CDTF">2009-01-29T11:02:42Z</dcterms:created>
  <dcterms:modified xsi:type="dcterms:W3CDTF">2009-01-29T12:21:24Z</dcterms:modified>
</cp:coreProperties>
</file>