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3044-477F-49B8-94BB-C7AE10110C05}" type="datetimeFigureOut">
              <a:rPr lang="ru-RU" smtClean="0"/>
              <a:pPr/>
              <a:t>21.01.2009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85EA-30D6-429C-9E71-9F605FFD7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3044-477F-49B8-94BB-C7AE10110C05}" type="datetimeFigureOut">
              <a:rPr lang="ru-RU" smtClean="0"/>
              <a:pPr/>
              <a:t>21.01.2009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85EA-30D6-429C-9E71-9F605FFD7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3044-477F-49B8-94BB-C7AE10110C05}" type="datetimeFigureOut">
              <a:rPr lang="ru-RU" smtClean="0"/>
              <a:pPr/>
              <a:t>21.01.2009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85EA-30D6-429C-9E71-9F605FFD7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6033044-477F-49B8-94BB-C7AE10110C05}" type="datetimeFigureOut">
              <a:rPr lang="ru-RU" smtClean="0"/>
              <a:pPr/>
              <a:t>21.01.2009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3B485EA-30D6-429C-9E71-9F605FFD7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033044-477F-49B8-94BB-C7AE10110C05}" type="datetimeFigureOut">
              <a:rPr lang="ru-RU" smtClean="0"/>
              <a:pPr/>
              <a:t>21.01.2009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485EA-30D6-429C-9E71-9F605FFD7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033044-477F-49B8-94BB-C7AE10110C05}" type="datetimeFigureOut">
              <a:rPr lang="ru-RU" smtClean="0"/>
              <a:pPr/>
              <a:t>21.01.2009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3B485EA-30D6-429C-9E71-9F605FFD7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033044-477F-49B8-94BB-C7AE10110C05}" type="datetimeFigureOut">
              <a:rPr lang="ru-RU" smtClean="0"/>
              <a:pPr/>
              <a:t>21.01.2009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485EA-30D6-429C-9E71-9F605FFD7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033044-477F-49B8-94BB-C7AE10110C05}" type="datetimeFigureOut">
              <a:rPr lang="ru-RU" smtClean="0"/>
              <a:pPr/>
              <a:t>21.01.2009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485EA-30D6-429C-9E71-9F605FFD7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033044-477F-49B8-94BB-C7AE10110C05}" type="datetimeFigureOut">
              <a:rPr lang="ru-RU" smtClean="0"/>
              <a:pPr/>
              <a:t>21.01.2009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485EA-30D6-429C-9E71-9F605FFD7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033044-477F-49B8-94BB-C7AE10110C05}" type="datetimeFigureOut">
              <a:rPr lang="ru-RU" smtClean="0"/>
              <a:pPr/>
              <a:t>21.01.2009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485EA-30D6-429C-9E71-9F605FFD7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033044-477F-49B8-94BB-C7AE10110C05}" type="datetimeFigureOut">
              <a:rPr lang="ru-RU" smtClean="0"/>
              <a:pPr/>
              <a:t>21.01.2009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485EA-30D6-429C-9E71-9F605FFD7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3044-477F-49B8-94BB-C7AE10110C05}" type="datetimeFigureOut">
              <a:rPr lang="ru-RU" smtClean="0"/>
              <a:pPr/>
              <a:t>21.01.2009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85EA-30D6-429C-9E71-9F605FFD7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033044-477F-49B8-94BB-C7AE10110C05}" type="datetimeFigureOut">
              <a:rPr lang="ru-RU" smtClean="0"/>
              <a:pPr/>
              <a:t>21.01.2009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485EA-30D6-429C-9E71-9F605FFD7D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033044-477F-49B8-94BB-C7AE10110C05}" type="datetimeFigureOut">
              <a:rPr lang="ru-RU" smtClean="0"/>
              <a:pPr/>
              <a:t>21.01.2009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485EA-30D6-429C-9E71-9F605FFD7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6033044-477F-49B8-94BB-C7AE10110C05}" type="datetimeFigureOut">
              <a:rPr lang="ru-RU" smtClean="0"/>
              <a:pPr/>
              <a:t>21.01.2009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B485EA-30D6-429C-9E71-9F605FFD7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3044-477F-49B8-94BB-C7AE10110C05}" type="datetimeFigureOut">
              <a:rPr lang="ru-RU" smtClean="0"/>
              <a:pPr/>
              <a:t>21.01.2009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85EA-30D6-429C-9E71-9F605FFD7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3044-477F-49B8-94BB-C7AE10110C05}" type="datetimeFigureOut">
              <a:rPr lang="ru-RU" smtClean="0"/>
              <a:pPr/>
              <a:t>21.01.2009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85EA-30D6-429C-9E71-9F605FFD7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3044-477F-49B8-94BB-C7AE10110C05}" type="datetimeFigureOut">
              <a:rPr lang="ru-RU" smtClean="0"/>
              <a:pPr/>
              <a:t>21.01.2009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85EA-30D6-429C-9E71-9F605FFD7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3044-477F-49B8-94BB-C7AE10110C05}" type="datetimeFigureOut">
              <a:rPr lang="ru-RU" smtClean="0"/>
              <a:pPr/>
              <a:t>21.01.2009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85EA-30D6-429C-9E71-9F605FFD7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3044-477F-49B8-94BB-C7AE10110C05}" type="datetimeFigureOut">
              <a:rPr lang="ru-RU" smtClean="0"/>
              <a:pPr/>
              <a:t>21.01.2009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85EA-30D6-429C-9E71-9F605FFD7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3044-477F-49B8-94BB-C7AE10110C05}" type="datetimeFigureOut">
              <a:rPr lang="ru-RU" smtClean="0"/>
              <a:pPr/>
              <a:t>21.01.2009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85EA-30D6-429C-9E71-9F605FFD7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3044-477F-49B8-94BB-C7AE10110C05}" type="datetimeFigureOut">
              <a:rPr lang="ru-RU" smtClean="0"/>
              <a:pPr/>
              <a:t>21.01.2009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85EA-30D6-429C-9E71-9F605FFD7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33044-477F-49B8-94BB-C7AE10110C05}" type="datetimeFigureOut">
              <a:rPr lang="ru-RU" smtClean="0"/>
              <a:pPr/>
              <a:t>21.01.2009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485EA-30D6-429C-9E71-9F605FFD7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6033044-477F-49B8-94BB-C7AE10110C05}" type="datetimeFigureOut">
              <a:rPr lang="ru-RU" smtClean="0"/>
              <a:pPr/>
              <a:t>21.01.2009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3B485EA-30D6-429C-9E71-9F605FFD7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5286411"/>
          </a:xfrm>
        </p:spPr>
        <p:txBody>
          <a:bodyPr/>
          <a:lstStyle/>
          <a:p>
            <a:r>
              <a:rPr lang="ru-RU" sz="5400" dirty="0" smtClean="0"/>
              <a:t>Практическая работа</a:t>
            </a:r>
            <a:br>
              <a:rPr lang="ru-RU" sz="5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600" dirty="0" smtClean="0"/>
              <a:t>«Получение и собирание газов»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572140"/>
            <a:ext cx="6400800" cy="6666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85883"/>
          </a:xfrm>
        </p:spPr>
        <p:txBody>
          <a:bodyPr>
            <a:normAutofit/>
          </a:bodyPr>
          <a:lstStyle/>
          <a:p>
            <a:r>
              <a:rPr lang="ru-RU" u="sng" dirty="0" smtClean="0"/>
              <a:t>1. Получение кислорода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500" dirty="0" smtClean="0"/>
              <a:t>В пробирку поместите примерно на ¼ ее объема перманганат калия кристаллический и у отверстия положите рыхлый кусочек ваты. Пробирку укрепите в штативе горизонтально, закройте пробкой с газоотводной трубкой. Укрепите пробирку так, чтобы конец газоотводной трубки доходил до дна сосуда, в который будете собирать кислород. Соберите газ в три пробирки, две из них сразу закройте пробками. В третьей пробирке проверьте наличие кислорода.</a:t>
            </a:r>
            <a:r>
              <a:rPr lang="ru-RU" sz="3600" dirty="0" smtClean="0"/>
              <a:t> </a:t>
            </a:r>
          </a:p>
          <a:p>
            <a:pPr>
              <a:buNone/>
            </a:pPr>
            <a:r>
              <a:rPr lang="ru-RU" sz="3600" u="sng" dirty="0" smtClean="0"/>
              <a:t>Запишите уравнение реакции.</a:t>
            </a:r>
          </a:p>
          <a:p>
            <a:pPr>
              <a:buNone/>
            </a:pPr>
            <a:endParaRPr lang="ru-RU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2. Горение серы в присутствие кислорода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   Нагрейте в металлической ложечке серу, затем внесите ее в сосуд с кислородом.</a:t>
            </a:r>
          </a:p>
          <a:p>
            <a:pPr>
              <a:buNone/>
            </a:pPr>
            <a:r>
              <a:rPr lang="ru-RU" sz="4800" dirty="0"/>
              <a:t> </a:t>
            </a:r>
            <a:r>
              <a:rPr lang="ru-RU" sz="4800" dirty="0" smtClean="0"/>
              <a:t> </a:t>
            </a:r>
            <a:r>
              <a:rPr lang="ru-RU" sz="4800" u="sng" dirty="0" smtClean="0"/>
              <a:t>Что наблюдаете? Запишите уравнение реакции.</a:t>
            </a:r>
          </a:p>
          <a:p>
            <a:pPr>
              <a:buNone/>
            </a:pP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3. Горение железа в кислороде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400" dirty="0" smtClean="0"/>
              <a:t>Нагрейте в металлической ложечке железо, затем внесите его в сосуд с кислородом.</a:t>
            </a:r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r>
              <a:rPr lang="ru-RU" sz="4400" u="sng" dirty="0" smtClean="0"/>
              <a:t>  Что наблюдаете? Запишите уравнение реакции.</a:t>
            </a:r>
          </a:p>
          <a:p>
            <a:pPr>
              <a:buNone/>
            </a:pP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4. Получение углекислого газа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800" dirty="0" smtClean="0"/>
              <a:t>Смешайте в пробирке карбонат натрия и соляную кислоту. Получившийся газ соберите в пластиковую бутылку, закройте ее плотно крышкой. </a:t>
            </a:r>
          </a:p>
          <a:p>
            <a:pPr>
              <a:buNone/>
            </a:pPr>
            <a:r>
              <a:rPr lang="ru-RU" sz="4800" u="sng" dirty="0" smtClean="0"/>
              <a:t>Запишите уравнение реакции.</a:t>
            </a:r>
          </a:p>
          <a:p>
            <a:pPr>
              <a:buNone/>
            </a:pP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5. Опыт с пластиковой бутылкой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4400" dirty="0" smtClean="0"/>
              <a:t>   В пластиковую бутылку с углекислым газом, налейте немного концентрированного раствора щелочи, </a:t>
            </a:r>
            <a:r>
              <a:rPr lang="ru-RU" sz="4400" b="1" dirty="0" smtClean="0"/>
              <a:t>быстро </a:t>
            </a:r>
            <a:r>
              <a:rPr lang="ru-RU" sz="4400" dirty="0" smtClean="0"/>
              <a:t>закройте крышкой и встряхните.</a:t>
            </a:r>
            <a:endParaRPr lang="ru-RU" sz="4400" dirty="0"/>
          </a:p>
          <a:p>
            <a:pPr>
              <a:buNone/>
            </a:pPr>
            <a:r>
              <a:rPr lang="ru-RU" sz="4400" dirty="0" smtClean="0"/>
              <a:t> </a:t>
            </a:r>
            <a:r>
              <a:rPr lang="ru-RU" sz="4400" u="sng" dirty="0" smtClean="0"/>
              <a:t>Что наблюдаете? Запишите уравнение реакции.</a:t>
            </a:r>
          </a:p>
          <a:p>
            <a:pPr>
              <a:buNone/>
            </a:pP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6. Получение водорода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5400" dirty="0" smtClean="0"/>
              <a:t>К </a:t>
            </a:r>
            <a:r>
              <a:rPr lang="ru-RU" sz="5400" smtClean="0"/>
              <a:t>раствору </a:t>
            </a:r>
            <a:r>
              <a:rPr lang="ru-RU" sz="5400" smtClean="0"/>
              <a:t>кислоты </a:t>
            </a:r>
            <a:r>
              <a:rPr lang="ru-RU" sz="5400" dirty="0" smtClean="0"/>
              <a:t>добавьте гранулу цинка, соберите </a:t>
            </a:r>
            <a:r>
              <a:rPr lang="ru-RU" sz="5400" smtClean="0"/>
              <a:t>полученный </a:t>
            </a:r>
            <a:r>
              <a:rPr lang="ru-RU" sz="5400" smtClean="0"/>
              <a:t>газ </a:t>
            </a:r>
            <a:r>
              <a:rPr lang="ru-RU" sz="5400" dirty="0" smtClean="0"/>
              <a:t>в пробирку.</a:t>
            </a:r>
          </a:p>
          <a:p>
            <a:pPr>
              <a:buNone/>
            </a:pPr>
            <a:r>
              <a:rPr lang="ru-RU" sz="5400" dirty="0" smtClean="0"/>
              <a:t>Проверьте наличие газа.</a:t>
            </a:r>
          </a:p>
          <a:p>
            <a:pPr>
              <a:buNone/>
            </a:pPr>
            <a:r>
              <a:rPr lang="ru-RU" sz="5400" dirty="0" smtClean="0"/>
              <a:t>Запишите уравнение реакции.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231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Изящная</vt:lpstr>
      <vt:lpstr>Практическая работа  «Получение и собирание газов»</vt:lpstr>
      <vt:lpstr>1. Получение кислорода</vt:lpstr>
      <vt:lpstr>2. Горение серы в присутствие кислорода</vt:lpstr>
      <vt:lpstr>3. Горение железа в кислороде</vt:lpstr>
      <vt:lpstr>4. Получение углекислого газа</vt:lpstr>
      <vt:lpstr>5. Опыт с пластиковой бутылкой</vt:lpstr>
      <vt:lpstr>6. Получение водорода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Практическая работа  «Получение и собирание газов»</dc:title>
  <dc:creator>Химия</dc:creator>
  <cp:lastModifiedBy>Химия</cp:lastModifiedBy>
  <cp:revision>5</cp:revision>
  <dcterms:created xsi:type="dcterms:W3CDTF">2009-01-20T12:16:29Z</dcterms:created>
  <dcterms:modified xsi:type="dcterms:W3CDTF">2009-01-21T10:09:19Z</dcterms:modified>
</cp:coreProperties>
</file>