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84BC9-045A-456A-9607-F2ACC8225C08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916F507-A013-4526-8C4F-7C11CEF85735}">
      <dgm:prSet phldrT="[Текст]"/>
      <dgm:spPr/>
      <dgm:t>
        <a:bodyPr/>
        <a:lstStyle/>
        <a:p>
          <a:r>
            <a:rPr lang="ru-RU" dirty="0" smtClean="0"/>
            <a:t>Атом – «неделимая» частица химического элемента</a:t>
          </a:r>
          <a:endParaRPr lang="ru-RU" dirty="0"/>
        </a:p>
      </dgm:t>
    </dgm:pt>
    <dgm:pt modelId="{A3BC19F7-A009-411F-8597-CA243DB472AF}" type="parTrans" cxnId="{C775F149-3495-4257-8C97-98A0EE4953EF}">
      <dgm:prSet/>
      <dgm:spPr/>
      <dgm:t>
        <a:bodyPr/>
        <a:lstStyle/>
        <a:p>
          <a:endParaRPr lang="ru-RU"/>
        </a:p>
      </dgm:t>
    </dgm:pt>
    <dgm:pt modelId="{EA0F3980-5B5E-42A4-AAA6-76A19CA36A5B}" type="sibTrans" cxnId="{C775F149-3495-4257-8C97-98A0EE4953EF}">
      <dgm:prSet/>
      <dgm:spPr/>
      <dgm:t>
        <a:bodyPr/>
        <a:lstStyle/>
        <a:p>
          <a:endParaRPr lang="ru-RU"/>
        </a:p>
      </dgm:t>
    </dgm:pt>
    <dgm:pt modelId="{E900C718-8A5C-494A-A46C-E7239AD17680}" type="pres">
      <dgm:prSet presAssocID="{E3B84BC9-045A-456A-9607-F2ACC8225C0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FABED7-E063-4FAF-B5E1-6CF2985793DE}" type="pres">
      <dgm:prSet presAssocID="{E3B84BC9-045A-456A-9607-F2ACC8225C08}" presName="dummyMaxCanvas" presStyleCnt="0">
        <dgm:presLayoutVars/>
      </dgm:prSet>
      <dgm:spPr/>
    </dgm:pt>
    <dgm:pt modelId="{16CF7D1C-EA70-4605-B094-FEBB2F64AABD}" type="pres">
      <dgm:prSet presAssocID="{E3B84BC9-045A-456A-9607-F2ACC8225C08}" presName="OneNode_1" presStyleLbl="node1" presStyleIdx="0" presStyleCnt="1" custScaleY="200000" custLinFactY="-28578" custLinFactNeighborX="-3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5F149-3495-4257-8C97-98A0EE4953EF}" srcId="{E3B84BC9-045A-456A-9607-F2ACC8225C08}" destId="{9916F507-A013-4526-8C4F-7C11CEF85735}" srcOrd="0" destOrd="0" parTransId="{A3BC19F7-A009-411F-8597-CA243DB472AF}" sibTransId="{EA0F3980-5B5E-42A4-AAA6-76A19CA36A5B}"/>
    <dgm:cxn modelId="{F3298126-01A7-4FF5-A55A-ADE084986C4C}" type="presOf" srcId="{9916F507-A013-4526-8C4F-7C11CEF85735}" destId="{16CF7D1C-EA70-4605-B094-FEBB2F64AABD}" srcOrd="0" destOrd="0" presId="urn:microsoft.com/office/officeart/2005/8/layout/vProcess5"/>
    <dgm:cxn modelId="{03883EA2-5AE5-494F-934C-BE025C203691}" type="presOf" srcId="{E3B84BC9-045A-456A-9607-F2ACC8225C08}" destId="{E900C718-8A5C-494A-A46C-E7239AD17680}" srcOrd="0" destOrd="0" presId="urn:microsoft.com/office/officeart/2005/8/layout/vProcess5"/>
    <dgm:cxn modelId="{B488C82B-CDBC-4718-9295-3473F70999A0}" type="presParOf" srcId="{E900C718-8A5C-494A-A46C-E7239AD17680}" destId="{45FABED7-E063-4FAF-B5E1-6CF2985793DE}" srcOrd="0" destOrd="0" presId="urn:microsoft.com/office/officeart/2005/8/layout/vProcess5"/>
    <dgm:cxn modelId="{8B5F4E66-FDFB-40B0-9DEF-B14C393C9D5F}" type="presParOf" srcId="{E900C718-8A5C-494A-A46C-E7239AD17680}" destId="{16CF7D1C-EA70-4605-B094-FEBB2F64AABD}" srcOrd="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1E6DD-1520-4C15-9FDD-5DC2713462AE}" type="doc">
      <dgm:prSet loTypeId="urn:microsoft.com/office/officeart/2005/8/layout/vProcess5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8625E76-6389-478D-A7BE-92CD5BC67FC4}">
      <dgm:prSet phldrT="[Текст]" custT="1"/>
      <dgm:spPr/>
      <dgm:t>
        <a:bodyPr/>
        <a:lstStyle/>
        <a:p>
          <a:pPr algn="ctr"/>
          <a:r>
            <a:rPr lang="ru-RU" sz="2400" dirty="0" smtClean="0"/>
            <a:t>Доказательства сложности строения атома:</a:t>
          </a:r>
        </a:p>
        <a:p>
          <a:pPr algn="l"/>
          <a:r>
            <a:rPr lang="ru-RU" sz="2400" dirty="0" smtClean="0"/>
            <a:t>1. Открытие катодных лучей (1897г. Томсон)</a:t>
          </a:r>
        </a:p>
        <a:p>
          <a:pPr algn="l"/>
          <a:r>
            <a:rPr lang="ru-RU" sz="2400" dirty="0" smtClean="0"/>
            <a:t>2. Открытие рентгеновских лучей (1895г. К. Рентген)</a:t>
          </a:r>
        </a:p>
        <a:p>
          <a:pPr algn="l"/>
          <a:r>
            <a:rPr lang="ru-RU" sz="2400" dirty="0" smtClean="0"/>
            <a:t>3. Открытие радиоактивности(1896г. А. Беккерель) и ее изучение (1897-1903гг., супруги М. Склодовская-Кюри и П.Кюри)</a:t>
          </a:r>
        </a:p>
      </dgm:t>
    </dgm:pt>
    <dgm:pt modelId="{3BB5548E-06CA-43B3-A71D-97F1D32F4237}" type="parTrans" cxnId="{7EF71AFB-D854-4644-A871-8EFD898E4204}">
      <dgm:prSet/>
      <dgm:spPr/>
      <dgm:t>
        <a:bodyPr/>
        <a:lstStyle/>
        <a:p>
          <a:endParaRPr lang="ru-RU"/>
        </a:p>
      </dgm:t>
    </dgm:pt>
    <dgm:pt modelId="{DC4AEA28-E141-4667-A3AB-B26A920F12A4}" type="sibTrans" cxnId="{7EF71AFB-D854-4644-A871-8EFD898E4204}">
      <dgm:prSet/>
      <dgm:spPr/>
      <dgm:t>
        <a:bodyPr/>
        <a:lstStyle/>
        <a:p>
          <a:endParaRPr lang="ru-RU"/>
        </a:p>
      </dgm:t>
    </dgm:pt>
    <dgm:pt modelId="{C0CF8933-A566-4F13-8E7B-FAFAB52FEB6F}" type="pres">
      <dgm:prSet presAssocID="{4271E6DD-1520-4C15-9FDD-5DC2713462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06D36-5AA0-4C4A-BF81-8948C87059E0}" type="pres">
      <dgm:prSet presAssocID="{4271E6DD-1520-4C15-9FDD-5DC2713462AE}" presName="dummyMaxCanvas" presStyleCnt="0">
        <dgm:presLayoutVars/>
      </dgm:prSet>
      <dgm:spPr/>
    </dgm:pt>
    <dgm:pt modelId="{F3CD0E42-508B-40BB-9F3C-3AA5AD7112EC}" type="pres">
      <dgm:prSet presAssocID="{4271E6DD-1520-4C15-9FDD-5DC2713462AE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1D3A84-52AD-43D3-871F-517E2714085D}" type="presOf" srcId="{D8625E76-6389-478D-A7BE-92CD5BC67FC4}" destId="{F3CD0E42-508B-40BB-9F3C-3AA5AD7112EC}" srcOrd="0" destOrd="0" presId="urn:microsoft.com/office/officeart/2005/8/layout/vProcess5"/>
    <dgm:cxn modelId="{7EF71AFB-D854-4644-A871-8EFD898E4204}" srcId="{4271E6DD-1520-4C15-9FDD-5DC2713462AE}" destId="{D8625E76-6389-478D-A7BE-92CD5BC67FC4}" srcOrd="0" destOrd="0" parTransId="{3BB5548E-06CA-43B3-A71D-97F1D32F4237}" sibTransId="{DC4AEA28-E141-4667-A3AB-B26A920F12A4}"/>
    <dgm:cxn modelId="{8A95D66A-6F57-496B-A759-F1FD14A4955C}" type="presOf" srcId="{4271E6DD-1520-4C15-9FDD-5DC2713462AE}" destId="{C0CF8933-A566-4F13-8E7B-FAFAB52FEB6F}" srcOrd="0" destOrd="0" presId="urn:microsoft.com/office/officeart/2005/8/layout/vProcess5"/>
    <dgm:cxn modelId="{61B84CEB-D8B4-44DA-86EE-380EF3805296}" type="presParOf" srcId="{C0CF8933-A566-4F13-8E7B-FAFAB52FEB6F}" destId="{6BC06D36-5AA0-4C4A-BF81-8948C87059E0}" srcOrd="0" destOrd="0" presId="urn:microsoft.com/office/officeart/2005/8/layout/vProcess5"/>
    <dgm:cxn modelId="{FC76922C-8FD0-468C-B70E-981689637BF1}" type="presParOf" srcId="{C0CF8933-A566-4F13-8E7B-FAFAB52FEB6F}" destId="{F3CD0E42-508B-40BB-9F3C-3AA5AD7112EC}" srcOrd="1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4D375F-195B-4592-94AF-4636999FD081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FF06246-5C02-48A2-BC1A-292C0706BD81}">
      <dgm:prSet phldrT="[Текст]" custT="1"/>
      <dgm:spPr/>
      <dgm:t>
        <a:bodyPr/>
        <a:lstStyle/>
        <a:p>
          <a:pPr algn="ctr"/>
          <a:endParaRPr lang="ru-RU" sz="2400" dirty="0" smtClean="0"/>
        </a:p>
        <a:p>
          <a:pPr algn="ctr"/>
          <a:r>
            <a:rPr lang="ru-RU" sz="2400" dirty="0" smtClean="0"/>
            <a:t>Модели строения атома:</a:t>
          </a:r>
        </a:p>
        <a:p>
          <a:pPr algn="l"/>
          <a:r>
            <a:rPr lang="ru-RU" sz="2400" dirty="0" smtClean="0"/>
            <a:t>1. «Пудинг с изюмом» (1902-1904) В.Кельвин, Дж.Томсон</a:t>
          </a:r>
        </a:p>
        <a:p>
          <a:pPr algn="l"/>
          <a:r>
            <a:rPr lang="ru-RU" sz="2400" dirty="0" smtClean="0"/>
            <a:t>2. Планетарная (1907) Э.Резерфорд</a:t>
          </a:r>
        </a:p>
        <a:p>
          <a:pPr algn="l"/>
          <a:r>
            <a:rPr lang="ru-RU" sz="2400" dirty="0" smtClean="0"/>
            <a:t>3. Модель Бора (1913)</a:t>
          </a:r>
        </a:p>
        <a:p>
          <a:pPr algn="ctr"/>
          <a:endParaRPr lang="ru-RU" sz="3200" dirty="0"/>
        </a:p>
      </dgm:t>
    </dgm:pt>
    <dgm:pt modelId="{A6EF96AC-8809-40B7-9654-C37FC7F5A86D}" type="parTrans" cxnId="{C814B198-404C-4B6A-A8D9-E49CA056CB62}">
      <dgm:prSet/>
      <dgm:spPr/>
      <dgm:t>
        <a:bodyPr/>
        <a:lstStyle/>
        <a:p>
          <a:endParaRPr lang="ru-RU"/>
        </a:p>
      </dgm:t>
    </dgm:pt>
    <dgm:pt modelId="{1E04C64B-4EA0-440B-A0E9-397A67847F00}" type="sibTrans" cxnId="{C814B198-404C-4B6A-A8D9-E49CA056CB62}">
      <dgm:prSet/>
      <dgm:spPr/>
      <dgm:t>
        <a:bodyPr/>
        <a:lstStyle/>
        <a:p>
          <a:endParaRPr lang="ru-RU"/>
        </a:p>
      </dgm:t>
    </dgm:pt>
    <dgm:pt modelId="{B644AF70-0033-4491-A026-DD38433428E2}" type="pres">
      <dgm:prSet presAssocID="{704D375F-195B-4592-94AF-4636999FD08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16B351-E0C9-490C-83F9-2084547B6288}" type="pres">
      <dgm:prSet presAssocID="{704D375F-195B-4592-94AF-4636999FD081}" presName="dummyMaxCanvas" presStyleCnt="0">
        <dgm:presLayoutVars/>
      </dgm:prSet>
      <dgm:spPr/>
    </dgm:pt>
    <dgm:pt modelId="{7DC630CA-007E-45D2-AE26-69C126B6C478}" type="pres">
      <dgm:prSet presAssocID="{704D375F-195B-4592-94AF-4636999FD081}" presName="OneNode_1" presStyleLbl="node1" presStyleIdx="0" presStyleCnt="1" custScaleX="86441" custScaleY="200000" custLinFactNeighborY="-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14B198-404C-4B6A-A8D9-E49CA056CB62}" srcId="{704D375F-195B-4592-94AF-4636999FD081}" destId="{BFF06246-5C02-48A2-BC1A-292C0706BD81}" srcOrd="0" destOrd="0" parTransId="{A6EF96AC-8809-40B7-9654-C37FC7F5A86D}" sibTransId="{1E04C64B-4EA0-440B-A0E9-397A67847F00}"/>
    <dgm:cxn modelId="{5BD309C4-D1F8-4352-A42C-70C73C6591AA}" type="presOf" srcId="{BFF06246-5C02-48A2-BC1A-292C0706BD81}" destId="{7DC630CA-007E-45D2-AE26-69C126B6C478}" srcOrd="0" destOrd="0" presId="urn:microsoft.com/office/officeart/2005/8/layout/vProcess5"/>
    <dgm:cxn modelId="{8DE776A0-D65A-4FA5-9811-B0CB265FF6AF}" type="presOf" srcId="{704D375F-195B-4592-94AF-4636999FD081}" destId="{B644AF70-0033-4491-A026-DD38433428E2}" srcOrd="0" destOrd="0" presId="urn:microsoft.com/office/officeart/2005/8/layout/vProcess5"/>
    <dgm:cxn modelId="{5FE52DC4-BE45-443C-BAE0-9B614DBA069E}" type="presParOf" srcId="{B644AF70-0033-4491-A026-DD38433428E2}" destId="{4D16B351-E0C9-490C-83F9-2084547B6288}" srcOrd="0" destOrd="0" presId="urn:microsoft.com/office/officeart/2005/8/layout/vProcess5"/>
    <dgm:cxn modelId="{FB152CDA-FAE1-4DA0-A086-FF3A25395D01}" type="presParOf" srcId="{B644AF70-0033-4491-A026-DD38433428E2}" destId="{7DC630CA-007E-45D2-AE26-69C126B6C478}" srcOrd="1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DE06F-2F60-4148-9757-ED5DE6A55DEB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DED2986-BEB7-44BE-8CAB-A5BC497416DA}">
      <dgm:prSet phldrT="[Текст]"/>
      <dgm:spPr/>
      <dgm:t>
        <a:bodyPr/>
        <a:lstStyle/>
        <a:p>
          <a:r>
            <a:rPr lang="ru-RU" dirty="0" smtClean="0"/>
            <a:t>Современные представления о строении атома</a:t>
          </a:r>
          <a:endParaRPr lang="ru-RU" dirty="0"/>
        </a:p>
      </dgm:t>
    </dgm:pt>
    <dgm:pt modelId="{840505B8-2ECD-4D24-92E9-6B91B8BACCC9}" type="parTrans" cxnId="{3BED6DBB-9FC3-4D4E-9D04-8A60D7234D32}">
      <dgm:prSet/>
      <dgm:spPr/>
      <dgm:t>
        <a:bodyPr/>
        <a:lstStyle/>
        <a:p>
          <a:endParaRPr lang="ru-RU"/>
        </a:p>
      </dgm:t>
    </dgm:pt>
    <dgm:pt modelId="{358AFB7C-DE4D-4165-AEF6-DE6E8EDEB683}" type="sibTrans" cxnId="{3BED6DBB-9FC3-4D4E-9D04-8A60D7234D32}">
      <dgm:prSet/>
      <dgm:spPr/>
      <dgm:t>
        <a:bodyPr/>
        <a:lstStyle/>
        <a:p>
          <a:endParaRPr lang="ru-RU"/>
        </a:p>
      </dgm:t>
    </dgm:pt>
    <dgm:pt modelId="{C096EB54-98BD-4725-B4BF-32E1FBFFF953}" type="pres">
      <dgm:prSet presAssocID="{E1FDE06F-2F60-4148-9757-ED5DE6A55DE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EF9571-64FF-41A4-B672-9810113E4FCF}" type="pres">
      <dgm:prSet presAssocID="{E1FDE06F-2F60-4148-9757-ED5DE6A55DEB}" presName="dummyMaxCanvas" presStyleCnt="0">
        <dgm:presLayoutVars/>
      </dgm:prSet>
      <dgm:spPr/>
    </dgm:pt>
    <dgm:pt modelId="{6AF5C9BA-D196-49DF-B6DF-C67886D55494}" type="pres">
      <dgm:prSet presAssocID="{E1FDE06F-2F60-4148-9757-ED5DE6A55DEB}" presName="OneNode_1" presStyleLbl="node1" presStyleIdx="0" presStyleCnt="1" custScaleY="200000" custLinFactY="100000" custLinFactNeighborX="781" custLinFactNeighborY="103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ED6DBB-9FC3-4D4E-9D04-8A60D7234D32}" srcId="{E1FDE06F-2F60-4148-9757-ED5DE6A55DEB}" destId="{8DED2986-BEB7-44BE-8CAB-A5BC497416DA}" srcOrd="0" destOrd="0" parTransId="{840505B8-2ECD-4D24-92E9-6B91B8BACCC9}" sibTransId="{358AFB7C-DE4D-4165-AEF6-DE6E8EDEB683}"/>
    <dgm:cxn modelId="{1B82B9D6-9964-416D-8265-4AAE0E75FAD4}" type="presOf" srcId="{8DED2986-BEB7-44BE-8CAB-A5BC497416DA}" destId="{6AF5C9BA-D196-49DF-B6DF-C67886D55494}" srcOrd="0" destOrd="0" presId="urn:microsoft.com/office/officeart/2005/8/layout/vProcess5"/>
    <dgm:cxn modelId="{EC1310E7-7312-4857-B814-5DA69CCA2F72}" type="presOf" srcId="{E1FDE06F-2F60-4148-9757-ED5DE6A55DEB}" destId="{C096EB54-98BD-4725-B4BF-32E1FBFFF953}" srcOrd="0" destOrd="0" presId="urn:microsoft.com/office/officeart/2005/8/layout/vProcess5"/>
    <dgm:cxn modelId="{503D4FFE-B95D-4225-8F70-367B3118ABBA}" type="presParOf" srcId="{C096EB54-98BD-4725-B4BF-32E1FBFFF953}" destId="{71EF9571-64FF-41A4-B672-9810113E4FCF}" srcOrd="0" destOrd="0" presId="urn:microsoft.com/office/officeart/2005/8/layout/vProcess5"/>
    <dgm:cxn modelId="{65F427BE-4CBD-47E4-BB55-8F4257E28D5E}" type="presParOf" srcId="{C096EB54-98BD-4725-B4BF-32E1FBFFF953}" destId="{6AF5C9BA-D196-49DF-B6DF-C67886D55494}" srcOrd="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12A9-A092-4E49-A5A5-956CA73F3C11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857D-38D6-4530-B57A-D7109548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ralchelation.com/technical/images/atom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54.radikal.ru/i143/0909/be/d33e7fb081b8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71942"/>
            <a:ext cx="7772400" cy="357189"/>
          </a:xfrm>
        </p:spPr>
        <p:txBody>
          <a:bodyPr>
            <a:normAutofit fontScale="90000"/>
          </a:bodyPr>
          <a:lstStyle/>
          <a:p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5619" y="1357298"/>
            <a:ext cx="821276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«Атом – сложная частица»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100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85720" y="1357298"/>
          <a:ext cx="857256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3786190"/>
          <a:ext cx="8429684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071538" y="6072206"/>
          <a:ext cx="7000924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7786710" y="1000108"/>
            <a:ext cx="785818" cy="785818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572396" y="3429000"/>
            <a:ext cx="714380" cy="78581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500958" y="5572140"/>
            <a:ext cx="642942" cy="64294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i-main-pic" descr="Картинка 8 из 20579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5" y="0"/>
            <a:ext cx="81439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 из 20579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78581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</p:spPr>
        <p:txBody>
          <a:bodyPr>
            <a:normAutofit/>
          </a:bodyPr>
          <a:lstStyle/>
          <a:p>
            <a:pPr marL="179388" indent="100013" algn="just">
              <a:buNone/>
            </a:pPr>
            <a:r>
              <a:rPr lang="ru-RU" sz="4400" dirty="0" smtClean="0"/>
              <a:t>  </a:t>
            </a:r>
            <a:r>
              <a:rPr lang="ru-RU" sz="4000" dirty="0" smtClean="0"/>
              <a:t>Свойства изотопов одинаковы, так как их атомные ядра содержат …… число ….., т.е. имеют одинаковый ….., хотя их ….. разная, так как они содержат разное число …..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</p:spPr>
        <p:txBody>
          <a:bodyPr>
            <a:normAutofit/>
          </a:bodyPr>
          <a:lstStyle/>
          <a:p>
            <a:pPr marL="179388" indent="100013" algn="just">
              <a:buNone/>
            </a:pPr>
            <a:r>
              <a:rPr lang="ru-RU" sz="4400" dirty="0" smtClean="0"/>
              <a:t>  </a:t>
            </a:r>
            <a:r>
              <a:rPr lang="ru-RU" sz="4000" dirty="0" smtClean="0"/>
              <a:t>Свойства изотопов одинаковы, так как их атомные ядра содержат </a:t>
            </a:r>
            <a:r>
              <a:rPr lang="ru-RU" sz="4000" b="1" dirty="0" smtClean="0">
                <a:solidFill>
                  <a:srgbClr val="C00000"/>
                </a:solidFill>
              </a:rPr>
              <a:t>одинаковое</a:t>
            </a:r>
            <a:r>
              <a:rPr lang="ru-RU" sz="4000" dirty="0" smtClean="0"/>
              <a:t> число </a:t>
            </a:r>
            <a:r>
              <a:rPr lang="ru-RU" sz="4000" b="1" dirty="0" smtClean="0">
                <a:solidFill>
                  <a:srgbClr val="C00000"/>
                </a:solidFill>
              </a:rPr>
              <a:t>протонов</a:t>
            </a:r>
            <a:r>
              <a:rPr lang="ru-RU" sz="4000" dirty="0" smtClean="0"/>
              <a:t>, т.е. имеют одинаковый </a:t>
            </a:r>
            <a:r>
              <a:rPr lang="ru-RU" sz="4000" b="1" dirty="0" smtClean="0">
                <a:solidFill>
                  <a:srgbClr val="C00000"/>
                </a:solidFill>
              </a:rPr>
              <a:t>заряд</a:t>
            </a:r>
            <a:r>
              <a:rPr lang="ru-RU" sz="4000" dirty="0" smtClean="0"/>
              <a:t>, хотя их </a:t>
            </a:r>
            <a:r>
              <a:rPr lang="ru-RU" sz="4000" b="1" dirty="0" smtClean="0">
                <a:solidFill>
                  <a:srgbClr val="C00000"/>
                </a:solidFill>
              </a:rPr>
              <a:t>атомная масса</a:t>
            </a:r>
            <a:r>
              <a:rPr lang="ru-RU" sz="4000" dirty="0" smtClean="0"/>
              <a:t> разная, так как они содержат разное число </a:t>
            </a:r>
            <a:r>
              <a:rPr lang="ru-RU" sz="4000" b="1" dirty="0" smtClean="0">
                <a:solidFill>
                  <a:srgbClr val="C00000"/>
                </a:solidFill>
              </a:rPr>
              <a:t>нейтронов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Сравнение свойств легкой и тяжелой воды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15477"/>
          <a:ext cx="8715375" cy="607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/>
                <a:gridCol w="2905125"/>
                <a:gridCol w="2905125"/>
              </a:tblGrid>
              <a:tr h="9770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Признаки сравнения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Вода 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Тяжелая вода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 D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</a:tr>
              <a:tr h="97704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Относительная</a:t>
                      </a:r>
                      <a:r>
                        <a:rPr lang="ru-RU" sz="2400" baseline="0" dirty="0" smtClean="0"/>
                        <a:t> молекулярная масса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</a:tr>
              <a:tr h="97704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Температура кипения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101,4</a:t>
                      </a:r>
                      <a:endParaRPr lang="ru-RU" sz="2400" dirty="0"/>
                    </a:p>
                  </a:txBody>
                  <a:tcPr/>
                </a:tc>
              </a:tr>
              <a:tr h="97704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Температура плавления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3,8</a:t>
                      </a:r>
                      <a:endParaRPr lang="ru-RU" sz="2400" dirty="0"/>
                    </a:p>
                  </a:txBody>
                  <a:tcPr/>
                </a:tc>
              </a:tr>
              <a:tr h="977045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Плотность г</a:t>
                      </a:r>
                      <a:r>
                        <a:rPr lang="en-US" sz="2400" dirty="0" smtClean="0"/>
                        <a:t>/</a:t>
                      </a:r>
                      <a:r>
                        <a:rPr lang="ru-RU" sz="2400" dirty="0" smtClean="0"/>
                        <a:t>см</a:t>
                      </a:r>
                      <a:r>
                        <a:rPr lang="ru-RU" sz="2400" baseline="300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1,1</a:t>
                      </a:r>
                      <a:endParaRPr lang="ru-RU" sz="2400"/>
                    </a:p>
                  </a:txBody>
                  <a:tcPr/>
                </a:tc>
              </a:tr>
              <a:tr h="116128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Действие на живые организмы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Жизненно необходима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Замедляет биологические</a:t>
                      </a:r>
                      <a:r>
                        <a:rPr lang="ru-RU" sz="2400" baseline="0" dirty="0" smtClean="0"/>
                        <a:t> процессы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571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Взаимосвязь категорий содержания и формы на примере трех способов существования химического элемента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00123"/>
          <a:ext cx="8786876" cy="519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663896"/>
                <a:gridCol w="1778126"/>
                <a:gridCol w="1415762"/>
                <a:gridCol w="2214580"/>
              </a:tblGrid>
              <a:tr h="11429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Способы существования химического элемента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Химические объекты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1334875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Свободные атомы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87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Простые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875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Сложные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234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Сравнение свойств легкой и тяжелой воды</vt:lpstr>
      <vt:lpstr>Взаимосвязь категорий содержания и формы на примере трех способов существования химического элемента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15</cp:revision>
  <dcterms:created xsi:type="dcterms:W3CDTF">2010-08-31T12:12:44Z</dcterms:created>
  <dcterms:modified xsi:type="dcterms:W3CDTF">2010-09-02T07:25:26Z</dcterms:modified>
</cp:coreProperties>
</file>