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92B4-CDAA-4CA5-BF78-921E977CA9EB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5E52-2607-4E18-AB9D-F32AEAC3CC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eroeswm.ru/avatars/2081/2081493.jpg?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9796.vkontakte.ru/u52123670/142890125/x_2f52977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estcontrol.ru/images/Novosti/ceratitis-capitat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agrosfera.ua/images/szr_photos/dikamplus_10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dic.academic.ru/pictures/genetics/m6338ba2c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8/82/Defoliation_agent_sprayin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9/99/A_vietnamese_Professor_is_pictured_with_a_group_of_handicapped_childre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1.nnm.ru/imagez/gallery/1/7/8/5/3/17853725c3fe82a238503145245c516f_ful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imbat.ru/gallery/albums/userpics/10002/normal_DSC00063b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b/e/3/9/4/be39433e1a4b1e4cd63e0251878923b3_full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zokblog.pl/Graphics/Pictures/1313258229686435311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rs.usda.gov/is/graphics/photos/k5306-1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imashevsk.ru/files/images/negodnie_pesticidi_11101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ex.ru/images/media/600/557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rg2.democracyinaction.org/o/6098/images/danger%20pesticides%20photo(2)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0%D0%BD%D1%8F%D0%BA%D0%B8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Химические средства защиты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ДДТ.</a:t>
            </a:r>
            <a:r>
              <a:rPr lang="ru-RU" dirty="0"/>
              <a:t> В марте 1940 г. швейцарский химик </a:t>
            </a:r>
            <a:r>
              <a:rPr lang="ru-RU" dirty="0" err="1"/>
              <a:t>Пауль</a:t>
            </a:r>
            <a:r>
              <a:rPr lang="ru-RU" dirty="0"/>
              <a:t> Мюллер синтезировал </a:t>
            </a:r>
            <a:r>
              <a:rPr lang="ru-RU" dirty="0" err="1"/>
              <a:t>дихлорфенилтрихлорэтан</a:t>
            </a:r>
            <a:r>
              <a:rPr lang="ru-RU" dirty="0"/>
              <a:t> – ДДТ и был удостоен Нобелевской премии.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ДДТ </a:t>
            </a:r>
            <a:r>
              <a:rPr lang="ru-RU" dirty="0"/>
              <a:t>– яд контактного и внутреннего действия. За 30 лет благодаря ДДТ более </a:t>
            </a:r>
            <a:r>
              <a:rPr lang="ru-RU" b="1" dirty="0">
                <a:solidFill>
                  <a:srgbClr val="C00000"/>
                </a:solidFill>
              </a:rPr>
              <a:t>1 млрд. человек </a:t>
            </a:r>
            <a:r>
              <a:rPr lang="ru-RU" dirty="0"/>
              <a:t>спасено от </a:t>
            </a:r>
            <a:r>
              <a:rPr lang="ru-RU" dirty="0" smtClean="0"/>
              <a:t>малярии(чума</a:t>
            </a:r>
            <a:r>
              <a:rPr lang="ru-RU" dirty="0"/>
              <a:t>, тиф, сыпная болезнь, жёлтая лихорадка, лейшманиоз, </a:t>
            </a:r>
            <a:r>
              <a:rPr lang="ru-RU" dirty="0" err="1"/>
              <a:t>филяриоз</a:t>
            </a:r>
            <a:r>
              <a:rPr lang="ru-RU" dirty="0"/>
              <a:t>, колорадская клещевая лихорадка и др. 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Однако </a:t>
            </a:r>
            <a:r>
              <a:rPr lang="ru-RU" dirty="0"/>
              <a:t>исследования биосферы показали, что в настоящее время в природной среде продолжает циркулировать </a:t>
            </a:r>
            <a:r>
              <a:rPr lang="ru-RU" b="1" dirty="0">
                <a:solidFill>
                  <a:srgbClr val="C00000"/>
                </a:solidFill>
              </a:rPr>
              <a:t>1млн. тонн ДДТ</a:t>
            </a:r>
            <a:r>
              <a:rPr lang="ru-RU" dirty="0"/>
              <a:t>, загрязняющего почву растения, попадающего в организм человека и животных. Такое огромное количество этого стойкого токсичного пестицида осталось в биосфере </a:t>
            </a:r>
            <a:r>
              <a:rPr lang="ru-RU" b="1" dirty="0">
                <a:solidFill>
                  <a:srgbClr val="C00000"/>
                </a:solidFill>
              </a:rPr>
              <a:t>от 1,5 млн. тонн ДДТ</a:t>
            </a:r>
            <a:r>
              <a:rPr lang="ru-RU" dirty="0"/>
              <a:t>, использованного много лет назад для борьбы с вредителями сельскохозяйственных культур.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0 из 1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92878"/>
            <a:ext cx="6000792" cy="657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/>
              <a:t>дихлорфенилтрихлорэтан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1438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/>
              <a:t>в качестве </a:t>
            </a:r>
            <a:r>
              <a:rPr lang="ru-RU" b="1" i="1" dirty="0" err="1"/>
              <a:t>хемостерилянтов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применяют </a:t>
            </a:r>
          </a:p>
          <a:p>
            <a:pPr>
              <a:buNone/>
            </a:pPr>
            <a:r>
              <a:rPr lang="ru-RU" b="1" i="1" dirty="0" smtClean="0"/>
              <a:t>1-ацидинфосфонитрил</a:t>
            </a:r>
            <a:r>
              <a:rPr lang="ru-RU" dirty="0" smtClean="0"/>
              <a:t> </a:t>
            </a:r>
            <a:r>
              <a:rPr lang="ru-RU" b="1" i="1" dirty="0"/>
              <a:t>(</a:t>
            </a:r>
            <a:r>
              <a:rPr lang="ru-RU" b="1" i="1" dirty="0" err="1"/>
              <a:t>гексакис</a:t>
            </a:r>
            <a:r>
              <a:rPr lang="ru-RU" b="1" i="1" dirty="0"/>
              <a:t>)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с </a:t>
            </a:r>
            <a:r>
              <a:rPr lang="ru-RU" dirty="0"/>
              <a:t>помощью которого на острове Кейс в штате Флорида (США) в течение пяти недель были выведены все комнатные мухи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феромонты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/>
              <a:t>сиглуры</a:t>
            </a:r>
            <a:r>
              <a:rPr lang="ru-RU" b="1" i="1" dirty="0"/>
              <a:t>, </a:t>
            </a:r>
            <a:r>
              <a:rPr lang="ru-RU" b="1" i="1" dirty="0" err="1"/>
              <a:t>медлуры</a:t>
            </a:r>
            <a:r>
              <a:rPr lang="ru-RU" dirty="0"/>
              <a:t>, </a:t>
            </a:r>
            <a:r>
              <a:rPr lang="ru-RU" b="1" i="1" dirty="0" err="1" smtClean="0"/>
              <a:t>тримедлуры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среднеземноморская</a:t>
            </a:r>
            <a:r>
              <a:rPr lang="ru-RU" dirty="0" smtClean="0"/>
              <a:t> плодовая мушка)</a:t>
            </a:r>
            <a:endParaRPr lang="ru-RU" dirty="0"/>
          </a:p>
        </p:txBody>
      </p:sp>
      <p:pic>
        <p:nvPicPr>
          <p:cNvPr id="25602" name="Picture 2" descr="Картинка 4 из 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502813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12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4286249"/>
            <a:ext cx="1685925" cy="2571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гербицид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2,4-дихлорфеноксиуксусная </a:t>
            </a:r>
            <a:r>
              <a:rPr lang="ru-RU" b="1" i="1" dirty="0"/>
              <a:t>кислота,</a:t>
            </a:r>
            <a:r>
              <a:rPr lang="ru-RU" dirty="0"/>
              <a:t> способствующая в высоких концентрациях ускоренному росту сорняков, в результате чего последние погибают, ибо их рост становится настолько бурным, что корневая система не успевает обеспечить растения питательными веществами. </a:t>
            </a:r>
          </a:p>
        </p:txBody>
      </p:sp>
      <p:pic>
        <p:nvPicPr>
          <p:cNvPr id="24578" name="Picture 2" descr="Картинка 1 из 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14356"/>
            <a:ext cx="392909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Для </a:t>
            </a:r>
            <a:r>
              <a:rPr lang="ru-RU" dirty="0"/>
              <a:t>предуборочного удаления листьев хлопчатника, семенных посевов бобовых, картофеля, подсолнечника и риса применяют особые вещества – </a:t>
            </a:r>
            <a:r>
              <a:rPr lang="ru-RU" b="1" i="1" dirty="0"/>
              <a:t>дефолианты,</a:t>
            </a:r>
            <a:r>
              <a:rPr lang="ru-RU" dirty="0"/>
              <a:t> вызывающие опадения листьев. В качестве дефолианта у нас чаща всего используют </a:t>
            </a:r>
            <a:r>
              <a:rPr lang="ru-RU" b="1" dirty="0" smtClean="0">
                <a:solidFill>
                  <a:srgbClr val="C00000"/>
                </a:solidFill>
              </a:rPr>
              <a:t>хлорат магния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600" b="1" dirty="0"/>
              <a:t>«</a:t>
            </a:r>
            <a:r>
              <a:rPr lang="ru-RU" sz="6600" b="1" dirty="0" err="1"/>
              <a:t>орандж-эйдж</a:t>
            </a:r>
            <a:r>
              <a:rPr lang="ru-RU" sz="6600" b="1" dirty="0"/>
              <a:t>»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«Агент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Оранж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dirty="0" smtClean="0"/>
              <a:t>представлял собой смесь 1:1 2,4-дихлорфеноксиуксусной кислоты (2,4-D) и 2,4,5-трихлорфеноксиуксусной кислоты (2,4,5-T)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Файл:Defoliation agent spray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Файл:A vietnamese Professor is pictured with a group of handicapped child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501192" cy="607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Забота </a:t>
            </a:r>
            <a:r>
              <a:rPr lang="ru-RU" i="1" dirty="0"/>
              <a:t>об урожае начинается задолго до посева: </a:t>
            </a:r>
            <a:endParaRPr lang="ru-RU" i="1" dirty="0" smtClean="0"/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</a:rPr>
              <a:t>протравление </a:t>
            </a:r>
            <a:r>
              <a:rPr lang="ru-RU" b="1" dirty="0">
                <a:solidFill>
                  <a:srgbClr val="002060"/>
                </a:solidFill>
              </a:rPr>
              <a:t>семян,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) обработка их микроэлементами,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) обработка бактериальными удобрениями,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>
                <a:solidFill>
                  <a:srgbClr val="002060"/>
                </a:solidFill>
              </a:rPr>
              <a:t>) обработка стимуляторами и регуляторами роста.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Также </a:t>
            </a:r>
            <a:r>
              <a:rPr lang="ru-RU" dirty="0"/>
              <a:t>обработка полностью ликвидирует потери зерна от </a:t>
            </a:r>
            <a:r>
              <a:rPr lang="ru-RU" b="1" dirty="0">
                <a:solidFill>
                  <a:srgbClr val="C00000"/>
                </a:solidFill>
              </a:rPr>
              <a:t>пыльной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C00000"/>
                </a:solidFill>
              </a:rPr>
              <a:t>твёрдой головни</a:t>
            </a:r>
            <a:r>
              <a:rPr lang="ru-RU" dirty="0"/>
              <a:t>, защищает от </a:t>
            </a:r>
            <a:r>
              <a:rPr lang="ru-RU" b="1" dirty="0">
                <a:solidFill>
                  <a:srgbClr val="C00000"/>
                </a:solidFill>
              </a:rPr>
              <a:t>корневых гнилей </a:t>
            </a:r>
            <a:r>
              <a:rPr lang="ru-RU" dirty="0"/>
              <a:t>и </a:t>
            </a:r>
            <a:r>
              <a:rPr lang="ru-RU" b="1" dirty="0">
                <a:solidFill>
                  <a:srgbClr val="C00000"/>
                </a:solidFill>
              </a:rPr>
              <a:t>снежной плесени</a:t>
            </a:r>
            <a:r>
              <a:rPr lang="ru-RU" b="1" dirty="0"/>
              <a:t>, </a:t>
            </a:r>
            <a:r>
              <a:rPr lang="ru-RU" dirty="0"/>
              <a:t>значительно повышает урожайность (в среднем на 8 – 10 %).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а 15 из 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64" y="357166"/>
            <a:ext cx="84158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18 из 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8" y="190451"/>
            <a:ext cx="5286414" cy="666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а 34 из 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85804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а 24 из 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596" y="305835"/>
            <a:ext cx="8588808" cy="6123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1</a:t>
            </a:r>
            <a:r>
              <a:rPr lang="ru-RU" dirty="0"/>
              <a:t>. Объяснить понятия: «ядохимикаты», «пестициды». </a:t>
            </a:r>
            <a:endParaRPr lang="ru-RU" dirty="0" smtClean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Почему сорняки наносят большой вред урожайности возделываемых культур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3. Перечислите основные этапы подготовки семян к посеву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4. Для чего используются пестициды в России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5.</a:t>
            </a:r>
            <a:r>
              <a:rPr lang="ru-RU" b="1" dirty="0"/>
              <a:t> </a:t>
            </a:r>
            <a:r>
              <a:rPr lang="ru-RU" dirty="0"/>
              <a:t>С какими важнейшими представителями </a:t>
            </a:r>
            <a:r>
              <a:rPr lang="ru-RU" dirty="0" smtClean="0"/>
              <a:t>пестицидов </a:t>
            </a:r>
            <a:r>
              <a:rPr lang="ru-RU" dirty="0"/>
              <a:t>вы познакомились сегодня на уроке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6. Объясните необходимость использования регуляторов роста в растениеводстве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3 из 71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4319"/>
            <a:ext cx="8643998" cy="645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5 из 71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42" y="65658"/>
            <a:ext cx="8750238" cy="643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а 9 из 71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944" y="170063"/>
            <a:ext cx="8561336" cy="625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а 11 из 718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874" y="124967"/>
            <a:ext cx="8596406" cy="651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err="1" smtClean="0"/>
              <a:t>Пестици́ды</a:t>
            </a:r>
            <a:r>
              <a:rPr lang="ru-RU" dirty="0" smtClean="0"/>
              <a:t> 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pestis</a:t>
            </a:r>
            <a:r>
              <a:rPr lang="ru-RU" dirty="0" smtClean="0"/>
              <a:t> — зараза и 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caedo</a:t>
            </a:r>
            <a:r>
              <a:rPr lang="ru-RU" dirty="0" smtClean="0"/>
              <a:t> — убиваю) (сельскохозяйственные ядохимикаты) — химические средства, используемые для борьбы с вредителями и болезнями растений, </a:t>
            </a:r>
            <a:r>
              <a:rPr lang="ru-RU" dirty="0" smtClean="0">
                <a:hlinkClick r:id="rId3" tooltip="Сорняки"/>
              </a:rPr>
              <a:t>сорняками</a:t>
            </a:r>
            <a:r>
              <a:rPr lang="ru-RU" dirty="0" smtClean="0"/>
              <a:t>, вредителями зерна и </a:t>
            </a:r>
            <a:r>
              <a:rPr lang="ru-RU" dirty="0" err="1" smtClean="0"/>
              <a:t>зернопродуктов</a:t>
            </a:r>
            <a:r>
              <a:rPr lang="ru-RU" dirty="0" smtClean="0"/>
              <a:t>, древесины, изделий из хлопка, шерсти, кожи, с эктопаразитами домашних животных, а также с переносчиками опасных заболеваний человека и животных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в </a:t>
            </a:r>
            <a:r>
              <a:rPr lang="ru-RU" sz="4000" dirty="0"/>
              <a:t>России около </a:t>
            </a:r>
            <a:r>
              <a:rPr lang="ru-RU" sz="4000" b="1" dirty="0">
                <a:solidFill>
                  <a:srgbClr val="C00000"/>
                </a:solidFill>
              </a:rPr>
              <a:t>50 %</a:t>
            </a:r>
            <a:r>
              <a:rPr lang="ru-RU" sz="4000" dirty="0"/>
              <a:t> всех пестицидов используется для борьбы с вредителями сельскохозяйственных культур, </a:t>
            </a:r>
            <a:endParaRPr lang="ru-RU" sz="4000" dirty="0" smtClean="0"/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около </a:t>
            </a:r>
            <a:r>
              <a:rPr lang="ru-RU" sz="4000" b="1" dirty="0">
                <a:solidFill>
                  <a:srgbClr val="C00000"/>
                </a:solidFill>
              </a:rPr>
              <a:t>40 %</a:t>
            </a:r>
            <a:r>
              <a:rPr lang="ru-RU" sz="4000" dirty="0"/>
              <a:t> – с сорняками, </a:t>
            </a:r>
            <a:endParaRPr lang="ru-RU" sz="4000" dirty="0" smtClean="0"/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и </a:t>
            </a:r>
            <a:r>
              <a:rPr lang="ru-RU" sz="4000" dirty="0"/>
              <a:t>немногим более </a:t>
            </a:r>
            <a:r>
              <a:rPr lang="ru-RU" sz="4000" b="1" dirty="0">
                <a:solidFill>
                  <a:srgbClr val="C00000"/>
                </a:solidFill>
              </a:rPr>
              <a:t>10 %</a:t>
            </a:r>
            <a:r>
              <a:rPr lang="ru-RU" sz="4000" dirty="0"/>
              <a:t> – с болезнями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пестицидов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Инсектициды</a:t>
            </a:r>
            <a:r>
              <a:rPr lang="ru-RU" dirty="0"/>
              <a:t> – для борьбы с вредными насекомыми.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Фунгициды </a:t>
            </a:r>
            <a:r>
              <a:rPr lang="ru-RU" dirty="0"/>
              <a:t>– для излечения растений и почвы от грибковых заболеваний.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Гербициды</a:t>
            </a:r>
            <a:r>
              <a:rPr lang="ru-RU" dirty="0"/>
              <a:t> – для уничтожения сорняков.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Бактерициды</a:t>
            </a:r>
            <a:r>
              <a:rPr lang="ru-RU" dirty="0"/>
              <a:t> – для уничтожения вредных микроорганизмов.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Зооциды </a:t>
            </a:r>
            <a:r>
              <a:rPr lang="ru-RU" dirty="0"/>
              <a:t>– для уничтожения вредных грызунов.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Половые аттрактанты </a:t>
            </a:r>
            <a:r>
              <a:rPr lang="ru-RU" dirty="0"/>
              <a:t>– для приманки вредителей и их уничтожения. </a:t>
            </a:r>
          </a:p>
          <a:p>
            <a:pPr lvl="0">
              <a:buNone/>
            </a:pPr>
            <a:r>
              <a:rPr lang="ru-RU" b="1" dirty="0">
                <a:solidFill>
                  <a:srgbClr val="0070C0"/>
                </a:solidFill>
              </a:rPr>
              <a:t>Репелленты </a:t>
            </a:r>
            <a:r>
              <a:rPr lang="ru-RU" dirty="0"/>
              <a:t>– для отпугивания вредных насекомых от растений, которыми они питаются. </a:t>
            </a:r>
          </a:p>
          <a:p>
            <a:pPr lvl="0">
              <a:buNone/>
            </a:pPr>
            <a:r>
              <a:rPr lang="ru-RU" b="1" dirty="0" err="1">
                <a:solidFill>
                  <a:srgbClr val="0070C0"/>
                </a:solidFill>
              </a:rPr>
              <a:t>Хемостерилянты</a:t>
            </a:r>
            <a:r>
              <a:rPr lang="ru-RU" dirty="0"/>
              <a:t> – для стерилизации вредных насекомых.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446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Химические средства защиты растений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пестицидов</vt:lpstr>
      <vt:lpstr>Слайд 10</vt:lpstr>
      <vt:lpstr>Слайд 11</vt:lpstr>
      <vt:lpstr>дихлорфенилтрихлорэтан</vt:lpstr>
      <vt:lpstr>Слайд 13</vt:lpstr>
      <vt:lpstr>феромонты</vt:lpstr>
      <vt:lpstr>гербицид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средства защиты растений</dc:title>
  <dc:creator>Татьяна</dc:creator>
  <cp:lastModifiedBy>Татьяна</cp:lastModifiedBy>
  <cp:revision>6</cp:revision>
  <dcterms:created xsi:type="dcterms:W3CDTF">2012-05-22T09:17:09Z</dcterms:created>
  <dcterms:modified xsi:type="dcterms:W3CDTF">2012-05-22T10:12:21Z</dcterms:modified>
</cp:coreProperties>
</file>