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68" r:id="rId5"/>
    <p:sldId id="269" r:id="rId6"/>
    <p:sldId id="260" r:id="rId7"/>
    <p:sldId id="266" r:id="rId8"/>
    <p:sldId id="261" r:id="rId9"/>
    <p:sldId id="264" r:id="rId10"/>
    <p:sldId id="262" r:id="rId11"/>
    <p:sldId id="263" r:id="rId12"/>
    <p:sldId id="259" r:id="rId13"/>
    <p:sldId id="270" r:id="rId14"/>
    <p:sldId id="265" r:id="rId15"/>
    <p:sldId id="272" r:id="rId16"/>
    <p:sldId id="274" r:id="rId17"/>
    <p:sldId id="279" r:id="rId18"/>
    <p:sldId id="280" r:id="rId19"/>
    <p:sldId id="275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A4AD38-E1B2-4A6A-9F24-EA15F6A6C2E7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F52136-635A-4EA2-8AD2-28909E610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4025-DA41-43EC-8CB7-9145649D7413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2A38-1851-4C7C-A3F6-51704B486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EDA7-35C1-4937-8204-4746B5C6C567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2D02-FD7C-4FD9-94D0-50971A0FF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D3A1-0F9A-4C0B-B10F-8A184BE71F98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7FD0-E6DB-47FF-A7E5-BBE6E3DCA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BD1-4391-41ED-BC27-1C49AAD8D983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3FA3-5406-43F9-A29B-13BCFFBA2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D295-1B2A-4B6C-BDFF-491C6FAF3D2E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070C-43B9-4494-B545-921F1C0B5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C0E3-7896-4082-9CBD-C9F09DE93D71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26E7-861B-4334-A329-F7B525B86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EE80-A450-400C-84BA-E1C0EE5BD0E2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523B-AAD7-46DB-BC09-646F17BAC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3F76-3962-4E83-8679-196986BEE73D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DE79-2802-4116-9B1C-2B6F8E909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C4F9-F326-4138-B1F4-6E9FEC787CAC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CA7E-D166-463D-9DAE-D77C5245E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1A98-626E-4C94-8849-FC9EEFD38E09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BCD8-6B11-4D85-BA72-D44CADB78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C46E-179A-4978-93D1-322F5C4DFC88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9183-0FE4-4C27-8F80-941AE3370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94AB32-63F8-4D0A-8371-10850A83CFF6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Боголапова Наталья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B55E38-31D6-4ED5-A374-780FD1432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4614863" cy="868363"/>
          </a:xfrm>
        </p:spPr>
        <p:txBody>
          <a:bodyPr/>
          <a:lstStyle/>
          <a:p>
            <a:pPr eaLnBrk="1" hangingPunct="1"/>
            <a:r>
              <a:rPr lang="ru-RU" smtClean="0"/>
              <a:t>Симметрия </a:t>
            </a:r>
          </a:p>
        </p:txBody>
      </p:sp>
      <p:pic>
        <p:nvPicPr>
          <p:cNvPr id="14338" name="Picture 2" descr="C:\Documents and Settings\Admin\Рабочий стол\симметрия\бабочк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7488237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7AC0B-E0C2-423E-B535-41B9F81E6C93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симметрия\дети3.jpg"/>
          <p:cNvPicPr>
            <a:picLocks noChangeAspect="1" noChangeArrowheads="1"/>
          </p:cNvPicPr>
          <p:nvPr/>
        </p:nvPicPr>
        <p:blipFill>
          <a:blip r:embed="rId2"/>
          <a:srcRect r="56439" b="6248"/>
          <a:stretch>
            <a:fillRect/>
          </a:stretch>
        </p:blipFill>
        <p:spPr bwMode="auto">
          <a:xfrm>
            <a:off x="2857500" y="714375"/>
            <a:ext cx="1643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Documents and Settings\Admin\Рабочий стол\симметрия\дети3.jpg"/>
          <p:cNvPicPr>
            <a:picLocks noChangeAspect="1" noChangeArrowheads="1"/>
          </p:cNvPicPr>
          <p:nvPr/>
        </p:nvPicPr>
        <p:blipFill>
          <a:blip r:embed="rId2"/>
          <a:srcRect l="43561" b="6248"/>
          <a:stretch>
            <a:fillRect/>
          </a:stretch>
        </p:blipFill>
        <p:spPr bwMode="auto">
          <a:xfrm>
            <a:off x="4429125" y="714375"/>
            <a:ext cx="21288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286000" y="4786313"/>
            <a:ext cx="4714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Ну, а Димка - лучший друг,</a:t>
            </a:r>
          </a:p>
          <a:p>
            <a:pPr algn="ctr"/>
            <a:r>
              <a:rPr lang="ru-RU" sz="2400">
                <a:latin typeface="Calibri" pitchFamily="34" charset="0"/>
              </a:rPr>
              <a:t>Имеет пару цепких рук, </a:t>
            </a:r>
          </a:p>
          <a:p>
            <a:pPr algn="ctr"/>
            <a:r>
              <a:rPr lang="ru-RU" sz="2400">
                <a:latin typeface="Calibri" pitchFamily="34" charset="0"/>
              </a:rPr>
              <a:t>Пару глаз, как небо бездонных,</a:t>
            </a:r>
          </a:p>
          <a:p>
            <a:pPr algn="ctr"/>
            <a:r>
              <a:rPr lang="ru-RU" sz="2400">
                <a:latin typeface="Calibri" pitchFamily="34" charset="0"/>
              </a:rPr>
              <a:t>И два уха не очень огромных.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30B9A-5F0B-45D5-8CD2-B454DE375201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симметрия\дет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"/>
            <a:ext cx="6635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714625" y="4786313"/>
            <a:ext cx="4214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Мы с Димкой парни классные,</a:t>
            </a:r>
          </a:p>
          <a:p>
            <a:pPr algn="ctr"/>
            <a:r>
              <a:rPr lang="ru-RU" sz="2400">
                <a:latin typeface="Calibri" pitchFamily="34" charset="0"/>
              </a:rPr>
              <a:t>Ужасно симпатичные.</a:t>
            </a:r>
          </a:p>
          <a:p>
            <a:pPr algn="ctr"/>
            <a:r>
              <a:rPr lang="ru-RU" sz="2400">
                <a:latin typeface="Calibri" pitchFamily="34" charset="0"/>
              </a:rPr>
              <a:t>И хоть немного разные,</a:t>
            </a:r>
          </a:p>
          <a:p>
            <a:pPr algn="ctr"/>
            <a:r>
              <a:rPr lang="ru-RU" sz="2400">
                <a:latin typeface="Calibri" pitchFamily="34" charset="0"/>
              </a:rPr>
              <a:t>Но очень симметричные!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4E3C6-B235-4921-961C-2EA6AF31BF0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Рабочий стол\симметрия\бабочка.jpg"/>
          <p:cNvPicPr>
            <a:picLocks noChangeAspect="1" noChangeArrowheads="1"/>
          </p:cNvPicPr>
          <p:nvPr/>
        </p:nvPicPr>
        <p:blipFill>
          <a:blip r:embed="rId2"/>
          <a:srcRect r="49062"/>
          <a:stretch>
            <a:fillRect/>
          </a:stretch>
        </p:blipFill>
        <p:spPr bwMode="auto">
          <a:xfrm>
            <a:off x="1738313" y="571500"/>
            <a:ext cx="2571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\Рабочий стол\симметрия\бабочка.jpg"/>
          <p:cNvPicPr>
            <a:picLocks noChangeAspect="1" noChangeArrowheads="1"/>
          </p:cNvPicPr>
          <p:nvPr/>
        </p:nvPicPr>
        <p:blipFill>
          <a:blip r:embed="rId2"/>
          <a:srcRect l="50938"/>
          <a:stretch>
            <a:fillRect/>
          </a:stretch>
        </p:blipFill>
        <p:spPr bwMode="auto">
          <a:xfrm>
            <a:off x="4286250" y="571500"/>
            <a:ext cx="2476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428875" y="4643438"/>
            <a:ext cx="4000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Как здорово симметрию </a:t>
            </a:r>
          </a:p>
          <a:p>
            <a:pPr algn="ctr"/>
            <a:r>
              <a:rPr lang="ru-RU" sz="2400">
                <a:latin typeface="Calibri" pitchFamily="34" charset="0"/>
              </a:rPr>
              <a:t>В предметах находить,</a:t>
            </a:r>
          </a:p>
          <a:p>
            <a:pPr algn="ctr"/>
            <a:r>
              <a:rPr lang="ru-RU" sz="2400">
                <a:latin typeface="Calibri" pitchFamily="34" charset="0"/>
              </a:rPr>
              <a:t>Как весело предметы</a:t>
            </a:r>
          </a:p>
          <a:p>
            <a:pPr algn="ctr"/>
            <a:r>
              <a:rPr lang="ru-RU" sz="2400">
                <a:latin typeface="Calibri" pitchFamily="34" charset="0"/>
              </a:rPr>
              <a:t>Нам пополам делить!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ACEE0-133E-4853-92D0-E508023F0CF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3469E-6 L 0.05503 2.534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Рабочий стол\симметрия\кремль.jpg"/>
          <p:cNvPicPr>
            <a:picLocks noChangeAspect="1" noChangeArrowheads="1"/>
          </p:cNvPicPr>
          <p:nvPr/>
        </p:nvPicPr>
        <p:blipFill>
          <a:blip r:embed="rId2"/>
          <a:srcRect l="54688" t="9375" r="30740" b="23438"/>
          <a:stretch>
            <a:fillRect/>
          </a:stretch>
        </p:blipFill>
        <p:spPr bwMode="auto">
          <a:xfrm>
            <a:off x="1071563" y="500063"/>
            <a:ext cx="785812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симметрия\кремль.jpg"/>
          <p:cNvPicPr>
            <a:picLocks noChangeAspect="1" noChangeArrowheads="1"/>
          </p:cNvPicPr>
          <p:nvPr/>
        </p:nvPicPr>
        <p:blipFill>
          <a:blip r:embed="rId2"/>
          <a:srcRect l="69260" t="9375" r="14844" b="23438"/>
          <a:stretch>
            <a:fillRect/>
          </a:stretch>
        </p:blipFill>
        <p:spPr bwMode="auto">
          <a:xfrm>
            <a:off x="1857375" y="500063"/>
            <a:ext cx="85725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071938" y="2500313"/>
            <a:ext cx="4286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Как здорово и весело</a:t>
            </a:r>
          </a:p>
          <a:p>
            <a:pPr algn="ctr"/>
            <a:r>
              <a:rPr lang="ru-RU" sz="2400">
                <a:latin typeface="Calibri" pitchFamily="34" charset="0"/>
              </a:rPr>
              <a:t>В симметрию играть,</a:t>
            </a:r>
          </a:p>
          <a:p>
            <a:pPr algn="ctr"/>
            <a:r>
              <a:rPr lang="ru-RU" sz="2400">
                <a:latin typeface="Calibri" pitchFamily="34" charset="0"/>
              </a:rPr>
              <a:t>Как здорово симметрию</a:t>
            </a:r>
          </a:p>
          <a:p>
            <a:pPr algn="ctr"/>
            <a:r>
              <a:rPr lang="ru-RU" sz="2400">
                <a:latin typeface="Calibri" pitchFamily="34" charset="0"/>
              </a:rPr>
              <a:t>Уметь нарисовать!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FBEE7-53FB-447F-BF32-F1CE9184340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9371E-6 L 0.03941 -2.7937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00250" y="1571625"/>
            <a:ext cx="4714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143250" y="4857750"/>
            <a:ext cx="27860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285875" y="2714626"/>
            <a:ext cx="1214437" cy="500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500813" y="2714625"/>
            <a:ext cx="1071562" cy="357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16"/>
          <p:cNvSpPr txBox="1">
            <a:spLocks noChangeArrowheads="1"/>
          </p:cNvSpPr>
          <p:nvPr/>
        </p:nvSpPr>
        <p:spPr bwMode="auto">
          <a:xfrm>
            <a:off x="0" y="52149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Наметь на листочке композиционное расположение бабочки.</a:t>
            </a:r>
          </a:p>
          <a:p>
            <a:pPr algn="ctr"/>
            <a:r>
              <a:rPr lang="ru-RU" sz="2400">
                <a:latin typeface="Calibri" pitchFamily="34" charset="0"/>
              </a:rPr>
              <a:t>Проведи центральную линию -  ось симметрии. Она разделит бабочку на две одинаковые половинки.</a:t>
            </a:r>
          </a:p>
        </p:txBody>
      </p:sp>
      <p:sp>
        <p:nvSpPr>
          <p:cNvPr id="27654" name="TextBox 17"/>
          <p:cNvSpPr txBox="1">
            <a:spLocks noChangeArrowheads="1"/>
          </p:cNvSpPr>
          <p:nvPr/>
        </p:nvSpPr>
        <p:spPr bwMode="auto">
          <a:xfrm>
            <a:off x="2428875" y="500063"/>
            <a:ext cx="3857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Рисуем бабочку.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3D45B-E51A-4744-86E1-3712B2540FC4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321718" y="3107532"/>
            <a:ext cx="42148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285875" y="1571625"/>
            <a:ext cx="6357938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57500" y="4857750"/>
            <a:ext cx="335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64344" y="2393156"/>
            <a:ext cx="3286125" cy="164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214938" y="2571750"/>
            <a:ext cx="3214688" cy="1500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6"/>
          <p:cNvSpPr txBox="1">
            <a:spLocks noChangeArrowheads="1"/>
          </p:cNvSpPr>
          <p:nvPr/>
        </p:nvSpPr>
        <p:spPr bwMode="auto">
          <a:xfrm>
            <a:off x="571500" y="5214938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Отдели горизонтальной  линией верхние крылья от нижних. По отношению к оси проверь правую и левую половинки: они должны быть одинаковыми.</a:t>
            </a:r>
          </a:p>
          <a:p>
            <a:pPr algn="ctr"/>
            <a:endParaRPr lang="ru-RU" sz="2400"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321718" y="3107532"/>
            <a:ext cx="42148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43125" y="3429000"/>
            <a:ext cx="46434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6DDA7-9CD7-443A-8626-B00211B8022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4429125" y="1785938"/>
            <a:ext cx="314325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4429125" y="3571875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4500563" y="4714875"/>
            <a:ext cx="164306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0186 L -0.33733 -0.001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37 0.00023 L -0.24323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0.00139 L -0.18437 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28750" y="1571625"/>
            <a:ext cx="62150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14625" y="4857750"/>
            <a:ext cx="35004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64344" y="2536031"/>
            <a:ext cx="3286125" cy="1357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286375" y="2500313"/>
            <a:ext cx="3286125" cy="1428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16"/>
          <p:cNvSpPr txBox="1">
            <a:spLocks noChangeArrowheads="1"/>
          </p:cNvSpPr>
          <p:nvPr/>
        </p:nvSpPr>
        <p:spPr bwMode="auto">
          <a:xfrm>
            <a:off x="571500" y="5357813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 оси нарисуй голову, туловище и хвост бабочки.</a:t>
            </a:r>
          </a:p>
          <a:p>
            <a:pPr algn="ctr"/>
            <a:r>
              <a:rPr lang="ru-RU" sz="2400">
                <a:latin typeface="Calibri" pitchFamily="34" charset="0"/>
              </a:rPr>
              <a:t>Нарисуй верхние крылья.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321718" y="3107532"/>
            <a:ext cx="42148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43125" y="3429000"/>
            <a:ext cx="46434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214813" y="2214563"/>
            <a:ext cx="428625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6250" y="2571750"/>
            <a:ext cx="28575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50" y="3429000"/>
            <a:ext cx="28575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3E53B-8DB7-42BC-A3C9-92846E8DB2E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000375" y="1571625"/>
            <a:ext cx="1285875" cy="1214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4429125" y="1571625"/>
            <a:ext cx="1500188" cy="1285875"/>
          </a:xfrm>
          <a:custGeom>
            <a:avLst/>
            <a:gdLst>
              <a:gd name="connsiteX0" fmla="*/ 1440287 w 1440287"/>
              <a:gd name="connsiteY0" fmla="*/ 0 h 1322230"/>
              <a:gd name="connsiteX1" fmla="*/ 203915 w 1440287"/>
              <a:gd name="connsiteY1" fmla="*/ 1133340 h 1322230"/>
              <a:gd name="connsiteX2" fmla="*/ 216794 w 1440287"/>
              <a:gd name="connsiteY2" fmla="*/ 1133340 h 132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287" h="1322230">
                <a:moveTo>
                  <a:pt x="1440287" y="0"/>
                </a:moveTo>
                <a:lnTo>
                  <a:pt x="203915" y="1133340"/>
                </a:lnTo>
                <a:cubicBezTo>
                  <a:pt x="0" y="1322230"/>
                  <a:pt x="108397" y="1227785"/>
                  <a:pt x="216794" y="113334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2724150" y="3000375"/>
            <a:ext cx="1562100" cy="368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72000" y="3000375"/>
            <a:ext cx="18224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14333715">
            <a:off x="1669257" y="1574006"/>
            <a:ext cx="1071562" cy="1000125"/>
          </a:xfrm>
          <a:prstGeom prst="arc">
            <a:avLst>
              <a:gd name="adj1" fmla="val 16200000"/>
              <a:gd name="adj2" fmla="val 115171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6429375" y="1571625"/>
            <a:ext cx="1071563" cy="1214438"/>
          </a:xfrm>
          <a:prstGeom prst="arc">
            <a:avLst>
              <a:gd name="adj1" fmla="val 16200000"/>
              <a:gd name="adj2" fmla="val 2018960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Дуга 25"/>
          <p:cNvSpPr/>
          <p:nvPr/>
        </p:nvSpPr>
        <p:spPr>
          <a:xfrm rot="9282649">
            <a:off x="2000250" y="2211388"/>
            <a:ext cx="928688" cy="1214437"/>
          </a:xfrm>
          <a:prstGeom prst="arc">
            <a:avLst>
              <a:gd name="adj1" fmla="val 16200000"/>
              <a:gd name="adj2" fmla="val 2156328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Дуга 26"/>
          <p:cNvSpPr/>
          <p:nvPr/>
        </p:nvSpPr>
        <p:spPr>
          <a:xfrm rot="5400000">
            <a:off x="5929313" y="2357438"/>
            <a:ext cx="928687" cy="121443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28750" y="1571625"/>
            <a:ext cx="62150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14625" y="4857750"/>
            <a:ext cx="35004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64344" y="2536031"/>
            <a:ext cx="3286125" cy="1357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286375" y="2500313"/>
            <a:ext cx="3286125" cy="1428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16"/>
          <p:cNvSpPr txBox="1">
            <a:spLocks noChangeArrowheads="1"/>
          </p:cNvSpPr>
          <p:nvPr/>
        </p:nvSpPr>
        <p:spPr bwMode="auto">
          <a:xfrm>
            <a:off x="571500" y="5357813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Нарисуй нижние крылья бабочки.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321718" y="3107532"/>
            <a:ext cx="42148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43125" y="3429000"/>
            <a:ext cx="46434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214813" y="2214563"/>
            <a:ext cx="428625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6250" y="2571750"/>
            <a:ext cx="28575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50" y="3429000"/>
            <a:ext cx="28575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6429375" y="1571625"/>
            <a:ext cx="1071563" cy="1214438"/>
          </a:xfrm>
          <a:prstGeom prst="arc">
            <a:avLst>
              <a:gd name="adj1" fmla="val 16200000"/>
              <a:gd name="adj2" fmla="val 2018960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5400000">
            <a:off x="5929313" y="2357438"/>
            <a:ext cx="928687" cy="121443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9282649">
            <a:off x="2000250" y="2211388"/>
            <a:ext cx="928688" cy="1214437"/>
          </a:xfrm>
          <a:prstGeom prst="arc">
            <a:avLst>
              <a:gd name="adj1" fmla="val 16200000"/>
              <a:gd name="adj2" fmla="val 2156328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429125" y="1571625"/>
            <a:ext cx="1500188" cy="1285875"/>
          </a:xfrm>
          <a:custGeom>
            <a:avLst/>
            <a:gdLst>
              <a:gd name="connsiteX0" fmla="*/ 1440287 w 1440287"/>
              <a:gd name="connsiteY0" fmla="*/ 0 h 1322230"/>
              <a:gd name="connsiteX1" fmla="*/ 203915 w 1440287"/>
              <a:gd name="connsiteY1" fmla="*/ 1133340 h 1322230"/>
              <a:gd name="connsiteX2" fmla="*/ 216794 w 1440287"/>
              <a:gd name="connsiteY2" fmla="*/ 1133340 h 132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287" h="1322230">
                <a:moveTo>
                  <a:pt x="1440287" y="0"/>
                </a:moveTo>
                <a:lnTo>
                  <a:pt x="203915" y="1133340"/>
                </a:lnTo>
                <a:cubicBezTo>
                  <a:pt x="0" y="1322230"/>
                  <a:pt x="108397" y="1227785"/>
                  <a:pt x="216794" y="113334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>
            <a:stCxn id="13" idx="6"/>
            <a:endCxn id="19" idx="2"/>
          </p:cNvCxnSpPr>
          <p:nvPr/>
        </p:nvCxnSpPr>
        <p:spPr>
          <a:xfrm>
            <a:off x="4572000" y="3000375"/>
            <a:ext cx="18224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14333715">
            <a:off x="1669257" y="1574006"/>
            <a:ext cx="1071562" cy="1000125"/>
          </a:xfrm>
          <a:prstGeom prst="arc">
            <a:avLst>
              <a:gd name="adj1" fmla="val 16200000"/>
              <a:gd name="adj2" fmla="val 115171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00375" y="1571625"/>
            <a:ext cx="1271588" cy="12001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3" idx="2"/>
            <a:endCxn id="20" idx="0"/>
          </p:cNvCxnSpPr>
          <p:nvPr/>
        </p:nvCxnSpPr>
        <p:spPr>
          <a:xfrm rot="10800000" flipV="1">
            <a:off x="2724150" y="3000375"/>
            <a:ext cx="1562100" cy="368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2428875" y="3286125"/>
            <a:ext cx="2000250" cy="1643063"/>
          </a:xfrm>
          <a:custGeom>
            <a:avLst/>
            <a:gdLst>
              <a:gd name="connsiteX0" fmla="*/ 210355 w 1987639"/>
              <a:gd name="connsiteY0" fmla="*/ 77274 h 1680693"/>
              <a:gd name="connsiteX1" fmla="*/ 94445 w 1987639"/>
              <a:gd name="connsiteY1" fmla="*/ 734096 h 1680693"/>
              <a:gd name="connsiteX2" fmla="*/ 777025 w 1987639"/>
              <a:gd name="connsiteY2" fmla="*/ 1558344 h 1680693"/>
              <a:gd name="connsiteX3" fmla="*/ 1987639 w 1987639"/>
              <a:gd name="connsiteY3" fmla="*/ 0 h 1680693"/>
              <a:gd name="connsiteX4" fmla="*/ 1987639 w 1987639"/>
              <a:gd name="connsiteY4" fmla="*/ 0 h 1680693"/>
              <a:gd name="connsiteX5" fmla="*/ 1987639 w 1987639"/>
              <a:gd name="connsiteY5" fmla="*/ 0 h 16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639" h="1680693">
                <a:moveTo>
                  <a:pt x="210355" y="77274"/>
                </a:moveTo>
                <a:cubicBezTo>
                  <a:pt x="105177" y="282262"/>
                  <a:pt x="0" y="487251"/>
                  <a:pt x="94445" y="734096"/>
                </a:cubicBezTo>
                <a:cubicBezTo>
                  <a:pt x="188890" y="980941"/>
                  <a:pt x="461493" y="1680693"/>
                  <a:pt x="777025" y="1558344"/>
                </a:cubicBezTo>
                <a:cubicBezTo>
                  <a:pt x="1092557" y="1435995"/>
                  <a:pt x="1987639" y="0"/>
                  <a:pt x="1987639" y="0"/>
                </a:cubicBezTo>
                <a:lnTo>
                  <a:pt x="1987639" y="0"/>
                </a:lnTo>
                <a:lnTo>
                  <a:pt x="1987639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flipH="1">
            <a:off x="4429125" y="3357563"/>
            <a:ext cx="2214563" cy="1571625"/>
          </a:xfrm>
          <a:custGeom>
            <a:avLst/>
            <a:gdLst>
              <a:gd name="connsiteX0" fmla="*/ 210355 w 1987639"/>
              <a:gd name="connsiteY0" fmla="*/ 77274 h 1680693"/>
              <a:gd name="connsiteX1" fmla="*/ 94445 w 1987639"/>
              <a:gd name="connsiteY1" fmla="*/ 734096 h 1680693"/>
              <a:gd name="connsiteX2" fmla="*/ 777025 w 1987639"/>
              <a:gd name="connsiteY2" fmla="*/ 1558344 h 1680693"/>
              <a:gd name="connsiteX3" fmla="*/ 1987639 w 1987639"/>
              <a:gd name="connsiteY3" fmla="*/ 0 h 1680693"/>
              <a:gd name="connsiteX4" fmla="*/ 1987639 w 1987639"/>
              <a:gd name="connsiteY4" fmla="*/ 0 h 1680693"/>
              <a:gd name="connsiteX5" fmla="*/ 1987639 w 1987639"/>
              <a:gd name="connsiteY5" fmla="*/ 0 h 16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639" h="1680693">
                <a:moveTo>
                  <a:pt x="210355" y="77274"/>
                </a:moveTo>
                <a:cubicBezTo>
                  <a:pt x="105177" y="282262"/>
                  <a:pt x="0" y="487251"/>
                  <a:pt x="94445" y="734096"/>
                </a:cubicBezTo>
                <a:cubicBezTo>
                  <a:pt x="188890" y="980941"/>
                  <a:pt x="461493" y="1680693"/>
                  <a:pt x="777025" y="1558344"/>
                </a:cubicBezTo>
                <a:cubicBezTo>
                  <a:pt x="1092557" y="1435995"/>
                  <a:pt x="1987639" y="0"/>
                  <a:pt x="1987639" y="0"/>
                </a:cubicBezTo>
                <a:lnTo>
                  <a:pt x="1987639" y="0"/>
                </a:lnTo>
                <a:lnTo>
                  <a:pt x="1987639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94F30-F282-4C1D-ADBD-0FA216017A57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6500813" y="5072063"/>
            <a:ext cx="114300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TextBox 16"/>
          <p:cNvSpPr txBox="1">
            <a:spLocks noChangeArrowheads="1"/>
          </p:cNvSpPr>
          <p:nvPr/>
        </p:nvSpPr>
        <p:spPr bwMode="auto">
          <a:xfrm>
            <a:off x="571500" y="5357813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Удали все вспомогательные линии. Укрась узором крылья бабочки. Не забывай о том, что узоры на обоих крыльях должны быть одинаковыми.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14813" y="2214563"/>
            <a:ext cx="428625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6250" y="2571750"/>
            <a:ext cx="28575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50" y="3429000"/>
            <a:ext cx="28575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6429375" y="1571625"/>
            <a:ext cx="1071563" cy="1214438"/>
          </a:xfrm>
          <a:prstGeom prst="arc">
            <a:avLst>
              <a:gd name="adj1" fmla="val 16200000"/>
              <a:gd name="adj2" fmla="val 2018960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5400000">
            <a:off x="5929313" y="2357438"/>
            <a:ext cx="928687" cy="121443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9282649">
            <a:off x="2000250" y="2211388"/>
            <a:ext cx="928688" cy="1214437"/>
          </a:xfrm>
          <a:prstGeom prst="arc">
            <a:avLst>
              <a:gd name="adj1" fmla="val 16200000"/>
              <a:gd name="adj2" fmla="val 2156328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>
            <a:stCxn id="13" idx="6"/>
            <a:endCxn id="19" idx="2"/>
          </p:cNvCxnSpPr>
          <p:nvPr/>
        </p:nvCxnSpPr>
        <p:spPr>
          <a:xfrm>
            <a:off x="4572000" y="3000375"/>
            <a:ext cx="18224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14333715">
            <a:off x="1669257" y="1574006"/>
            <a:ext cx="1071562" cy="1000125"/>
          </a:xfrm>
          <a:prstGeom prst="arc">
            <a:avLst>
              <a:gd name="adj1" fmla="val 16200000"/>
              <a:gd name="adj2" fmla="val 115171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>
            <a:stCxn id="13" idx="2"/>
            <a:endCxn id="20" idx="0"/>
          </p:cNvCxnSpPr>
          <p:nvPr/>
        </p:nvCxnSpPr>
        <p:spPr>
          <a:xfrm rot="10800000" flipV="1">
            <a:off x="2724150" y="3000375"/>
            <a:ext cx="1562100" cy="368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2352675" y="3322638"/>
            <a:ext cx="1987550" cy="1606550"/>
          </a:xfrm>
          <a:custGeom>
            <a:avLst/>
            <a:gdLst>
              <a:gd name="connsiteX0" fmla="*/ 210355 w 1987639"/>
              <a:gd name="connsiteY0" fmla="*/ 77274 h 1680693"/>
              <a:gd name="connsiteX1" fmla="*/ 94445 w 1987639"/>
              <a:gd name="connsiteY1" fmla="*/ 734096 h 1680693"/>
              <a:gd name="connsiteX2" fmla="*/ 777025 w 1987639"/>
              <a:gd name="connsiteY2" fmla="*/ 1558344 h 1680693"/>
              <a:gd name="connsiteX3" fmla="*/ 1987639 w 1987639"/>
              <a:gd name="connsiteY3" fmla="*/ 0 h 1680693"/>
              <a:gd name="connsiteX4" fmla="*/ 1987639 w 1987639"/>
              <a:gd name="connsiteY4" fmla="*/ 0 h 1680693"/>
              <a:gd name="connsiteX5" fmla="*/ 1987639 w 1987639"/>
              <a:gd name="connsiteY5" fmla="*/ 0 h 16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639" h="1680693">
                <a:moveTo>
                  <a:pt x="210355" y="77274"/>
                </a:moveTo>
                <a:cubicBezTo>
                  <a:pt x="105177" y="282262"/>
                  <a:pt x="0" y="487251"/>
                  <a:pt x="94445" y="734096"/>
                </a:cubicBezTo>
                <a:cubicBezTo>
                  <a:pt x="188890" y="980941"/>
                  <a:pt x="461493" y="1680693"/>
                  <a:pt x="777025" y="1558344"/>
                </a:cubicBezTo>
                <a:cubicBezTo>
                  <a:pt x="1092557" y="1435995"/>
                  <a:pt x="1987639" y="0"/>
                  <a:pt x="1987639" y="0"/>
                </a:cubicBezTo>
                <a:lnTo>
                  <a:pt x="1987639" y="0"/>
                </a:lnTo>
                <a:lnTo>
                  <a:pt x="1987639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flipH="1">
            <a:off x="4500563" y="3357563"/>
            <a:ext cx="2143125" cy="1571625"/>
          </a:xfrm>
          <a:custGeom>
            <a:avLst/>
            <a:gdLst>
              <a:gd name="connsiteX0" fmla="*/ 210355 w 1987639"/>
              <a:gd name="connsiteY0" fmla="*/ 77274 h 1680693"/>
              <a:gd name="connsiteX1" fmla="*/ 94445 w 1987639"/>
              <a:gd name="connsiteY1" fmla="*/ 734096 h 1680693"/>
              <a:gd name="connsiteX2" fmla="*/ 777025 w 1987639"/>
              <a:gd name="connsiteY2" fmla="*/ 1558344 h 1680693"/>
              <a:gd name="connsiteX3" fmla="*/ 1987639 w 1987639"/>
              <a:gd name="connsiteY3" fmla="*/ 0 h 1680693"/>
              <a:gd name="connsiteX4" fmla="*/ 1987639 w 1987639"/>
              <a:gd name="connsiteY4" fmla="*/ 0 h 1680693"/>
              <a:gd name="connsiteX5" fmla="*/ 1987639 w 1987639"/>
              <a:gd name="connsiteY5" fmla="*/ 0 h 16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639" h="1680693">
                <a:moveTo>
                  <a:pt x="210355" y="77274"/>
                </a:moveTo>
                <a:cubicBezTo>
                  <a:pt x="105177" y="282262"/>
                  <a:pt x="0" y="487251"/>
                  <a:pt x="94445" y="734096"/>
                </a:cubicBezTo>
                <a:cubicBezTo>
                  <a:pt x="188890" y="980941"/>
                  <a:pt x="461493" y="1680693"/>
                  <a:pt x="777025" y="1558344"/>
                </a:cubicBezTo>
                <a:cubicBezTo>
                  <a:pt x="1092557" y="1435995"/>
                  <a:pt x="1987639" y="0"/>
                  <a:pt x="1987639" y="0"/>
                </a:cubicBezTo>
                <a:lnTo>
                  <a:pt x="1987639" y="0"/>
                </a:lnTo>
                <a:lnTo>
                  <a:pt x="1987639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>
            <a:stCxn id="24" idx="2"/>
          </p:cNvCxnSpPr>
          <p:nvPr/>
        </p:nvCxnSpPr>
        <p:spPr>
          <a:xfrm>
            <a:off x="2095500" y="1554163"/>
            <a:ext cx="904875" cy="17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8" idx="0"/>
          </p:cNvCxnSpPr>
          <p:nvPr/>
        </p:nvCxnSpPr>
        <p:spPr>
          <a:xfrm>
            <a:off x="5929313" y="1571625"/>
            <a:ext cx="10366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4" idx="0"/>
            <a:endCxn id="20" idx="2"/>
          </p:cNvCxnSpPr>
          <p:nvPr/>
        </p:nvCxnSpPr>
        <p:spPr>
          <a:xfrm rot="16200000" flipH="1">
            <a:off x="1566863" y="2541588"/>
            <a:ext cx="690562" cy="271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8" idx="2"/>
          </p:cNvCxnSpPr>
          <p:nvPr/>
        </p:nvCxnSpPr>
        <p:spPr>
          <a:xfrm rot="5400000">
            <a:off x="6677819" y="2283619"/>
            <a:ext cx="1111250" cy="465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4559300" y="1560513"/>
            <a:ext cx="1390650" cy="1169987"/>
          </a:xfrm>
          <a:custGeom>
            <a:avLst/>
            <a:gdLst>
              <a:gd name="connsiteX0" fmla="*/ 1390918 w 1390918"/>
              <a:gd name="connsiteY0" fmla="*/ 23611 h 1169831"/>
              <a:gd name="connsiteX1" fmla="*/ 991673 w 1390918"/>
              <a:gd name="connsiteY1" fmla="*/ 191037 h 1169831"/>
              <a:gd name="connsiteX2" fmla="*/ 0 w 1390918"/>
              <a:gd name="connsiteY2" fmla="*/ 1169831 h 116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918" h="1169831">
                <a:moveTo>
                  <a:pt x="1390918" y="23611"/>
                </a:moveTo>
                <a:cubicBezTo>
                  <a:pt x="1307205" y="11805"/>
                  <a:pt x="1223493" y="0"/>
                  <a:pt x="991673" y="191037"/>
                </a:cubicBezTo>
                <a:cubicBezTo>
                  <a:pt x="759853" y="382074"/>
                  <a:pt x="379926" y="775952"/>
                  <a:pt x="0" y="116983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974975" y="1566863"/>
            <a:ext cx="1314450" cy="1201737"/>
          </a:xfrm>
          <a:custGeom>
            <a:avLst/>
            <a:gdLst>
              <a:gd name="connsiteX0" fmla="*/ 0 w 1313645"/>
              <a:gd name="connsiteY0" fmla="*/ 17171 h 1202028"/>
              <a:gd name="connsiteX1" fmla="*/ 476518 w 1313645"/>
              <a:gd name="connsiteY1" fmla="*/ 197476 h 1202028"/>
              <a:gd name="connsiteX2" fmla="*/ 1313645 w 1313645"/>
              <a:gd name="connsiteY2" fmla="*/ 1202028 h 1202028"/>
              <a:gd name="connsiteX3" fmla="*/ 1313645 w 1313645"/>
              <a:gd name="connsiteY3" fmla="*/ 1202028 h 120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645" h="1202028">
                <a:moveTo>
                  <a:pt x="0" y="17171"/>
                </a:moveTo>
                <a:cubicBezTo>
                  <a:pt x="128788" y="8585"/>
                  <a:pt x="257577" y="0"/>
                  <a:pt x="476518" y="197476"/>
                </a:cubicBezTo>
                <a:cubicBezTo>
                  <a:pt x="695459" y="394952"/>
                  <a:pt x="1313645" y="1202028"/>
                  <a:pt x="1313645" y="1202028"/>
                </a:cubicBezTo>
                <a:lnTo>
                  <a:pt x="1313645" y="1202028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143125" y="1928813"/>
            <a:ext cx="71437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143625" y="2000250"/>
            <a:ext cx="71437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4506913" y="1416050"/>
            <a:ext cx="606425" cy="798513"/>
          </a:xfrm>
          <a:custGeom>
            <a:avLst/>
            <a:gdLst>
              <a:gd name="connsiteX0" fmla="*/ 0 w 605307"/>
              <a:gd name="connsiteY0" fmla="*/ 798490 h 798490"/>
              <a:gd name="connsiteX1" fmla="*/ 167425 w 605307"/>
              <a:gd name="connsiteY1" fmla="*/ 309093 h 798490"/>
              <a:gd name="connsiteX2" fmla="*/ 386366 w 605307"/>
              <a:gd name="connsiteY2" fmla="*/ 64394 h 798490"/>
              <a:gd name="connsiteX3" fmla="*/ 605307 w 605307"/>
              <a:gd name="connsiteY3" fmla="*/ 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307" h="798490">
                <a:moveTo>
                  <a:pt x="0" y="798490"/>
                </a:moveTo>
                <a:cubicBezTo>
                  <a:pt x="51515" y="614966"/>
                  <a:pt x="103031" y="431442"/>
                  <a:pt x="167425" y="309093"/>
                </a:cubicBezTo>
                <a:cubicBezTo>
                  <a:pt x="231819" y="186744"/>
                  <a:pt x="313386" y="115910"/>
                  <a:pt x="386366" y="64394"/>
                </a:cubicBezTo>
                <a:cubicBezTo>
                  <a:pt x="459346" y="12879"/>
                  <a:pt x="532326" y="6439"/>
                  <a:pt x="605307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flipH="1">
            <a:off x="3714750" y="1428750"/>
            <a:ext cx="642938" cy="798513"/>
          </a:xfrm>
          <a:custGeom>
            <a:avLst/>
            <a:gdLst>
              <a:gd name="connsiteX0" fmla="*/ 0 w 605307"/>
              <a:gd name="connsiteY0" fmla="*/ 798490 h 798490"/>
              <a:gd name="connsiteX1" fmla="*/ 167425 w 605307"/>
              <a:gd name="connsiteY1" fmla="*/ 309093 h 798490"/>
              <a:gd name="connsiteX2" fmla="*/ 386366 w 605307"/>
              <a:gd name="connsiteY2" fmla="*/ 64394 h 798490"/>
              <a:gd name="connsiteX3" fmla="*/ 605307 w 605307"/>
              <a:gd name="connsiteY3" fmla="*/ 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307" h="798490">
                <a:moveTo>
                  <a:pt x="0" y="798490"/>
                </a:moveTo>
                <a:cubicBezTo>
                  <a:pt x="51515" y="614966"/>
                  <a:pt x="103031" y="431442"/>
                  <a:pt x="167425" y="309093"/>
                </a:cubicBezTo>
                <a:cubicBezTo>
                  <a:pt x="231819" y="186744"/>
                  <a:pt x="313386" y="115910"/>
                  <a:pt x="386366" y="64394"/>
                </a:cubicBezTo>
                <a:cubicBezTo>
                  <a:pt x="459346" y="12879"/>
                  <a:pt x="532326" y="6439"/>
                  <a:pt x="605307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500313" y="20002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215063" y="20716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3119438" y="3194050"/>
            <a:ext cx="396875" cy="1236663"/>
          </a:xfrm>
          <a:custGeom>
            <a:avLst/>
            <a:gdLst>
              <a:gd name="connsiteX0" fmla="*/ 358462 w 397098"/>
              <a:gd name="connsiteY0" fmla="*/ 0 h 1236371"/>
              <a:gd name="connsiteX1" fmla="*/ 100884 w 397098"/>
              <a:gd name="connsiteY1" fmla="*/ 296214 h 1236371"/>
              <a:gd name="connsiteX2" fmla="*/ 10732 w 397098"/>
              <a:gd name="connsiteY2" fmla="*/ 669701 h 1236371"/>
              <a:gd name="connsiteX3" fmla="*/ 36490 w 397098"/>
              <a:gd name="connsiteY3" fmla="*/ 914400 h 1236371"/>
              <a:gd name="connsiteX4" fmla="*/ 203915 w 397098"/>
              <a:gd name="connsiteY4" fmla="*/ 1120462 h 1236371"/>
              <a:gd name="connsiteX5" fmla="*/ 397098 w 397098"/>
              <a:gd name="connsiteY5" fmla="*/ 1236371 h 12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98" h="1236371">
                <a:moveTo>
                  <a:pt x="358462" y="0"/>
                </a:moveTo>
                <a:cubicBezTo>
                  <a:pt x="258650" y="92298"/>
                  <a:pt x="158839" y="184597"/>
                  <a:pt x="100884" y="296214"/>
                </a:cubicBezTo>
                <a:cubicBezTo>
                  <a:pt x="42929" y="407831"/>
                  <a:pt x="21464" y="566670"/>
                  <a:pt x="10732" y="669701"/>
                </a:cubicBezTo>
                <a:cubicBezTo>
                  <a:pt x="0" y="772732"/>
                  <a:pt x="4293" y="839273"/>
                  <a:pt x="36490" y="914400"/>
                </a:cubicBezTo>
                <a:cubicBezTo>
                  <a:pt x="68687" y="989527"/>
                  <a:pt x="143814" y="1066800"/>
                  <a:pt x="203915" y="1120462"/>
                </a:cubicBezTo>
                <a:cubicBezTo>
                  <a:pt x="264016" y="1174124"/>
                  <a:pt x="330557" y="1205247"/>
                  <a:pt x="397098" y="123637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 flipH="1">
            <a:off x="5429250" y="3214688"/>
            <a:ext cx="546100" cy="1357312"/>
          </a:xfrm>
          <a:custGeom>
            <a:avLst/>
            <a:gdLst>
              <a:gd name="connsiteX0" fmla="*/ 358462 w 397098"/>
              <a:gd name="connsiteY0" fmla="*/ 0 h 1236371"/>
              <a:gd name="connsiteX1" fmla="*/ 100884 w 397098"/>
              <a:gd name="connsiteY1" fmla="*/ 296214 h 1236371"/>
              <a:gd name="connsiteX2" fmla="*/ 10732 w 397098"/>
              <a:gd name="connsiteY2" fmla="*/ 669701 h 1236371"/>
              <a:gd name="connsiteX3" fmla="*/ 36490 w 397098"/>
              <a:gd name="connsiteY3" fmla="*/ 914400 h 1236371"/>
              <a:gd name="connsiteX4" fmla="*/ 203915 w 397098"/>
              <a:gd name="connsiteY4" fmla="*/ 1120462 h 1236371"/>
              <a:gd name="connsiteX5" fmla="*/ 397098 w 397098"/>
              <a:gd name="connsiteY5" fmla="*/ 1236371 h 12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98" h="1236371">
                <a:moveTo>
                  <a:pt x="358462" y="0"/>
                </a:moveTo>
                <a:cubicBezTo>
                  <a:pt x="258650" y="92298"/>
                  <a:pt x="158839" y="184597"/>
                  <a:pt x="100884" y="296214"/>
                </a:cubicBezTo>
                <a:cubicBezTo>
                  <a:pt x="42929" y="407831"/>
                  <a:pt x="21464" y="566670"/>
                  <a:pt x="10732" y="669701"/>
                </a:cubicBezTo>
                <a:cubicBezTo>
                  <a:pt x="0" y="772732"/>
                  <a:pt x="4293" y="839273"/>
                  <a:pt x="36490" y="914400"/>
                </a:cubicBezTo>
                <a:cubicBezTo>
                  <a:pt x="68687" y="989527"/>
                  <a:pt x="143814" y="1066800"/>
                  <a:pt x="203915" y="1120462"/>
                </a:cubicBezTo>
                <a:cubicBezTo>
                  <a:pt x="264016" y="1174124"/>
                  <a:pt x="330557" y="1205247"/>
                  <a:pt x="397098" y="123637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2395538" y="3760788"/>
            <a:ext cx="720725" cy="98425"/>
          </a:xfrm>
          <a:custGeom>
            <a:avLst/>
            <a:gdLst>
              <a:gd name="connsiteX0" fmla="*/ 0 w 721217"/>
              <a:gd name="connsiteY0" fmla="*/ 0 h 98738"/>
              <a:gd name="connsiteX1" fmla="*/ 386367 w 721217"/>
              <a:gd name="connsiteY1" fmla="*/ 90152 h 98738"/>
              <a:gd name="connsiteX2" fmla="*/ 721217 w 721217"/>
              <a:gd name="connsiteY2" fmla="*/ 51515 h 9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217" h="98738">
                <a:moveTo>
                  <a:pt x="0" y="0"/>
                </a:moveTo>
                <a:cubicBezTo>
                  <a:pt x="133082" y="40783"/>
                  <a:pt x="266164" y="81566"/>
                  <a:pt x="386367" y="90152"/>
                </a:cubicBezTo>
                <a:cubicBezTo>
                  <a:pt x="506570" y="98738"/>
                  <a:pt x="613893" y="75126"/>
                  <a:pt x="721217" y="5151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2730500" y="4314825"/>
            <a:ext cx="604838" cy="298450"/>
          </a:xfrm>
          <a:custGeom>
            <a:avLst/>
            <a:gdLst>
              <a:gd name="connsiteX0" fmla="*/ 0 w 605307"/>
              <a:gd name="connsiteY0" fmla="*/ 270456 h 298360"/>
              <a:gd name="connsiteX1" fmla="*/ 244699 w 605307"/>
              <a:gd name="connsiteY1" fmla="*/ 283335 h 298360"/>
              <a:gd name="connsiteX2" fmla="*/ 502276 w 605307"/>
              <a:gd name="connsiteY2" fmla="*/ 180304 h 298360"/>
              <a:gd name="connsiteX3" fmla="*/ 605307 w 605307"/>
              <a:gd name="connsiteY3" fmla="*/ 0 h 29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307" h="298360">
                <a:moveTo>
                  <a:pt x="0" y="270456"/>
                </a:moveTo>
                <a:cubicBezTo>
                  <a:pt x="80493" y="284408"/>
                  <a:pt x="160986" y="298360"/>
                  <a:pt x="244699" y="283335"/>
                </a:cubicBezTo>
                <a:cubicBezTo>
                  <a:pt x="328412" y="268310"/>
                  <a:pt x="442175" y="227527"/>
                  <a:pt x="502276" y="180304"/>
                </a:cubicBezTo>
                <a:cubicBezTo>
                  <a:pt x="562377" y="133081"/>
                  <a:pt x="583842" y="66540"/>
                  <a:pt x="60530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929313" y="3571875"/>
            <a:ext cx="541337" cy="403225"/>
          </a:xfrm>
          <a:custGeom>
            <a:avLst/>
            <a:gdLst>
              <a:gd name="connsiteX0" fmla="*/ 540913 w 540913"/>
              <a:gd name="connsiteY0" fmla="*/ 0 h 403538"/>
              <a:gd name="connsiteX1" fmla="*/ 412124 w 540913"/>
              <a:gd name="connsiteY1" fmla="*/ 283335 h 403538"/>
              <a:gd name="connsiteX2" fmla="*/ 141668 w 540913"/>
              <a:gd name="connsiteY2" fmla="*/ 386366 h 403538"/>
              <a:gd name="connsiteX3" fmla="*/ 0 w 540913"/>
              <a:gd name="connsiteY3" fmla="*/ 386366 h 40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913" h="403538">
                <a:moveTo>
                  <a:pt x="540913" y="0"/>
                </a:moveTo>
                <a:cubicBezTo>
                  <a:pt x="509789" y="109470"/>
                  <a:pt x="478665" y="218941"/>
                  <a:pt x="412124" y="283335"/>
                </a:cubicBezTo>
                <a:cubicBezTo>
                  <a:pt x="345583" y="347729"/>
                  <a:pt x="210355" y="369194"/>
                  <a:pt x="141668" y="386366"/>
                </a:cubicBezTo>
                <a:cubicBezTo>
                  <a:pt x="72981" y="403538"/>
                  <a:pt x="36490" y="394952"/>
                  <a:pt x="0" y="3863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692775" y="4430713"/>
            <a:ext cx="541338" cy="220662"/>
          </a:xfrm>
          <a:custGeom>
            <a:avLst/>
            <a:gdLst>
              <a:gd name="connsiteX0" fmla="*/ 0 w 540913"/>
              <a:gd name="connsiteY0" fmla="*/ 0 h 221087"/>
              <a:gd name="connsiteX1" fmla="*/ 103031 w 540913"/>
              <a:gd name="connsiteY1" fmla="*/ 154547 h 221087"/>
              <a:gd name="connsiteX2" fmla="*/ 296214 w 540913"/>
              <a:gd name="connsiteY2" fmla="*/ 218941 h 221087"/>
              <a:gd name="connsiteX3" fmla="*/ 540913 w 540913"/>
              <a:gd name="connsiteY3" fmla="*/ 167426 h 2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913" h="221087">
                <a:moveTo>
                  <a:pt x="0" y="0"/>
                </a:moveTo>
                <a:cubicBezTo>
                  <a:pt x="26831" y="59028"/>
                  <a:pt x="53662" y="118057"/>
                  <a:pt x="103031" y="154547"/>
                </a:cubicBezTo>
                <a:cubicBezTo>
                  <a:pt x="152400" y="191037"/>
                  <a:pt x="223234" y="216795"/>
                  <a:pt x="296214" y="218941"/>
                </a:cubicBezTo>
                <a:cubicBezTo>
                  <a:pt x="369194" y="221087"/>
                  <a:pt x="455053" y="194256"/>
                  <a:pt x="540913" y="1674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5" name="Прямая соединительная линия 54"/>
          <p:cNvCxnSpPr>
            <a:stCxn id="47" idx="2"/>
          </p:cNvCxnSpPr>
          <p:nvPr/>
        </p:nvCxnSpPr>
        <p:spPr>
          <a:xfrm flipV="1">
            <a:off x="3128963" y="3143250"/>
            <a:ext cx="1157287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7" idx="4"/>
          </p:cNvCxnSpPr>
          <p:nvPr/>
        </p:nvCxnSpPr>
        <p:spPr>
          <a:xfrm flipV="1">
            <a:off x="3322638" y="3214688"/>
            <a:ext cx="963612" cy="110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52" idx="3"/>
          </p:cNvCxnSpPr>
          <p:nvPr/>
        </p:nvCxnSpPr>
        <p:spPr>
          <a:xfrm flipH="1" flipV="1">
            <a:off x="4572000" y="3214688"/>
            <a:ext cx="1357313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48" idx="4"/>
            <a:endCxn id="13" idx="5"/>
          </p:cNvCxnSpPr>
          <p:nvPr/>
        </p:nvCxnSpPr>
        <p:spPr>
          <a:xfrm rot="10800000">
            <a:off x="4530725" y="3303588"/>
            <a:ext cx="1163638" cy="114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4143375" y="2143125"/>
            <a:ext cx="14287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572000" y="2143125"/>
            <a:ext cx="14287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643313" y="1357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72063" y="1357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172B-B11C-4DF6-8F22-F3095826892D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77" name="Нижний колонтитул 76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58" name="Рисунок 57" descr="бабоч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23824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баб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642918"/>
            <a:ext cx="6643734" cy="49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 descr="бабочка5.jpg"/>
          <p:cNvPicPr>
            <a:picLocks noChangeAspect="1"/>
          </p:cNvPicPr>
          <p:nvPr/>
        </p:nvPicPr>
        <p:blipFill>
          <a:blip r:embed="rId4" cstate="print"/>
          <a:srcRect l="9687" t="1250" r="31250" b="35000"/>
          <a:stretch>
            <a:fillRect/>
          </a:stretch>
        </p:blipFill>
        <p:spPr>
          <a:xfrm>
            <a:off x="2000232" y="714356"/>
            <a:ext cx="5786478" cy="468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 descr="бабочка6.jpg"/>
          <p:cNvPicPr>
            <a:picLocks noChangeAspect="1"/>
          </p:cNvPicPr>
          <p:nvPr/>
        </p:nvPicPr>
        <p:blipFill>
          <a:blip r:embed="rId5" cstate="print"/>
          <a:srcRect t="6479" r="7727" b="7930"/>
          <a:stretch>
            <a:fillRect/>
          </a:stretch>
        </p:blipFill>
        <p:spPr>
          <a:xfrm>
            <a:off x="2000232" y="714356"/>
            <a:ext cx="5786478" cy="473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Admin\Рабочий стол\симметрия\мышь.jpg"/>
          <p:cNvPicPr>
            <a:picLocks noChangeAspect="1" noChangeArrowheads="1"/>
          </p:cNvPicPr>
          <p:nvPr/>
        </p:nvPicPr>
        <p:blipFill>
          <a:blip r:embed="rId2"/>
          <a:srcRect l="41548"/>
          <a:stretch>
            <a:fillRect/>
          </a:stretch>
        </p:blipFill>
        <p:spPr bwMode="auto">
          <a:xfrm>
            <a:off x="214313" y="285750"/>
            <a:ext cx="36274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C:\Documents and Settings\Admin\Рабочий стол\симметрия\самолёт.JPG"/>
          <p:cNvPicPr>
            <a:picLocks noChangeAspect="1" noChangeArrowheads="1"/>
          </p:cNvPicPr>
          <p:nvPr/>
        </p:nvPicPr>
        <p:blipFill>
          <a:blip r:embed="rId3"/>
          <a:srcRect l="20000" t="28751" r="20937" b="26250"/>
          <a:stretch>
            <a:fillRect/>
          </a:stretch>
        </p:blipFill>
        <p:spPr bwMode="auto">
          <a:xfrm>
            <a:off x="4143375" y="285750"/>
            <a:ext cx="450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857750" y="2143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00063" y="492918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Найди симметричные  объекты</a:t>
            </a:r>
            <a:r>
              <a:rPr lang="en-US" sz="24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на картинках.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1B13F-1479-49D3-8DD3-ABAEE86363EA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32774" name="Рисунок 8" descr="арка.jpg"/>
          <p:cNvPicPr>
            <a:picLocks noChangeAspect="1"/>
          </p:cNvPicPr>
          <p:nvPr/>
        </p:nvPicPr>
        <p:blipFill>
          <a:blip r:embed="rId4"/>
          <a:srcRect l="15625" t="16666" r="16406" b="15625"/>
          <a:stretch>
            <a:fillRect/>
          </a:stretch>
        </p:blipFill>
        <p:spPr bwMode="auto">
          <a:xfrm>
            <a:off x="4286250" y="3071813"/>
            <a:ext cx="4206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C2D3C-10CB-410A-B551-68A3EB2F787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0" name="Рисунок 9" descr="девочка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1656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альчик4.jpg"/>
          <p:cNvPicPr>
            <a:picLocks noChangeAspect="1"/>
          </p:cNvPicPr>
          <p:nvPr/>
        </p:nvPicPr>
        <p:blipFill>
          <a:blip r:embed="rId3"/>
          <a:srcRect l="5000" r="12500" b="11160"/>
          <a:stretch>
            <a:fillRect/>
          </a:stretch>
        </p:blipFill>
        <p:spPr bwMode="auto">
          <a:xfrm>
            <a:off x="4643438" y="1928813"/>
            <a:ext cx="4357687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девочка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0"/>
            <a:ext cx="9144000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785938" y="4000500"/>
            <a:ext cx="1000125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3125" y="5000625"/>
            <a:ext cx="1357313" cy="1285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food3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704761" flipV="1">
            <a:off x="881063" y="4510088"/>
            <a:ext cx="1968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ood3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137975">
            <a:off x="6970713" y="4729162"/>
            <a:ext cx="1968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071563"/>
            <a:ext cx="807243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Вопросы.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Какие предметы являются симметричными?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Где можно встретить симметрию?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Как называется линия, делящая предмет пополам?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B854-310E-4D68-B75C-84715ED9B437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857375" y="714375"/>
            <a:ext cx="5429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Если предмет от середины</a:t>
            </a:r>
          </a:p>
          <a:p>
            <a:pPr algn="ctr"/>
            <a:r>
              <a:rPr lang="ru-RU" sz="2400">
                <a:latin typeface="Calibri" pitchFamily="34" charset="0"/>
              </a:rPr>
              <a:t>Суметь разделить на две половины,</a:t>
            </a:r>
          </a:p>
          <a:p>
            <a:pPr algn="ctr"/>
            <a:r>
              <a:rPr lang="ru-RU" sz="2400">
                <a:latin typeface="Calibri" pitchFamily="34" charset="0"/>
              </a:rPr>
              <a:t>И половинки будут похожи,</a:t>
            </a:r>
          </a:p>
          <a:p>
            <a:pPr algn="ctr"/>
            <a:r>
              <a:rPr lang="ru-RU" sz="2400">
                <a:latin typeface="Calibri" pitchFamily="34" charset="0"/>
              </a:rPr>
              <a:t>Тогда  симметричным</a:t>
            </a:r>
          </a:p>
          <a:p>
            <a:pPr algn="ctr"/>
            <a:r>
              <a:rPr lang="ru-RU" sz="2400">
                <a:latin typeface="Calibri" pitchFamily="34" charset="0"/>
              </a:rPr>
              <a:t>Предмет назвать сможем мы.</a:t>
            </a:r>
          </a:p>
        </p:txBody>
      </p:sp>
      <p:pic>
        <p:nvPicPr>
          <p:cNvPr id="16386" name="Picture 4" descr="C:\Documents and Settings\Admin\Рабочий стол\симметрия\ваза.jpg"/>
          <p:cNvPicPr>
            <a:picLocks noChangeAspect="1" noChangeArrowheads="1"/>
          </p:cNvPicPr>
          <p:nvPr/>
        </p:nvPicPr>
        <p:blipFill>
          <a:blip r:embed="rId2"/>
          <a:srcRect r="49789"/>
          <a:stretch>
            <a:fillRect/>
          </a:stretch>
        </p:blipFill>
        <p:spPr bwMode="auto">
          <a:xfrm>
            <a:off x="2786063" y="3429000"/>
            <a:ext cx="1143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\Рабочий стол\симметрия\ваза.jpg"/>
          <p:cNvPicPr>
            <a:picLocks noChangeAspect="1" noChangeArrowheads="1"/>
          </p:cNvPicPr>
          <p:nvPr/>
        </p:nvPicPr>
        <p:blipFill>
          <a:blip r:embed="rId2"/>
          <a:srcRect l="50211"/>
          <a:stretch>
            <a:fillRect/>
          </a:stretch>
        </p:blipFill>
        <p:spPr bwMode="auto">
          <a:xfrm>
            <a:off x="3929063" y="3429000"/>
            <a:ext cx="11334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986-5621-4E9B-97EA-43F8D72C192E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7558E-6 C 0.02309 -4.37558E-6 0.04601 -4.37558E-6 0.0691 -4.37558E-6 " pathEditMode="relative" ptsTypes="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Admin\Рабочий стол\симметрия\стрекозы.jp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1714500" y="500063"/>
            <a:ext cx="5715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000125" y="5143500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Симметрии много в природе, поверь!</a:t>
            </a:r>
          </a:p>
          <a:p>
            <a:pPr algn="ctr"/>
            <a:r>
              <a:rPr lang="ru-RU" sz="2400">
                <a:latin typeface="Calibri" pitchFamily="34" charset="0"/>
              </a:rPr>
              <a:t>Если не веришь, возьми и проверь!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2A730-0461-453D-B62A-CC2328DE52FE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симметрия\бабоч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57188"/>
            <a:ext cx="5238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42938" y="4500563"/>
            <a:ext cx="4643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Вот бабочка крыльями </a:t>
            </a:r>
          </a:p>
          <a:p>
            <a:pPr algn="ctr"/>
            <a:r>
              <a:rPr lang="ru-RU" sz="2400">
                <a:latin typeface="Calibri" pitchFamily="34" charset="0"/>
              </a:rPr>
              <a:t>Плавно взмахнула,</a:t>
            </a:r>
          </a:p>
          <a:p>
            <a:pPr algn="ctr"/>
            <a:r>
              <a:rPr lang="ru-RU" sz="2400">
                <a:latin typeface="Calibri" pitchFamily="34" charset="0"/>
              </a:rPr>
              <a:t>Для нас, не таясь, </a:t>
            </a:r>
          </a:p>
          <a:p>
            <a:pPr algn="ctr"/>
            <a:r>
              <a:rPr lang="ru-RU" sz="2400">
                <a:latin typeface="Calibri" pitchFamily="34" charset="0"/>
              </a:rPr>
              <a:t>Свой узор распахнула.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000625" y="4500563"/>
            <a:ext cx="3357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А с узора, не моргая,</a:t>
            </a:r>
          </a:p>
          <a:p>
            <a:pPr algn="ctr"/>
            <a:r>
              <a:rPr lang="ru-RU" sz="2400">
                <a:latin typeface="Calibri" pitchFamily="34" charset="0"/>
              </a:rPr>
              <a:t>Красотою поражая,</a:t>
            </a:r>
          </a:p>
          <a:p>
            <a:pPr algn="ctr"/>
            <a:r>
              <a:rPr lang="ru-RU" sz="2400">
                <a:latin typeface="Calibri" pitchFamily="34" charset="0"/>
              </a:rPr>
              <a:t>Симпатичных пара глаз</a:t>
            </a:r>
          </a:p>
          <a:p>
            <a:pPr algn="ctr"/>
            <a:r>
              <a:rPr lang="ru-RU" sz="2400">
                <a:latin typeface="Calibri" pitchFamily="34" charset="0"/>
              </a:rPr>
              <a:t>Смотрит весело на нас!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A5B26-926F-4912-8DD0-F8431AB8E8F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987675" y="6308725"/>
            <a:ext cx="2895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72188" y="3143250"/>
            <a:ext cx="928687" cy="8572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143125" y="50006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У майских жуков есть пара усов,</a:t>
            </a:r>
          </a:p>
          <a:p>
            <a:pPr algn="ctr"/>
            <a:r>
              <a:rPr lang="ru-RU" sz="2400">
                <a:latin typeface="Calibri" pitchFamily="34" charset="0"/>
              </a:rPr>
              <a:t>Значит симметрия есть у жуков!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E9DAF-CA0C-4CEA-9681-21E8BF2CCB0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7" name="Рисунок 6" descr="жук1.jpg"/>
          <p:cNvPicPr>
            <a:picLocks noChangeAspect="1"/>
          </p:cNvPicPr>
          <p:nvPr/>
        </p:nvPicPr>
        <p:blipFill>
          <a:blip r:embed="rId2"/>
          <a:srcRect l="76250" b="7692"/>
          <a:stretch>
            <a:fillRect/>
          </a:stretch>
        </p:blipFill>
        <p:spPr bwMode="auto">
          <a:xfrm>
            <a:off x="4357688" y="1143000"/>
            <a:ext cx="904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 descr="жук1.jpg"/>
          <p:cNvPicPr>
            <a:picLocks noChangeAspect="1"/>
          </p:cNvPicPr>
          <p:nvPr/>
        </p:nvPicPr>
        <p:blipFill>
          <a:blip r:embed="rId2"/>
          <a:srcRect l="51875" r="23750" b="7692"/>
          <a:stretch>
            <a:fillRect/>
          </a:stretch>
        </p:blipFill>
        <p:spPr bwMode="auto">
          <a:xfrm>
            <a:off x="3429000" y="1143000"/>
            <a:ext cx="928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2109E-6 L 0.084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симметрия\жу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42783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857750" y="2643188"/>
            <a:ext cx="3929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Смотри, над цветами,</a:t>
            </a:r>
          </a:p>
          <a:p>
            <a:pPr algn="ctr"/>
            <a:r>
              <a:rPr lang="ru-RU" sz="2400">
                <a:latin typeface="Calibri" pitchFamily="34" charset="0"/>
              </a:rPr>
              <a:t>Грозно жужжа,</a:t>
            </a:r>
          </a:p>
          <a:p>
            <a:pPr algn="ctr"/>
            <a:r>
              <a:rPr lang="ru-RU" sz="2400">
                <a:latin typeface="Calibri" pitchFamily="34" charset="0"/>
              </a:rPr>
              <a:t>Раскрыл жук</a:t>
            </a:r>
          </a:p>
          <a:p>
            <a:pPr algn="ctr"/>
            <a:r>
              <a:rPr lang="ru-RU" sz="2400">
                <a:latin typeface="Calibri" pitchFamily="34" charset="0"/>
              </a:rPr>
              <a:t>Два жёстких жучьих крыла!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910BE-6FBF-47B1-A92B-C54E5935680D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Admin\Рабочий стол\симметрия\ваза2.jpg"/>
          <p:cNvPicPr>
            <a:picLocks noChangeAspect="1" noChangeArrowheads="1"/>
          </p:cNvPicPr>
          <p:nvPr/>
        </p:nvPicPr>
        <p:blipFill>
          <a:blip r:embed="rId2"/>
          <a:srcRect r="50893"/>
          <a:stretch>
            <a:fillRect/>
          </a:stretch>
        </p:blipFill>
        <p:spPr bwMode="auto">
          <a:xfrm>
            <a:off x="3214688" y="357188"/>
            <a:ext cx="15716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симметрия\ваза2.jpg"/>
          <p:cNvPicPr>
            <a:picLocks noChangeAspect="1" noChangeArrowheads="1"/>
          </p:cNvPicPr>
          <p:nvPr/>
        </p:nvPicPr>
        <p:blipFill>
          <a:blip r:embed="rId2"/>
          <a:srcRect l="49107"/>
          <a:stretch>
            <a:fillRect/>
          </a:stretch>
        </p:blipFill>
        <p:spPr bwMode="auto">
          <a:xfrm>
            <a:off x="4786313" y="357188"/>
            <a:ext cx="16287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857500" y="4786313"/>
            <a:ext cx="3929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А мамина ваза?!</a:t>
            </a:r>
          </a:p>
          <a:p>
            <a:pPr algn="ctr"/>
            <a:r>
              <a:rPr lang="ru-RU" sz="2400">
                <a:latin typeface="Calibri" pitchFamily="34" charset="0"/>
              </a:rPr>
              <a:t>Нет- нет, не разбилась!</a:t>
            </a:r>
          </a:p>
          <a:p>
            <a:pPr algn="ctr"/>
            <a:r>
              <a:rPr lang="ru-RU" sz="2400">
                <a:latin typeface="Calibri" pitchFamily="34" charset="0"/>
              </a:rPr>
              <a:t>Лишь в мыслях у нас</a:t>
            </a:r>
          </a:p>
          <a:p>
            <a:pPr algn="ctr"/>
            <a:r>
              <a:rPr lang="ru-RU" sz="2400">
                <a:latin typeface="Calibri" pitchFamily="34" charset="0"/>
              </a:rPr>
              <a:t>Пополам разделилась!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7C657-577D-4190-8864-6B4E9378DE72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495E-6 L 0.04739 -2.6549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симметрия\ваза2.jpg"/>
          <p:cNvPicPr>
            <a:picLocks noChangeAspect="1" noChangeArrowheads="1"/>
          </p:cNvPicPr>
          <p:nvPr/>
        </p:nvPicPr>
        <p:blipFill>
          <a:blip r:embed="rId2"/>
          <a:srcRect r="50893"/>
          <a:stretch>
            <a:fillRect/>
          </a:stretch>
        </p:blipFill>
        <p:spPr bwMode="auto">
          <a:xfrm>
            <a:off x="2928938" y="357188"/>
            <a:ext cx="15716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симметрия\ваза2.jpg"/>
          <p:cNvPicPr>
            <a:picLocks noChangeAspect="1" noChangeArrowheads="1"/>
          </p:cNvPicPr>
          <p:nvPr/>
        </p:nvPicPr>
        <p:blipFill>
          <a:blip r:embed="rId2"/>
          <a:srcRect l="49107"/>
          <a:stretch>
            <a:fillRect/>
          </a:stretch>
        </p:blipFill>
        <p:spPr bwMode="auto">
          <a:xfrm>
            <a:off x="4857750" y="357188"/>
            <a:ext cx="16287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286000" y="4714875"/>
            <a:ext cx="4929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Чтоб маму случайно</a:t>
            </a:r>
          </a:p>
          <a:p>
            <a:pPr algn="ctr"/>
            <a:r>
              <a:rPr lang="ru-RU" sz="2400">
                <a:latin typeface="Calibri" pitchFamily="34" charset="0"/>
              </a:rPr>
              <a:t>Не напугать,</a:t>
            </a:r>
          </a:p>
          <a:p>
            <a:pPr algn="ctr"/>
            <a:r>
              <a:rPr lang="ru-RU" sz="2400">
                <a:latin typeface="Calibri" pitchFamily="34" charset="0"/>
              </a:rPr>
              <a:t>Вазочку снова </a:t>
            </a:r>
          </a:p>
          <a:p>
            <a:pPr algn="ctr"/>
            <a:r>
              <a:rPr lang="ru-RU" sz="2400">
                <a:latin typeface="Calibri" pitchFamily="34" charset="0"/>
              </a:rPr>
              <a:t>Нужно собрать!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5FE86-C0EA-4C06-B0C0-192B3589433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62442E-6 L -0.03941 -5.624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275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Симметрия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 </dc:title>
  <cp:lastModifiedBy>ЦКТ Школы 1020</cp:lastModifiedBy>
  <cp:revision>34</cp:revision>
  <dcterms:modified xsi:type="dcterms:W3CDTF">2013-03-04T09:59:44Z</dcterms:modified>
</cp:coreProperties>
</file>