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70" r:id="rId11"/>
    <p:sldId id="261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7EEA37-EA83-4BE4-9B77-3AD59B838A4E}" type="datetimeFigureOut">
              <a:rPr lang="ru-RU" smtClean="0"/>
              <a:pPr/>
              <a:t>25.10.2009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91208D-50CF-4E06-90FA-C36D205C9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501122" cy="5214974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Щелочные металлы</a:t>
            </a:r>
            <a:endParaRPr lang="ru-RU" sz="96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sz="9600" b="1" dirty="0" smtClean="0"/>
              <a:t>Fr</a:t>
            </a:r>
            <a:r>
              <a:rPr lang="ru-RU" sz="6000" dirty="0" smtClean="0"/>
              <a:t> – радиоактивный металл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6541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? Что общего в атомном строении щелочных металлов?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929718" cy="4429156"/>
          </a:xfrm>
        </p:spPr>
        <p:txBody>
          <a:bodyPr>
            <a:noAutofit/>
          </a:bodyPr>
          <a:lstStyle/>
          <a:p>
            <a:pPr marL="98425" indent="22225"/>
            <a:r>
              <a:rPr lang="ru-RU" sz="4000" dirty="0" smtClean="0"/>
              <a:t>Общим является одинаковое строение </a:t>
            </a:r>
            <a:r>
              <a:rPr lang="ru-RU" sz="4000" u="sng" dirty="0" smtClean="0"/>
              <a:t>внешнего электронного слоя</a:t>
            </a:r>
            <a:r>
              <a:rPr lang="ru-RU" sz="4000" dirty="0" smtClean="0"/>
              <a:t>, у всех щелочных металлов на последнем уровне находится </a:t>
            </a:r>
            <a:r>
              <a:rPr lang="ru-RU" sz="4000" u="sng" dirty="0" smtClean="0"/>
              <a:t>1 электрон</a:t>
            </a:r>
            <a:r>
              <a:rPr lang="ru-RU" sz="4000" dirty="0" smtClean="0"/>
              <a:t>. Щелочные металлы проявляют </a:t>
            </a:r>
            <a:r>
              <a:rPr lang="ru-RU" sz="4000" u="sng" dirty="0" smtClean="0"/>
              <a:t>постоянную  степень окисления +1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/>
              <a:t>Физические свойства ЩМ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357850"/>
          </a:xfrm>
        </p:spPr>
        <p:txBody>
          <a:bodyPr>
            <a:noAutofit/>
          </a:bodyPr>
          <a:lstStyle/>
          <a:p>
            <a:pPr marL="98425" indent="22225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Серебристо-белые, легко режутся ножом. </a:t>
            </a:r>
          </a:p>
          <a:p>
            <a:pPr marL="98425" indent="22225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Плотности ЩМ возрастают от лития к францию, а температуры плавления, наоборот, уменьшаются. </a:t>
            </a:r>
          </a:p>
          <a:p>
            <a:pPr marL="98425" indent="22225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Все ЩМ (кроме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Li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) плавятся ниже температуры кипения воды.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Исходя из электронного строения атомов, охарактеризуйте химические свойства ЩМ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50059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ЩМ являются очень сильными восстановителями, т.к. обладают большим атомным радиусом и содержат только 1 электрон на внешнем уровне, который легко отдают при взаимодействии с другими соединениями.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изменяются химические свойства ЩМ в подгруппе при увеличении порядкового номера?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84" cy="4286280"/>
          </a:xfrm>
        </p:spPr>
        <p:txBody>
          <a:bodyPr>
            <a:noAutofit/>
          </a:bodyPr>
          <a:lstStyle/>
          <a:p>
            <a:pPr marL="98425" indent="22225"/>
            <a:r>
              <a:rPr lang="ru-RU" sz="4800" b="1" dirty="0" smtClean="0">
                <a:solidFill>
                  <a:srgbClr val="7030A0"/>
                </a:solidFill>
              </a:rPr>
              <a:t>Восстановительные свойства в подгруппе сверху вниз увеличиваются, т.к. радиусы атомов возрастают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>
            <a:off x="459530" y="168623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28604"/>
            <a:ext cx="3429024" cy="5929354"/>
          </a:xfrm>
        </p:spPr>
        <p:txBody>
          <a:bodyPr>
            <a:normAutofit/>
          </a:bodyPr>
          <a:lstStyle/>
          <a:p>
            <a:pPr marL="814388" indent="22225">
              <a:buNone/>
            </a:pPr>
            <a:r>
              <a:rPr lang="ru-RU" dirty="0" smtClean="0"/>
              <a:t> </a:t>
            </a:r>
            <a:r>
              <a:rPr lang="en-US" sz="5400" b="1" dirty="0" smtClean="0"/>
              <a:t>Li             </a:t>
            </a:r>
          </a:p>
          <a:p>
            <a:pPr marL="814388" indent="22225">
              <a:buNone/>
            </a:pPr>
            <a:r>
              <a:rPr lang="en-US" sz="5400" b="1" dirty="0" smtClean="0"/>
              <a:t>Na</a:t>
            </a:r>
          </a:p>
          <a:p>
            <a:pPr marL="814388" indent="22225">
              <a:buNone/>
            </a:pPr>
            <a:r>
              <a:rPr lang="en-US" sz="5400" b="1" dirty="0" smtClean="0"/>
              <a:t>K</a:t>
            </a:r>
          </a:p>
          <a:p>
            <a:pPr marL="814388" indent="22225">
              <a:buNone/>
            </a:pPr>
            <a:r>
              <a:rPr lang="en-US" sz="5400" b="1" dirty="0" smtClean="0"/>
              <a:t>Rb</a:t>
            </a:r>
          </a:p>
          <a:p>
            <a:pPr marL="814388" indent="22225">
              <a:buNone/>
            </a:pPr>
            <a:r>
              <a:rPr lang="en-US" sz="5400" b="1" dirty="0" smtClean="0"/>
              <a:t>Cs</a:t>
            </a:r>
          </a:p>
          <a:p>
            <a:pPr marL="814388" indent="22225">
              <a:buNone/>
            </a:pPr>
            <a:r>
              <a:rPr lang="en-US" sz="5400" b="1" dirty="0" smtClean="0"/>
              <a:t>Fr</a:t>
            </a:r>
            <a:endParaRPr lang="ru-RU" sz="5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868" y="428604"/>
            <a:ext cx="5214974" cy="5929354"/>
          </a:xfrm>
        </p:spPr>
        <p:txBody>
          <a:bodyPr>
            <a:normAutofit/>
          </a:bodyPr>
          <a:lstStyle/>
          <a:p>
            <a:pPr marL="98425" indent="22225"/>
            <a:r>
              <a:rPr lang="ru-RU" sz="4400" b="1" dirty="0" smtClean="0">
                <a:solidFill>
                  <a:srgbClr val="7030A0"/>
                </a:solidFill>
              </a:rPr>
              <a:t>Восстановительные свойства в подгруппе 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marL="98425" indent="22225"/>
            <a:r>
              <a:rPr lang="ru-RU" sz="4400" b="1" dirty="0" smtClean="0">
                <a:solidFill>
                  <a:srgbClr val="7030A0"/>
                </a:solidFill>
              </a:rPr>
              <a:t>сверху вниз </a:t>
            </a:r>
            <a:r>
              <a:rPr lang="ru-RU" sz="4400" b="1" u="sng" dirty="0" smtClean="0">
                <a:solidFill>
                  <a:srgbClr val="7030A0"/>
                </a:solidFill>
              </a:rPr>
              <a:t>увеличиваются</a:t>
            </a:r>
            <a:r>
              <a:rPr lang="ru-RU" sz="4400" b="1" dirty="0" smtClean="0">
                <a:solidFill>
                  <a:srgbClr val="7030A0"/>
                </a:solidFill>
              </a:rPr>
              <a:t>, т.к. радиусы атомов </a:t>
            </a:r>
            <a:r>
              <a:rPr lang="ru-RU" sz="4400" b="1" u="sng" dirty="0" smtClean="0">
                <a:solidFill>
                  <a:srgbClr val="7030A0"/>
                </a:solidFill>
              </a:rPr>
              <a:t>возрастают</a:t>
            </a:r>
            <a:endParaRPr lang="ru-RU" sz="4400" b="1" u="sng" dirty="0">
              <a:solidFill>
                <a:srgbClr val="7030A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714612" y="642918"/>
            <a:ext cx="857256" cy="54292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/>
              <a:t>Химические свойства ЩМ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Отличия лития от остальных ЩМ: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Образует нормальный оксид при сгорании на воздухе (остальные ЩМ образуют пероксиды);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Некоторые соли плохо растворимы в воде (</a:t>
            </a:r>
            <a:r>
              <a:rPr lang="en-US" dirty="0" smtClean="0"/>
              <a:t>Li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 Li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 LiF)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sz="5400" b="1" dirty="0" smtClean="0"/>
              <a:t>6Li + 2 H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O = 2LiOH + H</a:t>
            </a:r>
            <a:r>
              <a:rPr lang="en-US" sz="5400" b="1" baseline="-25000" dirty="0" smtClean="0"/>
              <a:t>2</a:t>
            </a:r>
          </a:p>
          <a:p>
            <a:pPr marL="514350" indent="-514350">
              <a:buNone/>
            </a:pPr>
            <a:r>
              <a:rPr lang="en-US" sz="5400" b="1" dirty="0" smtClean="0"/>
              <a:t>4Li + O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 = 2 Li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O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ЩМ взаимодействуют с: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50006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Неметаллами</a:t>
            </a:r>
            <a:r>
              <a:rPr lang="ru-RU" sz="4000" dirty="0" smtClean="0"/>
              <a:t> (кислородом, водородом, галогенами, серой, фосфором, азотом, углеродом и др.)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Водой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Кислотами</a:t>
            </a:r>
            <a:r>
              <a:rPr lang="ru-RU" sz="4000" dirty="0" smtClean="0"/>
              <a:t> ( но уравнения реакции обычно не пишут)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pPr marL="182563" indent="182563"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Пероксиды</a:t>
            </a:r>
            <a:r>
              <a:rPr lang="ru-RU" sz="4400" dirty="0" smtClean="0"/>
              <a:t> – это оксиды, в которых осуществляется связь между двумя атомами кислорода:</a:t>
            </a:r>
          </a:p>
          <a:p>
            <a:pPr marL="92075" indent="0">
              <a:buNone/>
            </a:pPr>
            <a:r>
              <a:rPr lang="en-US" sz="9600" b="1" dirty="0" smtClean="0"/>
              <a:t>Na – O – O - Na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Важнейшие соединения ЩМ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err="1" smtClean="0">
                <a:solidFill>
                  <a:srgbClr val="C00000"/>
                </a:solidFill>
              </a:rPr>
              <a:t>NaCl</a:t>
            </a:r>
            <a:r>
              <a:rPr lang="en-US" sz="4800" b="1" dirty="0" smtClean="0">
                <a:solidFill>
                  <a:srgbClr val="C00000"/>
                </a:solidFill>
              </a:rPr>
              <a:t> –</a:t>
            </a:r>
            <a:r>
              <a:rPr lang="en-US" sz="4800" dirty="0" smtClean="0"/>
              <a:t> </a:t>
            </a:r>
            <a:r>
              <a:rPr lang="ru-RU" sz="4000" dirty="0" smtClean="0"/>
              <a:t>каменная соль</a:t>
            </a:r>
            <a:endParaRPr lang="en-US" sz="4000" dirty="0" smtClean="0"/>
          </a:p>
          <a:p>
            <a:pPr>
              <a:buNone/>
            </a:pPr>
            <a:r>
              <a:rPr lang="en-US" sz="4800" b="1" dirty="0" err="1" smtClean="0">
                <a:solidFill>
                  <a:srgbClr val="C00000"/>
                </a:solidFill>
              </a:rPr>
              <a:t>NaCl</a:t>
            </a:r>
            <a:r>
              <a:rPr lang="en-US" sz="4800" b="1" dirty="0" smtClean="0">
                <a:solidFill>
                  <a:srgbClr val="C00000"/>
                </a:solidFill>
              </a:rPr>
              <a:t>∙ </a:t>
            </a:r>
            <a:r>
              <a:rPr lang="en-US" sz="4800" b="1" dirty="0" err="1" smtClean="0">
                <a:solidFill>
                  <a:srgbClr val="C00000"/>
                </a:solidFill>
              </a:rPr>
              <a:t>KCl</a:t>
            </a:r>
            <a:r>
              <a:rPr lang="ru-RU" sz="4800" b="1" dirty="0" smtClean="0">
                <a:solidFill>
                  <a:srgbClr val="C00000"/>
                </a:solidFill>
              </a:rPr>
              <a:t> - </a:t>
            </a:r>
            <a:r>
              <a:rPr lang="ru-RU" sz="4000" dirty="0" smtClean="0"/>
              <a:t>сильвинит</a:t>
            </a:r>
            <a:endParaRPr lang="en-US" sz="4000" dirty="0" smtClean="0"/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Na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</a:rPr>
              <a:t>SO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4 </a:t>
            </a:r>
            <a:r>
              <a:rPr lang="en-US" sz="4800" b="1" dirty="0" smtClean="0">
                <a:solidFill>
                  <a:srgbClr val="C00000"/>
                </a:solidFill>
              </a:rPr>
              <a:t>∙ 10 H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</a:rPr>
              <a:t>O</a:t>
            </a:r>
            <a:r>
              <a:rPr lang="ru-RU" sz="4800" b="1" dirty="0" smtClean="0">
                <a:solidFill>
                  <a:srgbClr val="C00000"/>
                </a:solidFill>
              </a:rPr>
              <a:t> – </a:t>
            </a:r>
            <a:r>
              <a:rPr lang="ru-RU" sz="3600" dirty="0" smtClean="0"/>
              <a:t>глауберова соль</a:t>
            </a:r>
            <a:endParaRPr lang="en-US" sz="3600" dirty="0" smtClean="0"/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NaNO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4800" b="1" baseline="-25000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- </a:t>
            </a:r>
            <a:r>
              <a:rPr lang="ru-RU" sz="4000" dirty="0" smtClean="0"/>
              <a:t>селитра</a:t>
            </a:r>
            <a:endParaRPr lang="en-US" sz="4000" baseline="-25000" dirty="0" smtClean="0"/>
          </a:p>
          <a:p>
            <a:pPr>
              <a:buNone/>
            </a:pPr>
            <a:r>
              <a:rPr lang="en-US" sz="4800" dirty="0" smtClean="0"/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KCl</a:t>
            </a:r>
            <a:r>
              <a:rPr lang="en-US" sz="4800" b="1" dirty="0" smtClean="0">
                <a:solidFill>
                  <a:srgbClr val="C00000"/>
                </a:solidFill>
              </a:rPr>
              <a:t>∙ MgCl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 </a:t>
            </a:r>
            <a:r>
              <a:rPr lang="en-US" sz="4800" b="1" dirty="0" smtClean="0">
                <a:solidFill>
                  <a:srgbClr val="C00000"/>
                </a:solidFill>
              </a:rPr>
              <a:t>∙ 6 H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</a:rPr>
              <a:t>O</a:t>
            </a:r>
            <a:r>
              <a:rPr lang="ru-RU" sz="4800" b="1" dirty="0" smtClean="0">
                <a:solidFill>
                  <a:srgbClr val="C00000"/>
                </a:solidFill>
              </a:rPr>
              <a:t> - </a:t>
            </a:r>
            <a:r>
              <a:rPr lang="ru-RU" sz="4000" dirty="0" smtClean="0"/>
              <a:t>карналлит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Даны сплавы:</a:t>
            </a:r>
          </a:p>
          <a:p>
            <a:pPr marL="92075" indent="11113">
              <a:buNone/>
            </a:pPr>
            <a:r>
              <a:rPr lang="ru-RU" sz="4800" dirty="0" smtClean="0"/>
              <a:t>Мельхиор </a:t>
            </a:r>
            <a:r>
              <a:rPr lang="ru-RU" sz="4800" b="1" dirty="0" smtClean="0"/>
              <a:t>( </a:t>
            </a:r>
            <a:r>
              <a:rPr lang="en-US" sz="4800" b="1" dirty="0" smtClean="0"/>
              <a:t>Cu + Ni + Fe + Mn)</a:t>
            </a:r>
            <a:r>
              <a:rPr lang="en-US" sz="4800" dirty="0" smtClean="0"/>
              <a:t> </a:t>
            </a:r>
            <a:r>
              <a:rPr lang="ru-RU" sz="4800" dirty="0" smtClean="0"/>
              <a:t>и нихром </a:t>
            </a:r>
            <a:r>
              <a:rPr lang="ru-RU" sz="4800" b="1" dirty="0" smtClean="0"/>
              <a:t>(</a:t>
            </a:r>
            <a:r>
              <a:rPr lang="en-US" sz="4800" b="1" dirty="0" smtClean="0"/>
              <a:t>Ni + Cr + Al)</a:t>
            </a:r>
          </a:p>
          <a:p>
            <a:pPr marL="92075" indent="11113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 случае обработки сплавов раствором </a:t>
            </a:r>
            <a:r>
              <a:rPr lang="en-US" sz="8000" b="1" dirty="0" smtClean="0">
                <a:solidFill>
                  <a:srgbClr val="0070C0"/>
                </a:solidFill>
              </a:rPr>
              <a:t>HCl</a:t>
            </a:r>
            <a:r>
              <a:rPr lang="ru-RU" sz="4800" b="1" dirty="0" smtClean="0">
                <a:solidFill>
                  <a:srgbClr val="0070C0"/>
                </a:solidFill>
              </a:rPr>
              <a:t>, какой из сплавов полностью перейдет в раствор?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Даны сплавы:</a:t>
            </a:r>
          </a:p>
          <a:p>
            <a:pPr marL="92075" indent="11113">
              <a:buNone/>
            </a:pPr>
            <a:r>
              <a:rPr lang="ru-RU" sz="4800" dirty="0" smtClean="0"/>
              <a:t>Мельхиор </a:t>
            </a:r>
            <a:r>
              <a:rPr lang="ru-RU" sz="4800" b="1" dirty="0" smtClean="0"/>
              <a:t>( </a:t>
            </a:r>
            <a:r>
              <a:rPr lang="en-US" sz="4800" b="1" dirty="0" smtClean="0"/>
              <a:t>Cu + Ni + Fe + Mn)</a:t>
            </a:r>
            <a:r>
              <a:rPr lang="en-US" sz="4800" dirty="0" smtClean="0"/>
              <a:t> </a:t>
            </a:r>
            <a:r>
              <a:rPr lang="ru-RU" sz="4800" dirty="0" smtClean="0"/>
              <a:t>и </a:t>
            </a:r>
            <a:r>
              <a:rPr lang="ru-RU" sz="4800" u="sng" dirty="0" smtClean="0">
                <a:ln>
                  <a:solidFill>
                    <a:srgbClr val="C00000"/>
                  </a:solidFill>
                </a:ln>
              </a:rPr>
              <a:t>нихром </a:t>
            </a:r>
            <a:r>
              <a:rPr lang="ru-RU" sz="4800" b="1" u="sng" dirty="0" smtClean="0">
                <a:ln>
                  <a:solidFill>
                    <a:srgbClr val="C00000"/>
                  </a:solidFill>
                </a:ln>
              </a:rPr>
              <a:t>(</a:t>
            </a:r>
            <a:r>
              <a:rPr lang="en-US" sz="4800" b="1" u="sng" dirty="0" smtClean="0">
                <a:ln>
                  <a:solidFill>
                    <a:srgbClr val="C00000"/>
                  </a:solidFill>
                </a:ln>
              </a:rPr>
              <a:t>Ni + Cr + Al)</a:t>
            </a:r>
          </a:p>
          <a:p>
            <a:pPr marL="92075" indent="11113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 случае обработки сплавов раствором </a:t>
            </a:r>
            <a:r>
              <a:rPr lang="en-US" sz="8000" b="1" dirty="0" smtClean="0">
                <a:solidFill>
                  <a:srgbClr val="0070C0"/>
                </a:solidFill>
              </a:rPr>
              <a:t>HCl</a:t>
            </a:r>
            <a:r>
              <a:rPr lang="ru-RU" sz="4800" b="1" dirty="0" smtClean="0">
                <a:solidFill>
                  <a:srgbClr val="0070C0"/>
                </a:solidFill>
              </a:rPr>
              <a:t>, какой из сплавов полностью перейдет в раствор?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/>
          <a:lstStyle/>
          <a:p>
            <a:pPr marL="6350" indent="22225">
              <a:buNone/>
            </a:pP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sz="6000" dirty="0" smtClean="0"/>
              <a:t>В каком случае </a:t>
            </a: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</a:t>
            </a:r>
            <a:r>
              <a:rPr lang="ru-RU" sz="6000" b="1" dirty="0" smtClean="0"/>
              <a:t> </a:t>
            </a:r>
            <a:r>
              <a:rPr lang="ru-RU" sz="6000" dirty="0" smtClean="0"/>
              <a:t>лучше защищен от коррозии, при покрытии его: </a:t>
            </a:r>
            <a:endParaRPr lang="en-US" sz="6000" dirty="0" smtClean="0"/>
          </a:p>
          <a:p>
            <a:pPr marL="6350" indent="22225">
              <a:buNone/>
            </a:pP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smtClean="0">
                <a:solidFill>
                  <a:srgbClr val="C00000"/>
                </a:solidFill>
              </a:rPr>
              <a:t>  </a:t>
            </a:r>
            <a:r>
              <a:rPr lang="ru-RU" sz="8800" b="1" dirty="0" smtClean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Mg , </a:t>
            </a:r>
            <a:r>
              <a:rPr lang="ru-RU" sz="8800" b="1" dirty="0" smtClean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Cr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/>
          <a:lstStyle/>
          <a:p>
            <a:pPr marL="6350" indent="22225">
              <a:buNone/>
            </a:pP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sz="6000" dirty="0" smtClean="0"/>
              <a:t>В каком случае </a:t>
            </a: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</a:t>
            </a:r>
            <a:r>
              <a:rPr lang="ru-RU" sz="6000" b="1" dirty="0" smtClean="0"/>
              <a:t> </a:t>
            </a:r>
            <a:r>
              <a:rPr lang="ru-RU" sz="6000" dirty="0" smtClean="0"/>
              <a:t>лучше защищен от коррозии, при покрытии его: </a:t>
            </a:r>
            <a:endParaRPr lang="en-US" sz="6000" dirty="0" smtClean="0"/>
          </a:p>
          <a:p>
            <a:pPr marL="6350" indent="22225">
              <a:buNone/>
            </a:pP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smtClean="0">
                <a:solidFill>
                  <a:srgbClr val="C00000"/>
                </a:solidFill>
              </a:rPr>
              <a:t>  </a:t>
            </a:r>
            <a:r>
              <a:rPr lang="ru-RU" sz="8800" b="1" u="sng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а) </a:t>
            </a:r>
            <a:r>
              <a:rPr lang="en-US" sz="8800" b="1" u="sng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Mg 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8800" b="1" dirty="0" smtClean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Cr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22225">
              <a:buNone/>
            </a:pPr>
            <a:r>
              <a:rPr lang="ru-RU" sz="8000" dirty="0" smtClean="0"/>
              <a:t>В каком случае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Al</a:t>
            </a:r>
            <a:r>
              <a:rPr lang="ru-RU" sz="8000" b="1" dirty="0" smtClean="0"/>
              <a:t> </a:t>
            </a:r>
            <a:r>
              <a:rPr lang="ru-RU" sz="8000" dirty="0" smtClean="0"/>
              <a:t>лучше защищен от коррозии, при покрытии его: </a:t>
            </a:r>
            <a:endParaRPr lang="en-US" sz="8000" dirty="0" smtClean="0"/>
          </a:p>
          <a:p>
            <a:pPr marL="6350" indent="22225">
              <a:buNone/>
            </a:pPr>
            <a:r>
              <a:rPr lang="en-US" sz="8000" b="1" dirty="0" smtClean="0">
                <a:solidFill>
                  <a:srgbClr val="C00000"/>
                </a:solidFill>
              </a:rPr>
              <a:t>   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Cu , 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Cr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22225">
              <a:buNone/>
            </a:pPr>
            <a:r>
              <a:rPr lang="ru-RU" sz="8000" dirty="0" smtClean="0"/>
              <a:t>В каком случае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Al</a:t>
            </a:r>
            <a:r>
              <a:rPr lang="ru-RU" sz="8000" b="1" dirty="0" smtClean="0"/>
              <a:t> </a:t>
            </a:r>
            <a:r>
              <a:rPr lang="ru-RU" sz="8000" dirty="0" smtClean="0"/>
              <a:t>лучше защищен от коррозии, при покрытии его: </a:t>
            </a:r>
            <a:endParaRPr lang="en-US" sz="8000" dirty="0" smtClean="0"/>
          </a:p>
          <a:p>
            <a:pPr marL="6350" indent="22225">
              <a:buNone/>
            </a:pPr>
            <a:r>
              <a:rPr lang="en-US" sz="8000" b="1" dirty="0" smtClean="0">
                <a:solidFill>
                  <a:srgbClr val="C00000"/>
                </a:solidFill>
              </a:rPr>
              <a:t>   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Cu , </a:t>
            </a:r>
            <a:r>
              <a:rPr lang="ru-RU" sz="8000" b="1" u="sng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б) </a:t>
            </a:r>
            <a:r>
              <a:rPr lang="en-US" sz="8000" b="1" u="sng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Cr</a:t>
            </a:r>
            <a:r>
              <a:rPr lang="ru-RU" sz="8000" u="sng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8000" u="sng" dirty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Общая характеристика щелочных металлов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000660"/>
          </a:xfrm>
        </p:spPr>
        <p:txBody>
          <a:bodyPr/>
          <a:lstStyle/>
          <a:p>
            <a:pPr marL="6350" indent="22225">
              <a:buNone/>
            </a:pPr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7030A0"/>
                </a:solidFill>
              </a:rPr>
              <a:t>Охарактеризуйте положение  щелочных металлов в ПСХЭ, составьте схемы строения их атомов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641080" y="273050"/>
            <a:ext cx="45719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357290" y="357166"/>
            <a:ext cx="3008313" cy="5840435"/>
          </a:xfrm>
        </p:spPr>
        <p:txBody>
          <a:bodyPr>
            <a:noAutofit/>
          </a:bodyPr>
          <a:lstStyle/>
          <a:p>
            <a:pPr marL="814388" indent="22225"/>
            <a:r>
              <a:rPr lang="ru-RU" sz="5400" dirty="0" smtClean="0"/>
              <a:t> </a:t>
            </a:r>
            <a:r>
              <a:rPr lang="en-US" sz="5400" b="1" dirty="0" smtClean="0"/>
              <a:t>Li             </a:t>
            </a:r>
          </a:p>
          <a:p>
            <a:pPr marL="814388" indent="22225"/>
            <a:r>
              <a:rPr lang="en-US" sz="5400" b="1" dirty="0" smtClean="0"/>
              <a:t>Na</a:t>
            </a:r>
          </a:p>
          <a:p>
            <a:pPr marL="814388" indent="22225"/>
            <a:r>
              <a:rPr lang="en-US" sz="5400" b="1" dirty="0" smtClean="0"/>
              <a:t>K</a:t>
            </a:r>
          </a:p>
          <a:p>
            <a:pPr marL="814388" indent="22225"/>
            <a:r>
              <a:rPr lang="en-US" sz="5400" b="1" dirty="0" smtClean="0"/>
              <a:t>Rb</a:t>
            </a:r>
          </a:p>
          <a:p>
            <a:pPr marL="814388" indent="22225"/>
            <a:r>
              <a:rPr lang="en-US" sz="5400" b="1" dirty="0" smtClean="0"/>
              <a:t>Cs</a:t>
            </a:r>
          </a:p>
          <a:p>
            <a:pPr marL="814388" indent="22225"/>
            <a:r>
              <a:rPr lang="en-US" sz="5400" b="1" dirty="0" smtClean="0"/>
              <a:t>Fr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490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Аспект</vt:lpstr>
      <vt:lpstr>Щелочные металлы</vt:lpstr>
      <vt:lpstr>Задание</vt:lpstr>
      <vt:lpstr>Задание</vt:lpstr>
      <vt:lpstr>Слайд 4</vt:lpstr>
      <vt:lpstr>Слайд 5</vt:lpstr>
      <vt:lpstr>Слайд 6</vt:lpstr>
      <vt:lpstr>Слайд 7</vt:lpstr>
      <vt:lpstr>Общая характеристика щелочных металлов</vt:lpstr>
      <vt:lpstr>Слайд 9</vt:lpstr>
      <vt:lpstr>Слайд 10</vt:lpstr>
      <vt:lpstr>? Что общего в атомном строении щелочных металлов?</vt:lpstr>
      <vt:lpstr>Физические свойства ЩМ</vt:lpstr>
      <vt:lpstr>Исходя из электронного строения атомов, охарактеризуйте химические свойства ЩМ</vt:lpstr>
      <vt:lpstr>Как изменяются химические свойства ЩМ в подгруппе при увеличении порядкового номера?</vt:lpstr>
      <vt:lpstr>Слайд 15</vt:lpstr>
      <vt:lpstr>Химические свойства ЩМ</vt:lpstr>
      <vt:lpstr>ЩМ взаимодействуют с:</vt:lpstr>
      <vt:lpstr>Слайд 18</vt:lpstr>
      <vt:lpstr>Важнейшие соединения ЩМ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Щелочные металлы</dc:title>
  <dc:creator>Лена</dc:creator>
  <cp:lastModifiedBy>Лена</cp:lastModifiedBy>
  <cp:revision>11</cp:revision>
  <dcterms:created xsi:type="dcterms:W3CDTF">2009-10-25T09:33:49Z</dcterms:created>
  <dcterms:modified xsi:type="dcterms:W3CDTF">2009-10-25T11:46:00Z</dcterms:modified>
</cp:coreProperties>
</file>