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307" r:id="rId2"/>
    <p:sldId id="303" r:id="rId3"/>
    <p:sldId id="304" r:id="rId4"/>
    <p:sldId id="306" r:id="rId5"/>
    <p:sldId id="259" r:id="rId6"/>
    <p:sldId id="260" r:id="rId7"/>
    <p:sldId id="281" r:id="rId8"/>
    <p:sldId id="270" r:id="rId9"/>
    <p:sldId id="282" r:id="rId10"/>
    <p:sldId id="287" r:id="rId11"/>
    <p:sldId id="292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71" autoAdjust="0"/>
    <p:restoredTop sz="91554" autoAdjust="0"/>
  </p:normalViewPr>
  <p:slideViewPr>
    <p:cSldViewPr>
      <p:cViewPr varScale="1">
        <p:scale>
          <a:sx n="65" d="100"/>
          <a:sy n="65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7B427-4182-415B-9AD0-BB79E18B286B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E6A071-F498-4710-AC75-389EC9462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144446-73A3-40DC-BF68-8628C2F2F7B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34DF81-9958-44C8-AE4B-1E184748EDF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C0758C-069B-41D7-8923-281DF8818E3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BA915-12B2-4087-92DB-3466ED7E27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851D-E61F-4CDB-B356-4F4A2BD40C65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F55E-9748-455C-B06B-7378B9440C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078F-ED28-4335-83A9-2D7F4B593ECD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28D1-5050-4C07-94D5-8CFAA04AFA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A897-6D31-4BB4-9901-26A2E0413835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8D0E-FE0A-4AE5-B941-BB591E845F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D3CD-11A6-481C-9B52-9CEA3AC5CD57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4DB0-7C1D-41CE-9FF4-3353E0088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9916-33D3-400A-8158-B32095CD1232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6A8C-486D-4AC3-8012-8953CF8388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0CD6-787E-4173-AD92-A65B9FC8F191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7B82-9338-4724-890F-22321F692F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241E-1901-4CBF-BCCD-169454A9384A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19B8-9481-4C9B-9705-4D6882673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9EB7-87F1-4FA1-ADE6-1CBFB37BDFD4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E9D7-4BA9-4C0D-A6FE-2EA4DF7F7E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F8B7-C13C-4775-BD0D-BB5AFD0021C1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9AC1-5E3B-42B4-974A-A65D83527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00DF-5454-432D-9BD6-F0359F2E9290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3373-D0BD-49D2-9B3E-9746DDF0C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495E-7E9A-4658-A9B2-5A0F57B03A9C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5F17-5EAE-4923-A684-101F2666C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EB414-DCF0-4D8C-A23F-C7B4938092E0}" type="datetimeFigureOut">
              <a:rPr lang="ru-RU"/>
              <a:pPr>
                <a:defRPr/>
              </a:pPr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2FA14D-E202-4019-99A1-54C1B47C3B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0%B4%D0%B8%D0%BD%D0%B8%D1%86%D0%B0_%D0%B8%D0%B7%D0%BC%D0%B5%D1%80%D0%B5%D0%BD%D0%B8%D1%8F" TargetMode="External"/><Relationship Id="rId3" Type="http://schemas.openxmlformats.org/officeDocument/2006/relationships/hyperlink" Target="http://ru.wikipedia.org/wiki/%D0%A4%D0%B8%D0%B7%D0%B8%D1%87%D0%B5%D1%81%D0%BA%D0%B0%D1%8F_%D0%B2%D0%B5%D0%BB%D0%B8%D1%87%D0%B8%D0%BD%D0%B0" TargetMode="External"/><Relationship Id="rId7" Type="http://schemas.openxmlformats.org/officeDocument/2006/relationships/hyperlink" Target="http://ru.wikipedia.org/wiki/%D0%98%D0%BE%D0%B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E%D0%BB%D0%B5%D0%BA%D1%83%D0%BB%D0%B0" TargetMode="External"/><Relationship Id="rId5" Type="http://schemas.openxmlformats.org/officeDocument/2006/relationships/hyperlink" Target="http://ru.wikipedia.org/wiki/%D0%90%D1%82%D0%BE%D0%BC" TargetMode="External"/><Relationship Id="rId10" Type="http://schemas.openxmlformats.org/officeDocument/2006/relationships/hyperlink" Target="http://ru.wikipedia.org/wiki/%D0%9C%D0%BE%D0%BB%D1%8C" TargetMode="External"/><Relationship Id="rId4" Type="http://schemas.openxmlformats.org/officeDocument/2006/relationships/hyperlink" Target="http://ru.wikipedia.org/wiki/%D0%92%D0%B5%D1%89%D0%B5%D1%81%D1%82%D0%B2%D0%BE" TargetMode="External"/><Relationship Id="rId9" Type="http://schemas.openxmlformats.org/officeDocument/2006/relationships/hyperlink" Target="http://ru.wikipedia.org/wiki/%D0%A1%D0%9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3"/>
            <a:ext cx="8501122" cy="27146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i="1" dirty="0" smtClean="0"/>
              <a:t>Количество вещества, число Авогадро, молярная масса, молярный объём, уравнение связи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214818"/>
            <a:ext cx="6572296" cy="17859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chemeClr val="tx1"/>
                </a:solidFill>
              </a:rPr>
              <a:t>Куцапкина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Людмила  Васильевна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</a:p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учитель химии ГБОУ гимназии 343</a:t>
            </a:r>
          </a:p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Невского района Санкт-Петербурга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3316" name="Содержимое 3" descr="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143000"/>
            <a:ext cx="6653212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6400800" cy="400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>
              <a:latin typeface="Arial Black" pitchFamily="34" charset="0"/>
            </a:endParaRPr>
          </a:p>
        </p:txBody>
      </p:sp>
      <p:pic>
        <p:nvPicPr>
          <p:cNvPr id="19459" name="Рисунок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000250" y="928688"/>
            <a:ext cx="4857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3600" b="1" dirty="0" smtClean="0">
                <a:latin typeface="+mj-lt"/>
                <a:ea typeface="Calibri" pitchFamily="34" charset="0"/>
                <a:cs typeface="Arial" pitchFamily="34" charset="0"/>
              </a:rPr>
              <a:t>Уравнение  связи</a:t>
            </a:r>
            <a:endParaRPr lang="ru-RU" sz="3600" b="1" dirty="0">
              <a:latin typeface="+mj-lt"/>
            </a:endParaRPr>
          </a:p>
        </p:txBody>
      </p:sp>
      <p:pic>
        <p:nvPicPr>
          <p:cNvPr id="12" name="Рисунок 11" descr="n = \frac{m}{M} = \frac{N}{N_A} = \frac{V}{V_m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214554"/>
            <a:ext cx="6000792" cy="2071702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2" name="TextBox 21"/>
          <p:cNvSpPr txBox="1"/>
          <p:nvPr/>
        </p:nvSpPr>
        <p:spPr>
          <a:xfrm>
            <a:off x="1214414" y="48577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Где 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n- </a:t>
            </a:r>
            <a:r>
              <a:rPr lang="ru-RU" sz="2400" b="1" i="1" u="sng" dirty="0" smtClean="0"/>
              <a:t>количество вещества </a:t>
            </a:r>
            <a:r>
              <a:rPr lang="ru-RU" sz="2400" b="1" i="1" dirty="0" smtClean="0"/>
              <a:t> (моль)</a:t>
            </a:r>
            <a:endParaRPr lang="ru-RU" sz="2400" b="1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5364" name="Содержимое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Прямоугольник 14"/>
          <p:cNvSpPr>
            <a:spLocks noChangeArrowheads="1"/>
          </p:cNvSpPr>
          <p:nvPr/>
        </p:nvSpPr>
        <p:spPr bwMode="auto">
          <a:xfrm>
            <a:off x="5429250" y="35004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-25000"/>
              <a:t> 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1357298"/>
            <a:ext cx="65722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Задачи  (закрепление)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число молекул в 2 молях водорода.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массу 3 моль углекислого газа (СО2  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Рассчитайте массу 112 л водорода (н.у.)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Что тяжелее: 2 моль СО2 или 2 моль </a:t>
            </a:r>
            <a:r>
              <a:rPr lang="ru-RU" sz="2400" b="1" i="1" dirty="0" err="1" smtClean="0"/>
              <a:t>СаО</a:t>
            </a:r>
            <a:r>
              <a:rPr lang="ru-RU" sz="2400" b="1" i="1" dirty="0" smtClean="0"/>
              <a:t> ?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количество вещества серной кислоты (</a:t>
            </a:r>
            <a:r>
              <a:rPr lang="en-US" sz="2400" b="1" i="1" dirty="0" smtClean="0"/>
              <a:t>H2SO4) </a:t>
            </a:r>
            <a:r>
              <a:rPr lang="ru-RU" sz="2400" b="1" i="1" dirty="0" smtClean="0"/>
              <a:t>массой 4,9 г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Какой объем займет сернистый газ (</a:t>
            </a:r>
            <a:r>
              <a:rPr lang="en-US" sz="2400" b="1" i="1" dirty="0" smtClean="0"/>
              <a:t>SO2) </a:t>
            </a:r>
            <a:r>
              <a:rPr lang="ru-RU" sz="2400" b="1" i="1" dirty="0" smtClean="0"/>
              <a:t>, масса которого равна 3,2 г?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3076" name="Содержимое 3" descr="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1214438" y="1571625"/>
            <a:ext cx="62865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dirty="0">
                <a:latin typeface="Constantia" pitchFamily="18" charset="0"/>
              </a:rPr>
              <a:t>Существует физическая величина, прямо пропорциональная числу частиц, составляющих данное вещество и входящих во взятую порцию этого вещества, которую называют </a:t>
            </a:r>
            <a:r>
              <a:rPr lang="ru-RU" sz="3200" b="1" i="1" u="sng" dirty="0">
                <a:latin typeface="Constantia" pitchFamily="18" charset="0"/>
              </a:rPr>
              <a:t>количеством вещества (</a:t>
            </a:r>
            <a:r>
              <a:rPr lang="ru-RU" sz="3200" b="1" i="1" u="sng" dirty="0">
                <a:latin typeface="Constantia" pitchFamily="18" charset="0"/>
                <a:sym typeface="Symbol" pitchFamily="18" charset="2"/>
              </a:rPr>
              <a:t></a:t>
            </a:r>
            <a:r>
              <a:rPr lang="ru-RU" sz="3200" b="1" i="1" u="sng" dirty="0">
                <a:latin typeface="Constantia" pitchFamily="18" charset="0"/>
              </a:rPr>
              <a:t>)</a:t>
            </a:r>
            <a:r>
              <a:rPr lang="ru-RU" sz="3200" b="1" dirty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2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4100" name="Содержимое 3" descr="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214422"/>
            <a:ext cx="70009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    Количество </a:t>
            </a:r>
            <a:r>
              <a:rPr lang="ru-RU" sz="2400" b="1" dirty="0" smtClean="0"/>
              <a:t>вещества</a:t>
            </a:r>
            <a:r>
              <a:rPr lang="ru-RU" sz="2400" dirty="0" smtClean="0"/>
              <a:t> — </a:t>
            </a:r>
            <a:r>
              <a:rPr lang="ru-RU" sz="2400" dirty="0" smtClean="0">
                <a:hlinkClick r:id="rId3" tooltip="Физическая величина"/>
              </a:rPr>
              <a:t>физическая </a:t>
            </a:r>
            <a:r>
              <a:rPr lang="ru-RU" sz="2400" dirty="0" smtClean="0">
                <a:hlinkClick r:id="rId3" tooltip="Физическая величина"/>
              </a:rPr>
              <a:t>величина, </a:t>
            </a:r>
            <a:r>
              <a:rPr lang="ru-RU" sz="2400" dirty="0" smtClean="0"/>
              <a:t> характеризующая </a:t>
            </a:r>
            <a:r>
              <a:rPr lang="ru-RU" sz="2400" dirty="0" smtClean="0"/>
              <a:t>количество однотипных структурных единиц, </a:t>
            </a:r>
            <a:r>
              <a:rPr lang="ru-RU" sz="2400" dirty="0" smtClean="0"/>
              <a:t>которые содержатся </a:t>
            </a:r>
            <a:r>
              <a:rPr lang="ru-RU" sz="2400" dirty="0" smtClean="0"/>
              <a:t>в </a:t>
            </a:r>
            <a:r>
              <a:rPr lang="ru-RU" sz="2400" dirty="0" smtClean="0">
                <a:hlinkClick r:id="rId4" tooltip="Вещество"/>
              </a:rPr>
              <a:t>веществе</a:t>
            </a:r>
            <a:r>
              <a:rPr lang="ru-RU" sz="2400" dirty="0" smtClean="0"/>
              <a:t>. Под структурными единицами понимаются любые частицы, из которых состоит вещество (</a:t>
            </a:r>
            <a:r>
              <a:rPr lang="ru-RU" sz="2400" dirty="0" smtClean="0">
                <a:hlinkClick r:id="rId5" tooltip="Атом"/>
              </a:rPr>
              <a:t>атомы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6" tooltip="Молекула"/>
              </a:rPr>
              <a:t>молекулы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7" tooltip="Ион"/>
              </a:rPr>
              <a:t>ионы</a:t>
            </a:r>
            <a:r>
              <a:rPr lang="ru-RU" sz="2400" dirty="0" smtClean="0"/>
              <a:t> </a:t>
            </a:r>
            <a:r>
              <a:rPr lang="ru-RU" sz="2400" dirty="0" smtClean="0"/>
              <a:t> или </a:t>
            </a:r>
            <a:r>
              <a:rPr lang="ru-RU" sz="2400" dirty="0" smtClean="0"/>
              <a:t>любые другие частицы). </a:t>
            </a:r>
            <a:r>
              <a:rPr lang="ru-RU" sz="2400" dirty="0" smtClean="0">
                <a:hlinkClick r:id="rId8" tooltip="Единица измерения"/>
              </a:rPr>
              <a:t>Единицей измерения</a:t>
            </a:r>
            <a:r>
              <a:rPr lang="ru-RU" sz="2400" dirty="0" smtClean="0"/>
              <a:t> </a:t>
            </a:r>
            <a:r>
              <a:rPr lang="ru-RU" sz="2400" dirty="0" smtClean="0"/>
              <a:t>количества вещества в </a:t>
            </a:r>
            <a:r>
              <a:rPr lang="ru-RU" sz="2400" dirty="0" smtClean="0">
                <a:hlinkClick r:id="rId9" tooltip="СИ"/>
              </a:rPr>
              <a:t>СИ</a:t>
            </a:r>
            <a:r>
              <a:rPr lang="ru-RU" sz="2400" dirty="0" smtClean="0"/>
              <a:t> </a:t>
            </a:r>
            <a:r>
              <a:rPr lang="ru-RU" sz="2400" dirty="0" smtClean="0"/>
              <a:t>служит  </a:t>
            </a:r>
            <a:r>
              <a:rPr lang="ru-RU" sz="2400" dirty="0" smtClean="0">
                <a:hlinkClick r:id="rId10" tooltip="Моль"/>
              </a:rPr>
              <a:t>моль</a:t>
            </a:r>
            <a:r>
              <a:rPr lang="ru-RU" sz="2400" dirty="0" smtClean="0"/>
              <a:t>. </a:t>
            </a:r>
            <a:r>
              <a:rPr lang="ru-RU" sz="2400" dirty="0" smtClean="0"/>
              <a:t>Нужно знать, что моль </a:t>
            </a:r>
            <a:r>
              <a:rPr lang="ru-RU" sz="2400" dirty="0" smtClean="0"/>
              <a:t>содержит столько же структурных частиц, сколько </a:t>
            </a:r>
            <a:r>
              <a:rPr lang="ru-RU" sz="2400" dirty="0" smtClean="0"/>
              <a:t>содержится атомов </a:t>
            </a:r>
            <a:r>
              <a:rPr lang="ru-RU" sz="2400" dirty="0" smtClean="0"/>
              <a:t>в 12г углерода</a:t>
            </a:r>
          </a:p>
          <a:p>
            <a:pPr>
              <a:buFont typeface="Wingdings" pitchFamily="2" charset="2"/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Число Авогадро (</a:t>
            </a:r>
            <a:r>
              <a:rPr lang="pl-PL" sz="2800" i="1" dirty="0" smtClean="0">
                <a:solidFill>
                  <a:srgbClr val="FF0000"/>
                </a:solidFill>
              </a:rPr>
              <a:t>N</a:t>
            </a:r>
            <a:r>
              <a:rPr lang="pl-PL" sz="2800" baseline="-25000" dirty="0" smtClean="0">
                <a:solidFill>
                  <a:srgbClr val="FF0000"/>
                </a:solidFill>
              </a:rPr>
              <a:t>A</a:t>
            </a:r>
            <a:r>
              <a:rPr lang="ru-RU" sz="2800" dirty="0" smtClean="0">
                <a:solidFill>
                  <a:srgbClr val="FF0000"/>
                </a:solidFill>
              </a:rPr>
              <a:t>)=</a:t>
            </a:r>
            <a:r>
              <a:rPr lang="pl-PL" sz="2800" dirty="0" smtClean="0">
                <a:solidFill>
                  <a:srgbClr val="FF0000"/>
                </a:solidFill>
              </a:rPr>
              <a:t> 6,02*10</a:t>
            </a:r>
            <a:r>
              <a:rPr lang="pl-PL" sz="2800" baseline="30000" dirty="0" smtClean="0">
                <a:solidFill>
                  <a:srgbClr val="FF0000"/>
                </a:solidFill>
              </a:rPr>
              <a:t>23</a:t>
            </a:r>
            <a:r>
              <a:rPr lang="pl-PL" sz="2800" dirty="0" smtClean="0">
                <a:solidFill>
                  <a:srgbClr val="FF0000"/>
                </a:solidFill>
              </a:rPr>
              <a:t> моль</a:t>
            </a:r>
            <a:r>
              <a:rPr lang="pl-PL" sz="2800" baseline="30000" dirty="0" smtClean="0">
                <a:solidFill>
                  <a:srgbClr val="FF0000"/>
                </a:solidFill>
              </a:rPr>
              <a:t>−1</a:t>
            </a:r>
            <a:r>
              <a:rPr lang="pl-PL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031" name="Содержимое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Прямоугольник 4"/>
          <p:cNvSpPr>
            <a:spLocks noChangeArrowheads="1"/>
          </p:cNvSpPr>
          <p:nvPr/>
        </p:nvSpPr>
        <p:spPr bwMode="auto">
          <a:xfrm>
            <a:off x="2000250" y="1143000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latin typeface="Constantia" pitchFamily="18" charset="0"/>
              </a:rPr>
              <a:t>Молярная  масса</a:t>
            </a:r>
          </a:p>
        </p:txBody>
      </p:sp>
      <p:sp>
        <p:nvSpPr>
          <p:cNvPr id="1033" name="Прямоугольник 5"/>
          <p:cNvSpPr>
            <a:spLocks noChangeArrowheads="1"/>
          </p:cNvSpPr>
          <p:nvPr/>
        </p:nvSpPr>
        <p:spPr bwMode="auto">
          <a:xfrm>
            <a:off x="571500" y="2214563"/>
            <a:ext cx="70723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dirty="0" smtClean="0">
                <a:latin typeface="Constantia" pitchFamily="18" charset="0"/>
              </a:rPr>
              <a:t>-</a:t>
            </a:r>
            <a:r>
              <a:rPr lang="ru-RU" sz="3200" b="1" dirty="0" smtClean="0">
                <a:latin typeface="Constantia" pitchFamily="18" charset="0"/>
              </a:rPr>
              <a:t>это масса </a:t>
            </a:r>
            <a:r>
              <a:rPr lang="ru-RU" sz="3200" b="1" dirty="0">
                <a:latin typeface="Constantia" pitchFamily="18" charset="0"/>
              </a:rPr>
              <a:t>одного моля вещества</a:t>
            </a:r>
            <a:r>
              <a:rPr lang="ru-RU" sz="3200" dirty="0">
                <a:latin typeface="Constantia" pitchFamily="18" charset="0"/>
              </a:rPr>
              <a:t>.</a:t>
            </a:r>
          </a:p>
          <a:p>
            <a:pPr algn="ctr">
              <a:buFont typeface="Wingdings" pitchFamily="2" charset="2"/>
              <a:buNone/>
            </a:pPr>
            <a:r>
              <a:rPr lang="ru-RU" sz="3200" dirty="0">
                <a:latin typeface="Constantia" pitchFamily="18" charset="0"/>
              </a:rPr>
              <a:t>М=</a:t>
            </a:r>
            <a:r>
              <a:rPr lang="en-US" sz="3200" dirty="0">
                <a:latin typeface="Constantia" pitchFamily="18" charset="0"/>
              </a:rPr>
              <a:t>[</a:t>
            </a:r>
            <a:r>
              <a:rPr lang="ru-RU" sz="3200" dirty="0">
                <a:latin typeface="Constantia" pitchFamily="18" charset="0"/>
              </a:rPr>
              <a:t>г/моль</a:t>
            </a:r>
            <a:r>
              <a:rPr lang="en-US" sz="3200" dirty="0">
                <a:latin typeface="Constantia" pitchFamily="18" charset="0"/>
              </a:rPr>
              <a:t>]</a:t>
            </a:r>
            <a:endParaRPr lang="ru-RU" sz="3200" dirty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dirty="0" smtClean="0">
                <a:latin typeface="Constantia" pitchFamily="18" charset="0"/>
              </a:rPr>
              <a:t>( </a:t>
            </a:r>
            <a:r>
              <a:rPr lang="ru-RU" sz="3200" i="1" u="sng" dirty="0">
                <a:latin typeface="Constantia" pitchFamily="18" charset="0"/>
              </a:rPr>
              <a:t>молярная масса численно равна молекулярной </a:t>
            </a:r>
            <a:r>
              <a:rPr lang="ru-RU" sz="3200" i="1" u="sng" dirty="0" smtClean="0">
                <a:latin typeface="Constantia" pitchFamily="18" charset="0"/>
              </a:rPr>
              <a:t>массе</a:t>
            </a:r>
            <a:r>
              <a:rPr lang="ru-RU" sz="3200" dirty="0" smtClean="0">
                <a:latin typeface="Constantia" pitchFamily="18" charset="0"/>
              </a:rPr>
              <a:t>)</a:t>
            </a:r>
            <a:endParaRPr lang="ru-RU" sz="3200" dirty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3200" i="1" dirty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    ,  отсюда</a:t>
            </a:r>
            <a:r>
              <a:rPr lang="ru-RU" sz="3200" i="1" dirty="0">
                <a:latin typeface="Constantia" pitchFamily="18" charset="0"/>
              </a:rPr>
              <a:t>		     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</a:t>
            </a:r>
            <a:endParaRPr lang="ru-RU" sz="3200" i="1" dirty="0">
              <a:latin typeface="Constantia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48" y="4286256"/>
          <a:ext cx="1714512" cy="1428760"/>
        </p:xfrm>
        <a:graphic>
          <a:graphicData uri="http://schemas.openxmlformats.org/presentationml/2006/ole">
            <p:oleObj spid="_x0000_s1026" name="Формула" r:id="rId4" imgW="330120" imgH="29196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786313" y="4429125"/>
          <a:ext cx="2643187" cy="1071563"/>
        </p:xfrm>
        <a:graphic>
          <a:graphicData uri="http://schemas.openxmlformats.org/presentationml/2006/ole">
            <p:oleObj spid="_x0000_s1028" name="Формула" r:id="rId5" imgW="431640" imgH="1396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914400" y="459422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>
                <a:sym typeface="Symbol" pitchFamily="18" charset="2"/>
              </a:rPr>
              <a:t>о</a:t>
            </a:r>
            <a:endParaRPr lang="ru-RU" smtClean="0"/>
          </a:p>
        </p:txBody>
      </p:sp>
      <p:pic>
        <p:nvPicPr>
          <p:cNvPr id="6147" name="Содержимое 3" descr="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5286375" y="5786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>
              <a:latin typeface="Constantia" pitchFamily="18" charset="0"/>
            </a:endParaRPr>
          </a:p>
        </p:txBody>
      </p:sp>
      <p:pic>
        <p:nvPicPr>
          <p:cNvPr id="4101" name="Picture 6" descr="gayluss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785938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Заголовок 12"/>
          <p:cNvSpPr>
            <a:spLocks noGrp="1"/>
          </p:cNvSpPr>
          <p:nvPr>
            <p:ph type="title"/>
          </p:nvPr>
        </p:nvSpPr>
        <p:spPr>
          <a:xfrm>
            <a:off x="571500" y="0"/>
            <a:ext cx="8572500" cy="92867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bg1"/>
                </a:solidFill>
              </a:rPr>
              <a:t>Закон объемных отношений</a:t>
            </a:r>
            <a:endParaRPr lang="uk-UA" dirty="0" smtClean="0">
              <a:solidFill>
                <a:schemeClr val="bg1"/>
              </a:solidFill>
            </a:endParaRPr>
          </a:p>
        </p:txBody>
      </p:sp>
      <p:sp>
        <p:nvSpPr>
          <p:cNvPr id="4103" name="Прямоугольник 14"/>
          <p:cNvSpPr>
            <a:spLocks noChangeArrowheads="1"/>
          </p:cNvSpPr>
          <p:nvPr/>
        </p:nvSpPr>
        <p:spPr bwMode="auto">
          <a:xfrm>
            <a:off x="3786188" y="1071546"/>
            <a:ext cx="3929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onstantia" pitchFamily="18" charset="0"/>
              </a:rPr>
              <a:t>Измеряя объемы, и </a:t>
            </a:r>
            <a:r>
              <a:rPr lang="ru-RU" sz="2400" dirty="0" smtClean="0">
                <a:latin typeface="Constantia" pitchFamily="18" charset="0"/>
              </a:rPr>
              <a:t>объемы газов, в результате реакции </a:t>
            </a:r>
            <a:r>
              <a:rPr lang="ru-RU" sz="2400" b="1" i="1" dirty="0" smtClean="0">
                <a:latin typeface="Constantia" pitchFamily="18" charset="0"/>
              </a:rPr>
              <a:t>Ж.Л. Гей-Люссак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Constantia" pitchFamily="18" charset="0"/>
              </a:rPr>
              <a:t>открыл </a:t>
            </a:r>
            <a:r>
              <a:rPr lang="ru-RU" sz="2400" dirty="0">
                <a:latin typeface="Constantia" pitchFamily="18" charset="0"/>
              </a:rPr>
              <a:t>закон газовых </a:t>
            </a:r>
            <a:r>
              <a:rPr lang="ru-RU" sz="2400" dirty="0" smtClean="0">
                <a:latin typeface="Constantia" pitchFamily="18" charset="0"/>
              </a:rPr>
              <a:t>(объемных) отношений: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4104" name="Прямоугольник 15"/>
          <p:cNvSpPr>
            <a:spLocks noChangeArrowheads="1"/>
          </p:cNvSpPr>
          <p:nvPr/>
        </p:nvSpPr>
        <p:spPr bwMode="auto">
          <a:xfrm>
            <a:off x="285750" y="528637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>
                <a:latin typeface="Constantia" pitchFamily="18" charset="0"/>
              </a:rPr>
              <a:t>Ж.Л. Гей-Люссак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>
                <a:latin typeface="Constantia" pitchFamily="18" charset="0"/>
              </a:rPr>
              <a:t>1808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869" y="3786190"/>
            <a:ext cx="50006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«При постоянном давлении и температуре объемы вступающих в реакцию газов  относятся друг к другу как небольшие простые целые числа»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4103" grpId="0"/>
      <p:bldP spid="4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62800" cy="3002280"/>
        </p:xfrm>
        <a:graphic>
          <a:graphicData uri="http://schemas.openxmlformats.org/drawingml/2006/table">
            <a:tbl>
              <a:tblPr/>
              <a:tblGrid>
                <a:gridCol w="3284538"/>
                <a:gridCol w="387826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Химическая 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Отношение объемов газов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ru-RU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HCl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+3H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2:1:3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2C+O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2CO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12" name="Содержимое 3" descr="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5" name="Прямоугольник 4"/>
          <p:cNvSpPr>
            <a:spLocks noChangeArrowheads="1"/>
          </p:cNvSpPr>
          <p:nvPr/>
        </p:nvSpPr>
        <p:spPr bwMode="auto">
          <a:xfrm>
            <a:off x="2714625" y="1143000"/>
            <a:ext cx="385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onstantia" pitchFamily="18" charset="0"/>
                <a:sym typeface="Symbol" pitchFamily="18" charset="2"/>
              </a:rPr>
              <a:t>Например</a:t>
            </a:r>
            <a:endParaRPr lang="ru-RU" sz="4400">
              <a:latin typeface="Constant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813" y="2214563"/>
          <a:ext cx="7000924" cy="3643337"/>
        </p:xfrm>
        <a:graphic>
          <a:graphicData uri="http://schemas.openxmlformats.org/drawingml/2006/table">
            <a:tbl>
              <a:tblPr/>
              <a:tblGrid>
                <a:gridCol w="3210309"/>
                <a:gridCol w="3790615"/>
              </a:tblGrid>
              <a:tr h="1236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Химическая    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Отношение объемов газов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+3H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2:1:3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2C+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2CO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61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6400800" cy="400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>
              <a:latin typeface="Arial Black" pitchFamily="34" charset="0"/>
            </a:endParaRPr>
          </a:p>
        </p:txBody>
      </p:sp>
      <p:pic>
        <p:nvPicPr>
          <p:cNvPr id="9219" name="Рисунок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Заголовок 4"/>
          <p:cNvSpPr>
            <a:spLocks noGrp="1"/>
          </p:cNvSpPr>
          <p:nvPr>
            <p:ph type="ctrTitle"/>
          </p:nvPr>
        </p:nvSpPr>
        <p:spPr>
          <a:xfrm>
            <a:off x="1142976" y="1142984"/>
            <a:ext cx="6357982" cy="2643206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ambria" pitchFamily="18" charset="0"/>
              </a:rPr>
              <a:t>Закон объёмных отношений позволил итальянскому учёному А. Авогадро 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 предположить,  что молекулы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 простых газов состоят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 из двух одинаковых атомов</a:t>
            </a:r>
            <a:br>
              <a:rPr lang="ru-R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smtClean="0"/>
              <a:t> (Н</a:t>
            </a:r>
            <a:r>
              <a:rPr lang="ru-RU" sz="2400" b="1" baseline="-25000" dirty="0" smtClean="0"/>
              <a:t>2</a:t>
            </a:r>
            <a:r>
              <a:rPr lang="en-US" sz="2400" b="1" dirty="0" smtClean="0"/>
              <a:t> </a:t>
            </a:r>
            <a:r>
              <a:rPr lang="ru-RU" sz="2400" b="1" dirty="0" smtClean="0"/>
              <a:t>, </a:t>
            </a:r>
            <a:r>
              <a:rPr lang="en-US" sz="2400" b="1" dirty="0" smtClean="0"/>
              <a:t>N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, </a:t>
            </a:r>
            <a:r>
              <a:rPr lang="en-US" sz="2400" b="1" dirty="0" err="1" smtClean="0"/>
              <a:t>Cl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,О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,</a:t>
            </a:r>
            <a:r>
              <a:rPr lang="en-US" sz="2400" b="1" dirty="0" smtClean="0"/>
              <a:t> F</a:t>
            </a:r>
            <a:r>
              <a:rPr lang="ru-RU" sz="2400" b="1" baseline="-25000" dirty="0" smtClean="0"/>
              <a:t>2</a:t>
            </a:r>
            <a:r>
              <a:rPr lang="en-US" sz="2400" b="1" dirty="0" smtClean="0"/>
              <a:t> …</a:t>
            </a:r>
            <a:r>
              <a:rPr lang="ru-RU" sz="2400" b="1" dirty="0" smtClean="0">
                <a:latin typeface="Cambria" pitchFamily="18" charset="0"/>
              </a:rPr>
              <a:t>)</a:t>
            </a:r>
            <a:br>
              <a:rPr lang="ru-RU" sz="2400" b="1" dirty="0" smtClean="0">
                <a:latin typeface="Cambria" pitchFamily="18" charset="0"/>
              </a:rPr>
            </a:br>
            <a:endParaRPr lang="ru-RU" sz="2400" b="1" dirty="0" smtClean="0">
              <a:latin typeface="Cambria" pitchFamily="18" charset="0"/>
            </a:endParaRPr>
          </a:p>
        </p:txBody>
      </p:sp>
      <p:pic>
        <p:nvPicPr>
          <p:cNvPr id="9222" name="Picture 6" descr="C:\Users\User\Desktop\nitrogeno_-molecular-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7" y="5143512"/>
            <a:ext cx="1428760" cy="125016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3500438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лишь восемь элементов в природе существуют в виде двухатомных молекул: H</a:t>
            </a:r>
            <a:r>
              <a:rPr lang="ru-RU" sz="2400" b="1" baseline="-25000" dirty="0"/>
              <a:t>2</a:t>
            </a:r>
            <a:r>
              <a:rPr lang="ru-RU" sz="2400" b="1" dirty="0"/>
              <a:t>; N</a:t>
            </a:r>
            <a:r>
              <a:rPr lang="ru-RU" sz="2400" b="1" baseline="-25000" dirty="0"/>
              <a:t>2 </a:t>
            </a:r>
            <a:r>
              <a:rPr lang="ru-RU" sz="2400" b="1" dirty="0"/>
              <a:t>; O</a:t>
            </a:r>
            <a:r>
              <a:rPr lang="ru-RU" sz="2400" b="1" baseline="-25000" dirty="0"/>
              <a:t>2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И </a:t>
            </a:r>
            <a:r>
              <a:rPr lang="ru-RU" sz="2400" b="1" dirty="0"/>
              <a:t>все галогены: F</a:t>
            </a:r>
            <a:r>
              <a:rPr lang="ru-RU" sz="2400" b="1" baseline="-25000" dirty="0"/>
              <a:t>2</a:t>
            </a:r>
            <a:r>
              <a:rPr lang="ru-RU" sz="2400" b="1" dirty="0"/>
              <a:t> ; Cl</a:t>
            </a:r>
            <a:r>
              <a:rPr lang="ru-RU" sz="2400" b="1" baseline="-25000" dirty="0"/>
              <a:t>2</a:t>
            </a:r>
            <a:r>
              <a:rPr lang="ru-RU" sz="2400" b="1" dirty="0"/>
              <a:t> ; Br</a:t>
            </a:r>
            <a:r>
              <a:rPr lang="ru-RU" sz="2400" b="1" baseline="-25000" dirty="0"/>
              <a:t>2</a:t>
            </a:r>
            <a:r>
              <a:rPr lang="ru-RU" sz="2400" b="1" dirty="0"/>
              <a:t> ; I</a:t>
            </a:r>
            <a:r>
              <a:rPr lang="ru-RU" sz="2400" b="1" baseline="-25000" dirty="0"/>
              <a:t>2</a:t>
            </a:r>
            <a:r>
              <a:rPr lang="ru-RU" sz="2400" b="1" dirty="0"/>
              <a:t> ; At</a:t>
            </a:r>
            <a:r>
              <a:rPr lang="ru-RU" sz="2400" b="1" baseline="-25000" dirty="0"/>
              <a:t>2. </a:t>
            </a:r>
            <a:r>
              <a:rPr lang="ru-RU" sz="2400" b="1" baseline="-25000" dirty="0" smtClean="0"/>
              <a:t>  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5" y="5460326"/>
            <a:ext cx="4786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Молекула азота имеет такой вид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ym typeface="Symbol" pitchFamily="18" charset="2"/>
              </a:rPr>
              <a:t>о</a:t>
            </a:r>
            <a:endParaRPr lang="ru-RU" smtClean="0"/>
          </a:p>
        </p:txBody>
      </p:sp>
      <p:pic>
        <p:nvPicPr>
          <p:cNvPr id="10244" name="Picture 6" descr="gayluss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5000625" y="3429000"/>
            <a:ext cx="30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  <a:sym typeface="Symbol" pitchFamily="18" charset="2"/>
              </a:rPr>
              <a:t>о</a:t>
            </a:r>
            <a:endParaRPr lang="ru-RU">
              <a:latin typeface="Constantia" pitchFamily="18" charset="0"/>
            </a:endParaRPr>
          </a:p>
        </p:txBody>
      </p:sp>
      <p:pic>
        <p:nvPicPr>
          <p:cNvPr id="10246" name="Содержимое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avogad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000108"/>
            <a:ext cx="38477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Прямоугольник 7"/>
          <p:cNvSpPr>
            <a:spLocks noChangeArrowheads="1"/>
          </p:cNvSpPr>
          <p:nvPr/>
        </p:nvSpPr>
        <p:spPr bwMode="auto">
          <a:xfrm>
            <a:off x="5214942" y="2285992"/>
            <a:ext cx="22860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Constantia" pitchFamily="18" charset="0"/>
              </a:rPr>
              <a:t>А. Авогадро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Constantia" pitchFamily="18" charset="0"/>
              </a:rPr>
              <a:t>1811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472" y="4714884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Итальянский ученый </a:t>
            </a:r>
            <a:r>
              <a:rPr lang="ru-RU" sz="2000" dirty="0" err="1" smtClean="0"/>
              <a:t>Амадео</a:t>
            </a:r>
            <a:r>
              <a:rPr lang="ru-RU" sz="2000" dirty="0" smtClean="0"/>
              <a:t> Авогадро сформулировал закон (для газов) : </a:t>
            </a:r>
          </a:p>
          <a:p>
            <a:r>
              <a:rPr lang="ru-RU" sz="2000" b="1" i="1" dirty="0" smtClean="0"/>
              <a:t>в равных объемах различных газов при одинаковых условиях содержится одинаковое число молекул</a:t>
            </a:r>
            <a:endParaRPr lang="ru-RU" sz="2000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2292" name="Содержимое 3" descr="b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1714500" y="1000125"/>
            <a:ext cx="542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latin typeface="Constantia" pitchFamily="18" charset="0"/>
                <a:sym typeface="Symbol" pitchFamily="18" charset="2"/>
              </a:rPr>
              <a:t>Следствия (для газов)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15366" name="Прямоугольник 5"/>
          <p:cNvSpPr>
            <a:spLocks noChangeArrowheads="1"/>
          </p:cNvSpPr>
          <p:nvPr/>
        </p:nvSpPr>
        <p:spPr bwMode="auto">
          <a:xfrm>
            <a:off x="642938" y="1500174"/>
            <a:ext cx="707231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ru-RU" sz="2400" b="1" i="1" dirty="0" smtClean="0">
                <a:latin typeface="Constantia" pitchFamily="18" charset="0"/>
              </a:rPr>
              <a:t>Отношение </a:t>
            </a:r>
            <a:r>
              <a:rPr lang="ru-RU" sz="2400" b="1" i="1" dirty="0">
                <a:latin typeface="Constantia" pitchFamily="18" charset="0"/>
              </a:rPr>
              <a:t>массы определённого объёма одного газа к массе такого же объёма другого газа, взятого при тех же условиях, называется плотностью первого газа по </a:t>
            </a:r>
            <a:r>
              <a:rPr lang="ru-RU" sz="2400" b="1" i="1" dirty="0" smtClean="0">
                <a:latin typeface="Constantia" pitchFamily="18" charset="0"/>
              </a:rPr>
              <a:t>второму:</a:t>
            </a:r>
          </a:p>
          <a:p>
            <a:pPr marL="609600" indent="-609600">
              <a:buFont typeface="Arial" pitchFamily="34" charset="0"/>
              <a:buChar char="•"/>
            </a:pPr>
            <a:endParaRPr lang="ru-RU" sz="2400" b="1" i="1" dirty="0" smtClean="0">
              <a:latin typeface="Constantia" pitchFamily="18" charset="0"/>
            </a:endParaRPr>
          </a:p>
          <a:p>
            <a:pPr marL="609600" indent="-609600">
              <a:buFont typeface="Arial" pitchFamily="34" charset="0"/>
              <a:buChar char="•"/>
            </a:pPr>
            <a:endParaRPr lang="ru-RU" sz="2400" b="1" i="1" dirty="0">
              <a:latin typeface="Constantia" pitchFamily="18" charset="0"/>
            </a:endParaRPr>
          </a:p>
          <a:p>
            <a:pPr marL="609600" indent="-609600">
              <a:buFont typeface="Arial" pitchFamily="34" charset="0"/>
              <a:buChar char="•"/>
            </a:pPr>
            <a:r>
              <a:rPr lang="ru-RU" sz="2400" b="1" i="1" dirty="0" smtClean="0">
                <a:latin typeface="Constantia" pitchFamily="18" charset="0"/>
              </a:rPr>
              <a:t>Одно и то же число молекул различных газов при одинаковых условиях занимает одинаковые объемы.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400" b="1" i="1" dirty="0" smtClean="0">
                <a:latin typeface="Constantia" pitchFamily="18" charset="0"/>
              </a:rPr>
              <a:t>При н.у. 1 моль любого газа занимает      объем </a:t>
            </a:r>
            <a:r>
              <a:rPr lang="ru-RU" sz="2800" b="1" i="1" dirty="0" smtClean="0">
                <a:latin typeface="Constantia" pitchFamily="18" charset="0"/>
              </a:rPr>
              <a:t>22,4 л.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dirty="0">
              <a:latin typeface="Constantia" pitchFamily="18" charset="0"/>
            </a:endParaRPr>
          </a:p>
        </p:txBody>
      </p:sp>
      <p:pic>
        <p:nvPicPr>
          <p:cNvPr id="33794" name="Picture 2" descr="C:\Documents and Settings\Кирилл\Рабочий стол\Мама\z26_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071810"/>
            <a:ext cx="171451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536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430</Words>
  <Application>Microsoft Office PowerPoint</Application>
  <PresentationFormat>Экран (4:3)</PresentationFormat>
  <Paragraphs>68</Paragraphs>
  <Slides>12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Количество вещества, число Авогадро, молярная масса, молярный объём, уравнение связи</vt:lpstr>
      <vt:lpstr>Слайд 2</vt:lpstr>
      <vt:lpstr>Слайд 3</vt:lpstr>
      <vt:lpstr>Слайд 4</vt:lpstr>
      <vt:lpstr>Закон объемных отношений</vt:lpstr>
      <vt:lpstr>Слайд 6</vt:lpstr>
      <vt:lpstr>Закон объёмных отношений позволил итальянскому учёному А. Авогадро   предположить,  что молекулы  простых газов состоят  из двух одинаковых атомов   (Н2 , N2 , Cl2 ,О2 , F2 …) </vt:lpstr>
      <vt:lpstr>Слайд 8</vt:lpstr>
      <vt:lpstr>Слайд 9</vt:lpstr>
      <vt:lpstr>Слайд 10</vt:lpstr>
      <vt:lpstr>Слайд 11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Авогадро</dc:title>
  <dc:creator>Кирилл</dc:creator>
  <cp:lastModifiedBy>User</cp:lastModifiedBy>
  <cp:revision>163</cp:revision>
  <dcterms:created xsi:type="dcterms:W3CDTF">2008-10-08T14:30:29Z</dcterms:created>
  <dcterms:modified xsi:type="dcterms:W3CDTF">2012-11-19T20:15:29Z</dcterms:modified>
</cp:coreProperties>
</file>