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20" r:id="rId3"/>
    <p:sldId id="324" r:id="rId4"/>
    <p:sldId id="325" r:id="rId5"/>
    <p:sldId id="315" r:id="rId6"/>
    <p:sldId id="316" r:id="rId7"/>
    <p:sldId id="317" r:id="rId8"/>
    <p:sldId id="319" r:id="rId9"/>
    <p:sldId id="265" r:id="rId10"/>
    <p:sldId id="311" r:id="rId11"/>
    <p:sldId id="267" r:id="rId12"/>
    <p:sldId id="299" r:id="rId13"/>
    <p:sldId id="304" r:id="rId14"/>
    <p:sldId id="293" r:id="rId15"/>
    <p:sldId id="294" r:id="rId16"/>
    <p:sldId id="326" r:id="rId17"/>
    <p:sldId id="327" r:id="rId18"/>
    <p:sldId id="297" r:id="rId19"/>
    <p:sldId id="331" r:id="rId20"/>
    <p:sldId id="305" r:id="rId21"/>
    <p:sldId id="306" r:id="rId22"/>
    <p:sldId id="30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85922" autoAdjust="0"/>
  </p:normalViewPr>
  <p:slideViewPr>
    <p:cSldViewPr>
      <p:cViewPr varScale="1">
        <p:scale>
          <a:sx n="94" d="100"/>
          <a:sy n="94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D4484-B6DC-415E-B7BE-14606173B11F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E80D-FF0C-41FD-A47E-4909BCA6D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9111-7785-41D1-9F0C-4F5B906C7FED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4E82-965D-42EF-BE52-385430270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59CD-2618-40AC-A8E0-2DA433548B2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C9CB-81D8-48FA-BFA5-3FD84023B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253A9-3C16-4F38-9FB3-A7E8B6E72E55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AB22-98D3-4FF4-B6DC-16BC1E069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421D1-0CE5-47F2-BBB6-C662DF47E3EC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B13A-2BFF-4475-9CA5-A7DAADB2B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5AD1-D1BA-410B-9E93-44F4F8C387C3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FF69-C82B-405F-A19F-A74D00287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F492-D332-4E92-89B6-6B140AFFF9B9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BE6A-F325-46C5-B6D2-C8D211DCB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CB38-83A4-480F-8A86-5986D43A8471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1F67-93AA-46DC-B43D-EBB8F22F1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F89F-AE0A-4F26-80FD-87361D2A9029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DA831-3B0E-4825-9D63-A41F79BF3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82F5-F1E2-49EF-9FD4-9F9DD7EECAFD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2FE9-572C-491C-9B9C-F5CD1FF22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C16A-9019-49B4-A5CD-D25068F0DE22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7F0B-235B-47B1-AB12-6BCBACADC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BAB114-CC68-4F29-A0C2-F5F984CC4FDA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A67FB1-3B88-4913-A327-828D3D539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188913"/>
            <a:ext cx="8497888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70C0"/>
                </a:solidFill>
              </a:rPr>
              <a:t>Тема  урока:  «Чистая   вода».</a:t>
            </a:r>
          </a:p>
          <a:p>
            <a:pPr>
              <a:defRPr/>
            </a:pPr>
            <a:r>
              <a:rPr lang="ru-RU" sz="1600" dirty="0">
                <a:solidFill>
                  <a:srgbClr val="0070C0"/>
                </a:solidFill>
              </a:rPr>
              <a:t>Цели на уроке.</a:t>
            </a:r>
          </a:p>
          <a:p>
            <a:pPr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Образовательные</a:t>
            </a:r>
            <a:r>
              <a:rPr lang="ru-RU" sz="1600" dirty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1600" dirty="0"/>
              <a:t>Систематизировать </a:t>
            </a:r>
            <a:r>
              <a:rPr lang="ru-RU" sz="1600" dirty="0" smtClean="0"/>
              <a:t>и обобщить знания учащихся о </a:t>
            </a:r>
            <a:r>
              <a:rPr lang="ru-RU" sz="1600" dirty="0"/>
              <a:t>трех состояниях воды в </a:t>
            </a:r>
            <a:r>
              <a:rPr lang="ru-RU" sz="1600" dirty="0" smtClean="0"/>
              <a:t>природе.</a:t>
            </a:r>
            <a:endParaRPr lang="ru-RU" sz="1600" dirty="0"/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1600" dirty="0" smtClean="0"/>
              <a:t>Определить  </a:t>
            </a:r>
            <a:r>
              <a:rPr lang="ru-RU" sz="1600" dirty="0"/>
              <a:t>местонахождение источников пресной воды</a:t>
            </a:r>
            <a:r>
              <a:rPr lang="ru-RU" sz="1600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1600" dirty="0" smtClean="0"/>
              <a:t>Закреплять навыки по очистке мутной воды.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1600" dirty="0" smtClean="0"/>
              <a:t>Познакомить </a:t>
            </a:r>
            <a:r>
              <a:rPr lang="ru-RU" sz="1600" dirty="0"/>
              <a:t>учащихся с системой </a:t>
            </a:r>
            <a:r>
              <a:rPr lang="ru-RU" sz="1600" dirty="0" smtClean="0"/>
              <a:t>очистки водопроводной  </a:t>
            </a:r>
            <a:r>
              <a:rPr lang="ru-RU" sz="1600" dirty="0"/>
              <a:t>воды.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1600" dirty="0"/>
              <a:t>Познакомить учащихся с удивительным свойством воды впитывать в себя информацию из </a:t>
            </a:r>
            <a:r>
              <a:rPr lang="ru-RU" sz="1600" dirty="0" smtClean="0"/>
              <a:t>окружающей среды.</a:t>
            </a:r>
          </a:p>
          <a:p>
            <a:pPr marL="342900" indent="-342900">
              <a:defRPr/>
            </a:pPr>
            <a:endParaRPr lang="ru-RU" sz="1600" dirty="0"/>
          </a:p>
          <a:p>
            <a:pPr marL="342900" indent="-342900">
              <a:defRPr/>
            </a:pPr>
            <a:r>
              <a:rPr lang="ru-RU" sz="1600" dirty="0" smtClean="0"/>
              <a:t>Коррекционные</a:t>
            </a:r>
            <a:r>
              <a:rPr lang="ru-RU" sz="1600" dirty="0"/>
              <a:t>: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1600" dirty="0"/>
              <a:t>Развивать наблюдательность, интерес к родному </a:t>
            </a:r>
            <a:r>
              <a:rPr lang="ru-RU" sz="1600" dirty="0" smtClean="0"/>
              <a:t>языку.</a:t>
            </a:r>
            <a:endParaRPr lang="ru-RU" sz="1600" dirty="0"/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1600" dirty="0" smtClean="0"/>
              <a:t>Развивать  </a:t>
            </a:r>
            <a:r>
              <a:rPr lang="ru-RU" sz="1600" dirty="0"/>
              <a:t>слуховую память, </a:t>
            </a:r>
            <a:r>
              <a:rPr lang="ru-RU" sz="1600" dirty="0" smtClean="0"/>
              <a:t>мышление.</a:t>
            </a:r>
            <a:endParaRPr lang="ru-RU" sz="1600" dirty="0"/>
          </a:p>
          <a:p>
            <a:pPr marL="342900" indent="-342900">
              <a:defRPr/>
            </a:pPr>
            <a:endParaRPr lang="ru-RU" sz="1600" dirty="0"/>
          </a:p>
          <a:p>
            <a:pPr marL="342900" indent="-342900">
              <a:defRPr/>
            </a:pPr>
            <a:r>
              <a:rPr lang="ru-RU" sz="1600" dirty="0"/>
              <a:t>Воспитательные: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1600" dirty="0" smtClean="0"/>
              <a:t>Формировать  культуру  бережного, экономного расходования </a:t>
            </a:r>
            <a:r>
              <a:rPr lang="ru-RU" sz="1600" dirty="0"/>
              <a:t>воды в быту</a:t>
            </a:r>
            <a:r>
              <a:rPr lang="ru-RU" sz="1600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1600" dirty="0" smtClean="0"/>
              <a:t>Соблюдать экологические правила при нахождении у источников пресной воды.</a:t>
            </a:r>
            <a:endParaRPr lang="ru-RU" sz="1600" dirty="0"/>
          </a:p>
          <a:p>
            <a:pPr marL="342900" indent="-342900">
              <a:buFont typeface="Wingdings" pitchFamily="2" charset="2"/>
              <a:buChar char="§"/>
              <a:defRPr/>
            </a:pPr>
            <a:endParaRPr lang="ru-RU" sz="1600" dirty="0"/>
          </a:p>
          <a:p>
            <a:pPr marL="342900" indent="-342900">
              <a:defRPr/>
            </a:pPr>
            <a:endParaRPr lang="ru-RU" sz="1600" dirty="0"/>
          </a:p>
          <a:p>
            <a:pPr marL="342900" indent="-342900">
              <a:defRPr/>
            </a:pPr>
            <a:r>
              <a:rPr lang="ru-RU" sz="1600" dirty="0"/>
              <a:t>Оборудование: </a:t>
            </a:r>
            <a:r>
              <a:rPr lang="ru-RU" sz="1600" dirty="0" smtClean="0"/>
              <a:t>презентация, </a:t>
            </a:r>
            <a:r>
              <a:rPr lang="ru-RU" sz="1600" dirty="0"/>
              <a:t>ДВД, </a:t>
            </a:r>
            <a:r>
              <a:rPr lang="ru-RU" sz="1600" dirty="0" smtClean="0"/>
              <a:t>диск с фильмом </a:t>
            </a:r>
            <a:r>
              <a:rPr lang="ru-RU" sz="1600" dirty="0"/>
              <a:t>«Вода», диск с записью музыки </a:t>
            </a:r>
            <a:r>
              <a:rPr lang="ru-RU" sz="1600" dirty="0" smtClean="0"/>
              <a:t>В.А.Моцарта, И.С. Баха, диск </a:t>
            </a:r>
            <a:r>
              <a:rPr lang="ru-RU" sz="1600" dirty="0"/>
              <a:t>с записью звуков воды в природе, </a:t>
            </a:r>
            <a:r>
              <a:rPr lang="ru-RU" sz="1600" dirty="0" smtClean="0"/>
              <a:t>карточка </a:t>
            </a:r>
            <a:r>
              <a:rPr lang="ru-RU" sz="1600" dirty="0"/>
              <a:t>с опорным словом «литься», стаканы с водой, фильтры для очистки воды, </a:t>
            </a:r>
            <a:r>
              <a:rPr lang="ru-RU" sz="1600" dirty="0" smtClean="0"/>
              <a:t>раздаточный материал (снимки </a:t>
            </a:r>
            <a:r>
              <a:rPr lang="ru-RU" sz="1600" dirty="0"/>
              <a:t>кристаллов </a:t>
            </a:r>
            <a:r>
              <a:rPr lang="ru-RU" sz="1600" dirty="0" smtClean="0"/>
              <a:t>воды).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333375"/>
            <a:ext cx="8424863" cy="574675"/>
          </a:xfrm>
          <a:ln w="57150">
            <a:solidFill>
              <a:schemeClr val="accent5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Круговорот воды в природе.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981075"/>
            <a:ext cx="8424863" cy="5688013"/>
          </a:xfrm>
          <a:ln w="57150">
            <a:solidFill>
              <a:schemeClr val="accent5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2532" name="Picture 4" descr="C:\Richard Cœur de Lion\ispareni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199901" cy="468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79512" y="188913"/>
            <a:ext cx="8785101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     </a:t>
            </a:r>
            <a:r>
              <a:rPr lang="ru-RU" sz="2800" dirty="0" smtClean="0"/>
              <a:t>                         </a:t>
            </a:r>
            <a:r>
              <a:rPr lang="ru-RU" sz="2800" b="1" dirty="0" smtClean="0">
                <a:solidFill>
                  <a:srgbClr val="0070C0"/>
                </a:solidFill>
              </a:rPr>
              <a:t>Пресная  </a:t>
            </a:r>
            <a:r>
              <a:rPr lang="ru-RU" sz="2800" b="1" dirty="0">
                <a:solidFill>
                  <a:srgbClr val="0070C0"/>
                </a:solidFill>
              </a:rPr>
              <a:t>вода.</a:t>
            </a:r>
            <a:endParaRPr lang="ru-RU" sz="3200" b="1" dirty="0">
              <a:solidFill>
                <a:srgbClr val="0070C0"/>
              </a:solidFill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                                    </a:t>
            </a:r>
            <a:endParaRPr lang="en-US" sz="2800" dirty="0"/>
          </a:p>
          <a:p>
            <a:pPr algn="ctr"/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5123" name="Picture 4" descr="C:\Richard Cœur de Lion\dddun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24744"/>
            <a:ext cx="2303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C:\Richard Cœur de Lion\gallery_promo20866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24744"/>
            <a:ext cx="24209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C:\Richard Cœur de Lion\1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645024"/>
            <a:ext cx="36957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C:\Richard Cœur de Lion\d9d562dbc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26225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23850" y="260350"/>
            <a:ext cx="871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Озеро Байкал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147" name="Picture 2" descr="C:\Richard Cœur de Lion\800px-Olchon_Shaman_R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4313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Richard Cœur de Lion\d9d562dbc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773218" cy="44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54868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           Река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Richard Cœur de Lion\gallery_promo20866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840760" cy="488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4046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      Родник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Richard Cœur de Lion\artc_11-6-10_11_kolod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16824" cy="506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  Колодец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Richard Cœur de Lion\37561_14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538684" cy="47041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                </a:t>
            </a:r>
            <a:r>
              <a:rPr lang="ru-RU" sz="2800" b="1" dirty="0" smtClean="0">
                <a:solidFill>
                  <a:srgbClr val="0070C0"/>
                </a:solidFill>
              </a:rPr>
              <a:t>Ледники Антарктиды.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ichard Cœur de Lion\pic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792755" cy="50945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     </a:t>
            </a:r>
            <a:r>
              <a:rPr lang="ru-RU" sz="2800" b="1" dirty="0" smtClean="0">
                <a:solidFill>
                  <a:srgbClr val="0070C0"/>
                </a:solidFill>
              </a:rPr>
              <a:t>Ледники  вершин  гор Средней Азии.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79388" y="188641"/>
            <a:ext cx="8353052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          </a:t>
            </a:r>
            <a:r>
              <a:rPr lang="ru-RU" sz="2000" dirty="0" smtClean="0"/>
              <a:t>     </a:t>
            </a:r>
            <a:r>
              <a:rPr lang="ru-RU" sz="2800" b="1" dirty="0">
                <a:solidFill>
                  <a:srgbClr val="0070C0"/>
                </a:solidFill>
              </a:rPr>
              <a:t>Загрязнение воды в  Волжском бассейне.</a:t>
            </a:r>
          </a:p>
        </p:txBody>
      </p:sp>
      <p:pic>
        <p:nvPicPr>
          <p:cNvPr id="13315" name="Picture 4" descr="C:\Richard Cœur de Lion\0f726e6324d67499e7a5bb3e904f0d9259f0d6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475297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Richard Cœur de Lion\mu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91602"/>
            <a:ext cx="3567187" cy="249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88913"/>
            <a:ext cx="8496300" cy="5762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Использование воды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836613"/>
            <a:ext cx="8496300" cy="5688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9460" name="Picture 2" descr="C:\Richard Cœur de Lion\0016-020-Beregite-vo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3247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                                         </a:t>
            </a:r>
            <a:r>
              <a:rPr lang="ru-RU" sz="1600" b="1" dirty="0" smtClean="0"/>
              <a:t>Ход  урока.</a:t>
            </a:r>
          </a:p>
          <a:p>
            <a:pPr marL="342900" indent="-342900"/>
            <a:r>
              <a:rPr lang="en-US" sz="1400" b="1" dirty="0" smtClean="0"/>
              <a:t>I</a:t>
            </a:r>
            <a:r>
              <a:rPr lang="ru-RU" sz="1400" b="1" dirty="0" smtClean="0"/>
              <a:t>. Организационный момент.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Что вы представляете, когда слышите эти звуки?</a:t>
            </a:r>
          </a:p>
          <a:p>
            <a:pPr marL="342900" indent="-342900"/>
            <a:r>
              <a:rPr lang="ru-RU" sz="1400" dirty="0" smtClean="0"/>
              <a:t>(шум  океана, журчание ручья, звук падающего водопада).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Закройте глаза и  скажите, какой звук вы слышите сейчас (звук льющейся воды из крана).</a:t>
            </a:r>
          </a:p>
          <a:p>
            <a:pPr marL="342900" indent="-342900"/>
            <a:r>
              <a:rPr lang="en-US" sz="1400" b="1" dirty="0" smtClean="0"/>
              <a:t>II</a:t>
            </a:r>
            <a:r>
              <a:rPr lang="ru-RU" sz="1400" b="1" dirty="0" smtClean="0"/>
              <a:t>. Вводная часть.</a:t>
            </a:r>
          </a:p>
          <a:p>
            <a:pPr marL="342900" indent="-342900"/>
            <a:r>
              <a:rPr lang="ru-RU" sz="1400" dirty="0" smtClean="0"/>
              <a:t>Послушайте загадку: «Меня пьют, меня льют, всем нужна я. Кто я такая?» (вода).</a:t>
            </a:r>
          </a:p>
          <a:p>
            <a:pPr marL="342900" indent="-342900"/>
            <a:r>
              <a:rPr lang="ru-RU" sz="1400" dirty="0" smtClean="0"/>
              <a:t>Когда мы говорим о воде, то употребляем слово «литься».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О каком свойстве воды идёт речь? (о текучести воды)</a:t>
            </a:r>
          </a:p>
          <a:p>
            <a:pPr marL="342900" indent="-342900"/>
            <a:r>
              <a:rPr lang="ru-RU" sz="1400" i="1" dirty="0" smtClean="0"/>
              <a:t>Соревнование 2-х команд учащихся.</a:t>
            </a:r>
          </a:p>
          <a:p>
            <a:pPr marL="342900" indent="-342900"/>
            <a:r>
              <a:rPr lang="ru-RU" sz="1400" i="1" dirty="0" smtClean="0"/>
              <a:t>Задание.</a:t>
            </a:r>
            <a:r>
              <a:rPr lang="ru-RU" sz="1400" dirty="0" smtClean="0"/>
              <a:t> Образовать от глагола «литься» с помощью приставок новые слова, обозначающие движение воды (облить водой, пролить на пол, разлить молоко, вылить из стакана, налить в стакан и др.).</a:t>
            </a:r>
          </a:p>
          <a:p>
            <a:pPr marL="342900" indent="-342900"/>
            <a:r>
              <a:rPr lang="en-US" sz="1400" b="1" dirty="0" smtClean="0"/>
              <a:t>III</a:t>
            </a:r>
            <a:r>
              <a:rPr lang="ru-RU" sz="1400" b="1" dirty="0" smtClean="0"/>
              <a:t>. Основная часть.</a:t>
            </a:r>
          </a:p>
          <a:p>
            <a:pPr marL="342900" indent="-342900">
              <a:buAutoNum type="arabicPeriod"/>
            </a:pPr>
            <a:r>
              <a:rPr lang="ru-RU" sz="1400" b="1" i="1" dirty="0" smtClean="0"/>
              <a:t>Актуализация опорных знаний.</a:t>
            </a:r>
          </a:p>
          <a:p>
            <a:pPr marL="342900" indent="-342900"/>
            <a:r>
              <a:rPr lang="ru-RU" sz="1400" i="1" dirty="0" smtClean="0"/>
              <a:t>Демонстрация  </a:t>
            </a:r>
            <a:r>
              <a:rPr lang="ru-RU" sz="1400" dirty="0" smtClean="0"/>
              <a:t>кусочков  льда, </a:t>
            </a:r>
            <a:r>
              <a:rPr lang="ru-RU" sz="1400" i="1" dirty="0" smtClean="0"/>
              <a:t> </a:t>
            </a:r>
            <a:r>
              <a:rPr lang="ru-RU" sz="1400" dirty="0" smtClean="0"/>
              <a:t>воды  в стакане, пара  из стакана с горячей водой.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Что  общего  у воды, пара, льда? (это жидкость в разном состоянии).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Вода это единственное вещество в природе, которое находится в трех состояниях (слайд №9).</a:t>
            </a:r>
          </a:p>
          <a:p>
            <a:pPr marL="342900" indent="-342900"/>
            <a:r>
              <a:rPr lang="ru-RU" sz="1400" dirty="0" smtClean="0"/>
              <a:t>Вода не находится в природе только в жидком  состоянии, она постоянно переходит из одного состояния в другое.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i="1" dirty="0" smtClean="0"/>
              <a:t>Докажи это утверждение</a:t>
            </a:r>
            <a:r>
              <a:rPr lang="ru-RU" sz="1400" dirty="0" smtClean="0"/>
              <a:t>, пользуясь  схемой круговорота воды в природе (слайд №10).</a:t>
            </a:r>
          </a:p>
          <a:p>
            <a:pPr marL="342900" indent="-342900"/>
            <a:endParaRPr lang="ru-RU" sz="1400" dirty="0" smtClean="0"/>
          </a:p>
          <a:p>
            <a:pPr marL="342900" indent="-342900"/>
            <a:endParaRPr lang="ru-RU" sz="1400" dirty="0" smtClean="0"/>
          </a:p>
          <a:p>
            <a:pPr marL="342900" indent="-342900"/>
            <a:endParaRPr lang="ru-RU" sz="1400" dirty="0" smtClean="0"/>
          </a:p>
          <a:p>
            <a:pPr marL="342900" indent="-342900"/>
            <a:endParaRPr lang="ru-RU" sz="1400" dirty="0" smtClean="0"/>
          </a:p>
          <a:p>
            <a:pPr marL="342900" indent="-342900"/>
            <a:endParaRPr lang="ru-RU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260648"/>
            <a:ext cx="81369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sz="2800" b="1" dirty="0" smtClean="0">
                <a:solidFill>
                  <a:srgbClr val="0070C0"/>
                </a:solidFill>
              </a:rPr>
              <a:t>Фотографии  кристаллов  воды.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           Ключевая вода                             После прослушивания   </a:t>
            </a:r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тяжелого металлического рока.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Picture 3" descr="C:\Richard Cœur de Lion\1197403201_smi0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548869" cy="32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&amp;Pcy;&amp;ocy;&amp;scy;&amp;lcy;&amp;iecy; &amp;pcy;&amp;rcy;&amp;ocy;&amp;scy;&amp;lcy;&amp;ucy;&amp;shcy;&amp;icy;&amp;vcy;&amp;acy;&amp;ncy;&amp;icy;&amp;yacy; &amp;tcy;&amp;yacy;&amp;zhcy;&amp;iecy;&amp;lcy;&amp;ocy;&amp;gcy;&amp;ocy; &amp;mcy;&amp;iecy;&amp;tcy;&amp;acy;&amp;lcy;&amp;lcy;&amp;icy;&amp;chcy;&amp;iecy;&amp;scy;&amp;kcy;&amp;ocy;&amp;gcy;&amp;ocy; &amp;rcy;&amp;ocy;&amp;kcy;&amp;a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384376" cy="32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&amp;Lcy;&amp;yucy;&amp;bcy;&amp;ocy;&amp;vcy;&amp;softcy; &amp;icy; &amp;bcy;&amp;lcy;&amp;acy;&amp;gcy;&amp;ocy;&amp;dcy;&amp;acy;&amp;rcy;&amp;ncy;&amp;ocy;&amp;scy;&amp;t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32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39750" y="5084763"/>
            <a:ext cx="3744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     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  <a:r>
              <a:rPr lang="ru-RU" b="1" dirty="0">
                <a:solidFill>
                  <a:srgbClr val="0070C0"/>
                </a:solidFill>
              </a:rPr>
              <a:t>Любовь и благодарность</a:t>
            </a:r>
          </a:p>
        </p:txBody>
      </p:sp>
      <p:pic>
        <p:nvPicPr>
          <p:cNvPr id="16388" name="Picture 2" descr="&amp;Tcy;&amp;ycy; &amp;ncy;&amp;acy;&amp;dcy;&amp;ocy;&amp;iecy;&amp;lcy; &amp;mcy;&amp;ncy;&amp;iecy;. &amp;YAcy; &amp;ucy;&amp;bcy;&amp;softcy;&amp;yucy; &amp;tcy;&amp;iecy;&amp;bcy;&amp;ya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129087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5076825" y="5013325"/>
            <a:ext cx="3598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         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         </a:t>
            </a:r>
            <a:r>
              <a:rPr lang="ru-RU" b="1" dirty="0">
                <a:solidFill>
                  <a:srgbClr val="0070C0"/>
                </a:solidFill>
              </a:rPr>
              <a:t>Ты мне надоела.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18864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  Фотографии  кристаллов  воды.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Richard Cœur de Lion\pub_5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49080"/>
            <a:ext cx="27368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C:\Richard Cœur de Lion\snowfla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1396"/>
            <a:ext cx="2448272" cy="251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Richard Cœur de Lion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13954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Richard Cœur de Lion\2002325water_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292414"/>
            <a:ext cx="2840161" cy="252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C:\Richard Cœur de Lion\Masaru_Emoto_hado_water_foto_No_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221088"/>
            <a:ext cx="180022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5696" y="33265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       </a:t>
            </a:r>
            <a:r>
              <a:rPr lang="ru-RU" sz="2800" b="1" dirty="0" smtClean="0">
                <a:solidFill>
                  <a:srgbClr val="0070C0"/>
                </a:solidFill>
              </a:rPr>
              <a:t>Найди  отличия.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964488" cy="708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i="1" dirty="0" smtClean="0"/>
          </a:p>
          <a:p>
            <a:r>
              <a:rPr lang="ru-RU" sz="1400" b="1" i="1" dirty="0" smtClean="0"/>
              <a:t>2. Путешествие к источникам пресной воды.</a:t>
            </a:r>
          </a:p>
          <a:p>
            <a:r>
              <a:rPr lang="ru-RU" sz="1400" b="1" i="1" dirty="0" smtClean="0"/>
              <a:t>Информация.</a:t>
            </a:r>
          </a:p>
          <a:p>
            <a:r>
              <a:rPr lang="ru-RU" sz="1400" dirty="0" smtClean="0"/>
              <a:t>2%  всей воды на планете составляет пресная вода (Слайд № 11).</a:t>
            </a:r>
          </a:p>
          <a:p>
            <a:r>
              <a:rPr lang="ru-RU" sz="1400" dirty="0" smtClean="0"/>
              <a:t>Около 80 – 95% пресной воды содержится в виде льда.</a:t>
            </a:r>
          </a:p>
          <a:p>
            <a:r>
              <a:rPr lang="ru-RU" sz="1400" dirty="0" smtClean="0"/>
              <a:t>Итак, отправляемся в путешествие к источникам пресной воды.</a:t>
            </a:r>
          </a:p>
          <a:p>
            <a:r>
              <a:rPr lang="ru-RU" sz="1400" dirty="0" smtClean="0"/>
              <a:t>Возьмём с собой эколога, который нам будет давать необходимую информацию.</a:t>
            </a:r>
          </a:p>
          <a:p>
            <a:r>
              <a:rPr lang="ru-RU" sz="1400" i="1" dirty="0" smtClean="0"/>
              <a:t>Работа с географической картой.</a:t>
            </a:r>
          </a:p>
          <a:p>
            <a:r>
              <a:rPr lang="ru-RU" sz="1400" i="1" dirty="0" smtClean="0"/>
              <a:t>Задание.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Найдите на карте </a:t>
            </a:r>
            <a:r>
              <a:rPr lang="ru-RU" sz="1400" b="1" dirty="0" smtClean="0"/>
              <a:t>озеро Байкал</a:t>
            </a:r>
            <a:r>
              <a:rPr lang="ru-RU" sz="1400" dirty="0" smtClean="0"/>
              <a:t>. Направляемся к  озеру Байкал (Слайд №12 ).</a:t>
            </a:r>
          </a:p>
          <a:p>
            <a:r>
              <a:rPr lang="ru-RU" sz="1400" i="1" dirty="0" smtClean="0"/>
              <a:t>Эколог</a:t>
            </a:r>
            <a:r>
              <a:rPr lang="ru-RU" sz="1400" dirty="0" smtClean="0"/>
              <a:t>. </a:t>
            </a:r>
            <a:r>
              <a:rPr lang="ru-RU" sz="1400" i="1" dirty="0" smtClean="0"/>
              <a:t>В уникальном озере Байкал сосредоточены 80% запасов пресной  воды России. Это самое чистое хранилище пресной воды.</a:t>
            </a:r>
          </a:p>
          <a:p>
            <a:r>
              <a:rPr lang="ru-RU" sz="1400" dirty="0" smtClean="0"/>
              <a:t>Учёные определяют возраст Байкала в 25-30 млн. лет.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Возьмём пробу из него.</a:t>
            </a:r>
          </a:p>
          <a:p>
            <a:r>
              <a:rPr lang="ru-RU" sz="1400" dirty="0" smtClean="0"/>
              <a:t>Вода  чистая, прозрачная, без запаха и вкуса, не требует кипячения.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Найдите на карте </a:t>
            </a:r>
            <a:r>
              <a:rPr lang="ru-RU" sz="1400" b="1" dirty="0" smtClean="0"/>
              <a:t>речку.</a:t>
            </a:r>
            <a:r>
              <a:rPr lang="ru-RU" sz="1400" dirty="0" smtClean="0"/>
              <a:t> Направляемся к речке  (Слайд №13).</a:t>
            </a:r>
          </a:p>
          <a:p>
            <a:r>
              <a:rPr lang="ru-RU" sz="1400" dirty="0" smtClean="0"/>
              <a:t>Возьмём пробу из речки.</a:t>
            </a:r>
          </a:p>
          <a:p>
            <a:r>
              <a:rPr lang="ru-RU" sz="1400" dirty="0" smtClean="0"/>
              <a:t>Вода мутная.</a:t>
            </a:r>
          </a:p>
          <a:p>
            <a:r>
              <a:rPr lang="ru-RU" sz="1400" dirty="0" smtClean="0"/>
              <a:t>Мутную воду пить нельзя, её нужно сначала очистить, а затем вскипятить.</a:t>
            </a:r>
          </a:p>
          <a:p>
            <a:r>
              <a:rPr lang="ru-RU" sz="1400" i="1" dirty="0" smtClean="0"/>
              <a:t>Практическое  задание: «Очистка мутной воды».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Как будем очищать? Выберем средства, с помощью которых будем очищать воду (на подносах – фильтры, марля).</a:t>
            </a:r>
          </a:p>
          <a:p>
            <a:r>
              <a:rPr lang="ru-RU" sz="1400" dirty="0" smtClean="0"/>
              <a:t>Учащиеся с помощью фильтров очищают  мутную воду.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Молодцы, теперь воду можно кипятить.</a:t>
            </a:r>
          </a:p>
          <a:p>
            <a:r>
              <a:rPr lang="ru-RU" sz="1400" i="1" dirty="0" smtClean="0"/>
              <a:t>Эколог. Я бы посоветовал пить воду только из проверенных источников.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20891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 Можем ли мы найти на карте </a:t>
            </a:r>
            <a:r>
              <a:rPr lang="ru-RU" sz="1400" b="1" dirty="0" smtClean="0"/>
              <a:t>родники?</a:t>
            </a:r>
          </a:p>
          <a:p>
            <a:r>
              <a:rPr lang="ru-RU" sz="1400" dirty="0" smtClean="0"/>
              <a:t>Нет.</a:t>
            </a:r>
          </a:p>
          <a:p>
            <a:r>
              <a:rPr lang="ru-RU" sz="1400" i="1" dirty="0" smtClean="0"/>
              <a:t>Эколог. </a:t>
            </a:r>
            <a:r>
              <a:rPr lang="ru-RU" sz="1400" dirty="0" smtClean="0"/>
              <a:t>Я знаю места, где находятся родники.</a:t>
            </a:r>
          </a:p>
          <a:p>
            <a:r>
              <a:rPr lang="ru-RU" sz="1400" dirty="0" smtClean="0"/>
              <a:t>Направляемся к родникам  (слайд №14 ).</a:t>
            </a:r>
          </a:p>
          <a:p>
            <a:r>
              <a:rPr lang="ru-RU" sz="1400" dirty="0" smtClean="0"/>
              <a:t>Берём пробу (учащиеся разливают воду из бутылки с родниковой водой).</a:t>
            </a:r>
          </a:p>
          <a:p>
            <a:r>
              <a:rPr lang="ru-RU" sz="1400" dirty="0" smtClean="0"/>
              <a:t>Вода прозрачная, прохладная, без запаха и вкуса. Пить можно.</a:t>
            </a:r>
          </a:p>
          <a:p>
            <a:r>
              <a:rPr lang="ru-RU" sz="1400" i="1" dirty="0" smtClean="0"/>
              <a:t>Эколог. Осторожно, если рядом с родником находятся какие-нибудь предприятия, заводы, то воду лучше из него не брать.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Я знаю, где еще есть пресная вода – </a:t>
            </a:r>
            <a:r>
              <a:rPr lang="ru-RU" sz="1400" b="1" dirty="0" smtClean="0"/>
              <a:t>в колодцах!</a:t>
            </a:r>
          </a:p>
          <a:p>
            <a:r>
              <a:rPr lang="ru-RU" sz="1400" i="1" dirty="0" smtClean="0"/>
              <a:t>Колодец – это искусственное сооружение, построенное человеком, для добывания подземных вод.</a:t>
            </a:r>
          </a:p>
          <a:p>
            <a:r>
              <a:rPr lang="ru-RU" sz="1400" dirty="0" smtClean="0"/>
              <a:t>Найдите на карте  колодец.</a:t>
            </a:r>
          </a:p>
          <a:p>
            <a:r>
              <a:rPr lang="ru-RU" sz="1400" dirty="0" smtClean="0"/>
              <a:t>Его  нет  на карте.</a:t>
            </a:r>
          </a:p>
          <a:p>
            <a:r>
              <a:rPr lang="ru-RU" sz="1400" i="1" dirty="0" smtClean="0"/>
              <a:t>Эколог.  Я знаю  места , где находятся колодца. Беда в том, что многие колодцы высыхают. Из-за  сиюминутной выгоды человек вырубает  деревья, что приводит к осушению близлежащих источников природной питьевой воды.</a:t>
            </a:r>
          </a:p>
          <a:p>
            <a:r>
              <a:rPr lang="ru-RU" sz="1400" dirty="0" smtClean="0"/>
              <a:t>Направляемся к колодцам. Берём пробу воды  из колодцев (учащимся разливают в стаканчики воду из бутылок).</a:t>
            </a:r>
          </a:p>
          <a:p>
            <a:r>
              <a:rPr lang="ru-RU" sz="1400" dirty="0" smtClean="0"/>
              <a:t>Вода прозрачная, холодная,  без запаха и вкуса - пить можно.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79512" y="260649"/>
            <a:ext cx="87129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sz="1400" i="1" dirty="0"/>
          </a:p>
          <a:p>
            <a:endParaRPr lang="ru-RU" sz="1400" dirty="0"/>
          </a:p>
          <a:p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5689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Итак, назовите  источники с пресной водой.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Отгадай.</a:t>
            </a:r>
          </a:p>
          <a:p>
            <a:r>
              <a:rPr lang="ru-RU" sz="1400" dirty="0" smtClean="0"/>
              <a:t>Течет-течет —</a:t>
            </a:r>
            <a:br>
              <a:rPr lang="ru-RU" sz="1400" dirty="0" smtClean="0"/>
            </a:br>
            <a:r>
              <a:rPr lang="ru-RU" sz="1400" dirty="0" smtClean="0"/>
              <a:t>Не вытечет, </a:t>
            </a:r>
          </a:p>
          <a:p>
            <a:r>
              <a:rPr lang="ru-RU" sz="1400" dirty="0" smtClean="0"/>
              <a:t>Бежит – </a:t>
            </a:r>
            <a:r>
              <a:rPr lang="ru-RU" sz="1400" dirty="0" err="1" smtClean="0"/>
              <a:t>бежит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Не выбежит  (</a:t>
            </a:r>
            <a:r>
              <a:rPr lang="ru-RU" sz="1400" dirty="0" err="1" smtClean="0"/>
              <a:t>акчер</a:t>
            </a:r>
            <a:r>
              <a:rPr lang="ru-RU" sz="1400" dirty="0" smtClean="0"/>
              <a:t>).</a:t>
            </a:r>
          </a:p>
          <a:p>
            <a:endParaRPr lang="ru-RU" sz="1400" dirty="0" smtClean="0"/>
          </a:p>
          <a:p>
            <a:r>
              <a:rPr lang="ru-RU" sz="1400" dirty="0" smtClean="0"/>
              <a:t>И месяц и звёзды - </a:t>
            </a:r>
            <a:br>
              <a:rPr lang="ru-RU" sz="1400" dirty="0" smtClean="0"/>
            </a:br>
            <a:r>
              <a:rPr lang="ru-RU" sz="1400" dirty="0" smtClean="0"/>
              <a:t>В нём всё отражается ... </a:t>
            </a:r>
            <a:br>
              <a:rPr lang="ru-RU" sz="1400" dirty="0" smtClean="0"/>
            </a:br>
            <a:r>
              <a:rPr lang="ru-RU" sz="1400" dirty="0" smtClean="0"/>
              <a:t>Как это зеркало называется? (</a:t>
            </a:r>
            <a:r>
              <a:rPr lang="ru-RU" sz="1400" dirty="0" err="1" smtClean="0"/>
              <a:t>орезо</a:t>
            </a:r>
            <a:r>
              <a:rPr lang="ru-RU" sz="1400" dirty="0" smtClean="0"/>
              <a:t>)</a:t>
            </a:r>
          </a:p>
          <a:p>
            <a:endParaRPr lang="ru-RU" sz="1400" dirty="0" smtClean="0"/>
          </a:p>
          <a:p>
            <a:r>
              <a:rPr lang="ru-RU" sz="1400" dirty="0" smtClean="0"/>
              <a:t>Посреди двора Дом, а в нем - нора. В ней темно всегда, Там живет вода.</a:t>
            </a:r>
          </a:p>
          <a:p>
            <a:r>
              <a:rPr lang="ru-RU" sz="1400" dirty="0" smtClean="0"/>
              <a:t>(</a:t>
            </a:r>
            <a:r>
              <a:rPr lang="ru-RU" sz="1400" dirty="0" err="1" smtClean="0"/>
              <a:t>цедолок</a:t>
            </a:r>
            <a:r>
              <a:rPr lang="ru-RU" sz="1400" dirty="0" smtClean="0"/>
              <a:t>)</a:t>
            </a:r>
          </a:p>
          <a:p>
            <a:endParaRPr lang="ru-RU" sz="1400" dirty="0" smtClean="0"/>
          </a:p>
          <a:p>
            <a:r>
              <a:rPr lang="ru-RU" sz="1400" dirty="0" smtClean="0"/>
              <a:t>Он без рук, он без ног </a:t>
            </a:r>
            <a:br>
              <a:rPr lang="ru-RU" sz="1400" dirty="0" smtClean="0"/>
            </a:br>
            <a:r>
              <a:rPr lang="ru-RU" sz="1400" dirty="0" smtClean="0"/>
              <a:t>Из земли пробиться смог, </a:t>
            </a:r>
            <a:br>
              <a:rPr lang="ru-RU" sz="1400" dirty="0" smtClean="0"/>
            </a:br>
            <a:r>
              <a:rPr lang="ru-RU" sz="1400" dirty="0" smtClean="0"/>
              <a:t>Нас он летом, в самый зной, </a:t>
            </a:r>
            <a:br>
              <a:rPr lang="ru-RU" sz="1400" dirty="0" smtClean="0"/>
            </a:br>
            <a:r>
              <a:rPr lang="ru-RU" sz="1400" dirty="0" smtClean="0"/>
              <a:t>Ледяной поит водой. (</a:t>
            </a:r>
            <a:r>
              <a:rPr lang="ru-RU" sz="1400" dirty="0" err="1" smtClean="0"/>
              <a:t>киндор</a:t>
            </a:r>
            <a:r>
              <a:rPr lang="ru-RU" sz="1400" dirty="0" smtClean="0"/>
              <a:t>)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Где мы с вами ещё не были? В </a:t>
            </a:r>
            <a:r>
              <a:rPr lang="ru-RU" sz="1400" i="1" dirty="0" smtClean="0"/>
              <a:t>Антарктиде </a:t>
            </a:r>
            <a:r>
              <a:rPr lang="ru-RU" sz="1400" dirty="0" smtClean="0"/>
              <a:t>(слайд № 16 ).</a:t>
            </a:r>
          </a:p>
          <a:p>
            <a:r>
              <a:rPr lang="ru-RU" sz="1400" dirty="0" smtClean="0"/>
              <a:t>Но </a:t>
            </a:r>
            <a:r>
              <a:rPr lang="ru-RU" sz="1400" b="1" dirty="0" smtClean="0"/>
              <a:t>ледники</a:t>
            </a:r>
            <a:r>
              <a:rPr lang="ru-RU" sz="1400" dirty="0" smtClean="0"/>
              <a:t> находятся не только в Антарктиде, а ёще в Северном Ледовитом  океане,  Гренландии и в вершинных частях гор.</a:t>
            </a:r>
          </a:p>
          <a:p>
            <a:r>
              <a:rPr lang="ru-RU" sz="1400" dirty="0" smtClean="0"/>
              <a:t>Они образуются  в результате накопления снега при постоянно низких температурах (слайд № 17)</a:t>
            </a:r>
            <a:endParaRPr lang="ru-RU" sz="1400" b="1" dirty="0" smtClean="0"/>
          </a:p>
          <a:p>
            <a:r>
              <a:rPr lang="en-US" sz="1400" b="1" dirty="0" smtClean="0"/>
              <a:t>IV</a:t>
            </a:r>
            <a:r>
              <a:rPr lang="ru-RU" sz="1400" b="1" dirty="0" smtClean="0"/>
              <a:t>. Физкультурная минутка.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79512" y="260648"/>
            <a:ext cx="885698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V</a:t>
            </a:r>
            <a:r>
              <a:rPr lang="ru-RU" sz="1400" b="1" dirty="0" smtClean="0"/>
              <a:t>.</a:t>
            </a:r>
            <a:r>
              <a:rPr lang="ru-RU" sz="1400" b="1" i="1" dirty="0" smtClean="0"/>
              <a:t> Основная часть. </a:t>
            </a:r>
          </a:p>
          <a:p>
            <a:r>
              <a:rPr lang="ru-RU" sz="1400" b="1" i="1" dirty="0" smtClean="0"/>
              <a:t>1.Очистка водопроводной воды.</a:t>
            </a:r>
            <a:endParaRPr lang="ru-RU" sz="1400" b="1" i="1" dirty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Теперь </a:t>
            </a:r>
            <a:r>
              <a:rPr lang="ru-RU" sz="1400" dirty="0"/>
              <a:t>можно и домой. Вот где не надо искать питьевую воду. Включили кран, пожалуйста, наливай сколько хочешь.</a:t>
            </a:r>
          </a:p>
          <a:p>
            <a:r>
              <a:rPr lang="ru-RU" sz="1400" i="1" dirty="0"/>
              <a:t>Эколог. Подождите, подождите. А вы уверены, что водопроводная вода чистая? Ведь в наш водопровод поступает вода в основном из Волжского бассейна, а там и промышленные отходы, и бытовой мусор, и даже затонувшие корабли с грузом, из которых вытекает оставшееся топливо </a:t>
            </a:r>
            <a:r>
              <a:rPr lang="ru-RU" sz="1400" dirty="0"/>
              <a:t>(Слайд </a:t>
            </a:r>
            <a:r>
              <a:rPr lang="ru-RU" sz="1400" dirty="0" smtClean="0"/>
              <a:t>№18 ).</a:t>
            </a:r>
            <a:endParaRPr lang="ru-RU" sz="1400" dirty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Уверена</a:t>
            </a:r>
            <a:r>
              <a:rPr lang="ru-RU" sz="1400" dirty="0"/>
              <a:t>. Да, что я все говорю. Лучше один раз увидеть, чем сто раз услышать. Побываем на одной из станций по очистке воды.</a:t>
            </a:r>
          </a:p>
          <a:p>
            <a:r>
              <a:rPr lang="ru-RU" sz="1400" b="1" i="1" dirty="0" smtClean="0"/>
              <a:t>Просмотр </a:t>
            </a:r>
            <a:r>
              <a:rPr lang="ru-RU" sz="1400" b="1" i="1" dirty="0"/>
              <a:t>фрагмента из фильма «</a:t>
            </a:r>
            <a:r>
              <a:rPr lang="ru-RU" sz="1400" b="1" i="1" dirty="0" smtClean="0"/>
              <a:t>Вода» </a:t>
            </a:r>
            <a:r>
              <a:rPr lang="ru-RU" sz="1400" b="1" i="1" dirty="0"/>
              <a:t>(3 мин).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Сколько </a:t>
            </a:r>
            <a:r>
              <a:rPr lang="ru-RU" sz="1400" dirty="0"/>
              <a:t>же нужно денег, чтобы построить такие станции</a:t>
            </a:r>
            <a:r>
              <a:rPr lang="ru-RU" sz="1400" dirty="0" smtClean="0"/>
              <a:t>!</a:t>
            </a:r>
            <a:endParaRPr lang="ru-RU" sz="1400" b="1" i="1" dirty="0"/>
          </a:p>
          <a:p>
            <a:r>
              <a:rPr lang="ru-RU" sz="1400" dirty="0"/>
              <a:t>Не случайно во всем мире цена на питьевую воду возросла в 1000 раз, а на воду для бытовых нужд – в 100 раз (на доску прикрепляются файлы с цифрами).</a:t>
            </a:r>
          </a:p>
          <a:p>
            <a:r>
              <a:rPr lang="ru-RU" sz="1400" b="1" i="1" dirty="0"/>
              <a:t>Вопрос.</a:t>
            </a:r>
          </a:p>
          <a:p>
            <a:pPr>
              <a:buFont typeface="Arial" pitchFamily="34" charset="0"/>
              <a:buChar char="•"/>
            </a:pPr>
            <a:r>
              <a:rPr lang="ru-RU" sz="1400" i="1" dirty="0" smtClean="0"/>
              <a:t>  Во </a:t>
            </a:r>
            <a:r>
              <a:rPr lang="ru-RU" sz="1400" i="1" dirty="0"/>
              <a:t>сколько раз больше возросла цена на питьевую воду по сравнению с  бытовой?</a:t>
            </a:r>
          </a:p>
          <a:p>
            <a:r>
              <a:rPr lang="ru-RU" sz="1400" i="1" dirty="0"/>
              <a:t>( в 10 раз).</a:t>
            </a:r>
          </a:p>
          <a:p>
            <a:r>
              <a:rPr lang="ru-RU" sz="1400" b="1" i="1" dirty="0" smtClean="0"/>
              <a:t>2. Экономия </a:t>
            </a:r>
            <a:r>
              <a:rPr lang="ru-RU" sz="1400" b="1" i="1" dirty="0"/>
              <a:t>воды</a:t>
            </a:r>
            <a:r>
              <a:rPr lang="ru-RU" sz="1400" b="1" i="1" dirty="0" smtClean="0"/>
              <a:t>.</a:t>
            </a:r>
          </a:p>
          <a:p>
            <a:r>
              <a:rPr lang="ru-RU" sz="1400" i="1" dirty="0" smtClean="0"/>
              <a:t>Постановка цели.</a:t>
            </a:r>
          </a:p>
          <a:p>
            <a:pPr>
              <a:buFont typeface="Arial" pitchFamily="34" charset="0"/>
              <a:buChar char="•"/>
            </a:pPr>
            <a:r>
              <a:rPr lang="ru-RU" sz="1400" i="1" dirty="0" smtClean="0"/>
              <a:t>  Зачем нам нужно экономить воду?</a:t>
            </a:r>
          </a:p>
          <a:p>
            <a:r>
              <a:rPr lang="ru-RU" sz="1400" i="1" dirty="0" smtClean="0"/>
              <a:t>(на планете всего 2% пресной воды 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Для чего мы используем воду? (слайд №19 ).</a:t>
            </a:r>
            <a:endParaRPr lang="ru-RU" sz="1400" dirty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Подумаем</a:t>
            </a:r>
            <a:r>
              <a:rPr lang="ru-RU" sz="1400" dirty="0"/>
              <a:t>, где можно уменьшить расходы </a:t>
            </a:r>
            <a:r>
              <a:rPr lang="ru-RU" sz="1400" dirty="0" smtClean="0"/>
              <a:t>воды в быту?</a:t>
            </a:r>
            <a:endParaRPr lang="ru-RU" sz="1400" dirty="0"/>
          </a:p>
          <a:p>
            <a:r>
              <a:rPr lang="ru-RU" sz="1400" dirty="0"/>
              <a:t>Учащиеся составляют список экономии воды.</a:t>
            </a:r>
          </a:p>
          <a:p>
            <a:r>
              <a:rPr lang="ru-RU" sz="1400" i="1" dirty="0"/>
              <a:t>Список:</a:t>
            </a:r>
            <a:r>
              <a:rPr lang="ru-RU" sz="1400" dirty="0"/>
              <a:t> чистка зубов под краном, мытье посуды, </a:t>
            </a:r>
            <a:r>
              <a:rPr lang="ru-RU" sz="1400" dirty="0" smtClean="0"/>
              <a:t>стирка, слив </a:t>
            </a:r>
            <a:r>
              <a:rPr lang="ru-RU" sz="1400" dirty="0"/>
              <a:t>воды в туалете, принятие </a:t>
            </a:r>
            <a:r>
              <a:rPr lang="ru-RU" sz="1400" dirty="0" smtClean="0"/>
              <a:t>душа </a:t>
            </a:r>
            <a:r>
              <a:rPr lang="ru-RU" sz="1400" dirty="0"/>
              <a:t>и др</a:t>
            </a:r>
            <a:r>
              <a:rPr lang="ru-RU" sz="1400" dirty="0" smtClean="0"/>
              <a:t>.</a:t>
            </a:r>
          </a:p>
          <a:p>
            <a:r>
              <a:rPr lang="ru-RU" sz="1400" i="1" dirty="0" smtClean="0"/>
              <a:t> </a:t>
            </a:r>
            <a:r>
              <a:rPr lang="ru-RU" sz="1400" i="1" dirty="0"/>
              <a:t>Р</a:t>
            </a:r>
            <a:r>
              <a:rPr lang="ru-RU" sz="1400" i="1" dirty="0" smtClean="0"/>
              <a:t>ешение</a:t>
            </a:r>
            <a:r>
              <a:rPr lang="ru-RU" sz="1400" i="1" dirty="0"/>
              <a:t>:</a:t>
            </a:r>
            <a:r>
              <a:rPr lang="ru-RU" sz="1400" dirty="0"/>
              <a:t> будем беречь  и экономить </a:t>
            </a:r>
            <a:r>
              <a:rPr lang="ru-RU" sz="1400" dirty="0" smtClean="0"/>
              <a:t>воду  в быту.</a:t>
            </a:r>
            <a:endParaRPr lang="ru-RU" sz="1400" dirty="0"/>
          </a:p>
          <a:p>
            <a:endParaRPr lang="ru-RU" sz="1600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0" y="116632"/>
            <a:ext cx="914400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 i="1" dirty="0"/>
          </a:p>
          <a:p>
            <a:endParaRPr lang="ru-RU" sz="1600" b="1" i="1" dirty="0"/>
          </a:p>
          <a:p>
            <a:r>
              <a:rPr lang="ru-RU" sz="1400" b="1" i="1" dirty="0" smtClean="0"/>
              <a:t>3. Вода обладает памятью.</a:t>
            </a:r>
            <a:endParaRPr lang="ru-RU" sz="1400" b="1" i="1" dirty="0"/>
          </a:p>
          <a:p>
            <a:r>
              <a:rPr lang="ru-RU" sz="1400" i="1" dirty="0"/>
              <a:t>Эколог. </a:t>
            </a:r>
          </a:p>
          <a:p>
            <a:r>
              <a:rPr lang="ru-RU" sz="1400" i="1" dirty="0"/>
              <a:t>Учёные выяснили еще одно удивительное свойство воды: вода обладает памятью. Вода впитывает в себя информацию из окружающего мира.</a:t>
            </a:r>
          </a:p>
          <a:p>
            <a:r>
              <a:rPr lang="ru-RU" sz="1400" i="1" dirty="0"/>
              <a:t>Доказательства.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Посмотрите </a:t>
            </a:r>
            <a:r>
              <a:rPr lang="ru-RU" sz="1400" dirty="0"/>
              <a:t>на фотографии, которые сделали японские исследователи воды (</a:t>
            </a:r>
            <a:r>
              <a:rPr lang="ru-RU" sz="1400" dirty="0" smtClean="0"/>
              <a:t>слайды № 20 ,21, 22 ) </a:t>
            </a:r>
            <a:r>
              <a:rPr lang="ru-RU" sz="1400" dirty="0"/>
              <a:t>При рассматривании фотографий  с красивыми кристаллами  звучит  музыка  В.А.Моцарта, И.С.Баха).</a:t>
            </a:r>
          </a:p>
          <a:p>
            <a:r>
              <a:rPr lang="ru-RU" sz="1400" i="1" dirty="0"/>
              <a:t>Обсуждение с учащимися </a:t>
            </a:r>
            <a:r>
              <a:rPr lang="ru-RU" sz="1400" dirty="0"/>
              <a:t>представленных фотографий (самые красивые и симметричные получились под воздействием хороших, добрых слов, произнесенных с любовью; самые некрасивые изображения – с </a:t>
            </a:r>
            <a:r>
              <a:rPr lang="ru-RU" sz="1400" dirty="0" smtClean="0"/>
              <a:t>разводами, </a:t>
            </a:r>
            <a:r>
              <a:rPr lang="ru-RU" sz="1400" dirty="0"/>
              <a:t>напоминающие </a:t>
            </a:r>
            <a:r>
              <a:rPr lang="ru-RU" sz="1400" dirty="0" smtClean="0"/>
              <a:t>грязь, </a:t>
            </a:r>
            <a:r>
              <a:rPr lang="ru-RU" sz="1400" dirty="0"/>
              <a:t>получились под  воздействием неприятных, плохих слов).</a:t>
            </a:r>
          </a:p>
          <a:p>
            <a:r>
              <a:rPr lang="ru-RU" sz="1400" i="1" dirty="0" smtClean="0"/>
              <a:t>Работа с  раздаточным материалом.</a:t>
            </a:r>
          </a:p>
          <a:p>
            <a:r>
              <a:rPr lang="ru-RU" sz="1400" i="1" dirty="0" smtClean="0"/>
              <a:t>Задание.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 Выберите </a:t>
            </a:r>
            <a:r>
              <a:rPr lang="ru-RU" sz="1400" dirty="0"/>
              <a:t>самые понравившиеся вам фотографии и приклейте к себе в тетрадь.</a:t>
            </a:r>
          </a:p>
          <a:p>
            <a:r>
              <a:rPr lang="en-US" sz="1400" b="1" dirty="0"/>
              <a:t>VI.</a:t>
            </a:r>
            <a:r>
              <a:rPr lang="ru-RU" sz="1400" b="1" dirty="0"/>
              <a:t> Заключительная часть.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Как </a:t>
            </a:r>
            <a:r>
              <a:rPr lang="ru-RU" sz="1400" dirty="0"/>
              <a:t>мы можем использовать </a:t>
            </a:r>
            <a:r>
              <a:rPr lang="ru-RU" sz="1400" dirty="0" smtClean="0"/>
              <a:t>чудесное  свойство  </a:t>
            </a:r>
            <a:r>
              <a:rPr lang="ru-RU" sz="1400" dirty="0"/>
              <a:t>воды в своей жизни?</a:t>
            </a:r>
          </a:p>
          <a:p>
            <a:r>
              <a:rPr lang="ru-RU" sz="1400" dirty="0"/>
              <a:t>Вспомним </a:t>
            </a:r>
            <a:r>
              <a:rPr lang="ru-RU" sz="1400" dirty="0" smtClean="0"/>
              <a:t>: в </a:t>
            </a:r>
            <a:r>
              <a:rPr lang="ru-RU" sz="1400" dirty="0"/>
              <a:t>нашем теле около 70% воды. Всю информацию из окружающего мира  мы впитываем  в себя. Чем больше радости и благодарности мы испытываем, тем здоровее мы становимся.</a:t>
            </a:r>
          </a:p>
          <a:p>
            <a:r>
              <a:rPr lang="ru-RU" sz="1400" i="1" dirty="0"/>
              <a:t>Ситуации.</a:t>
            </a:r>
          </a:p>
          <a:p>
            <a:r>
              <a:rPr lang="ru-RU" sz="1400" dirty="0"/>
              <a:t>В столовой: ругань, крик – все впитывает в себя жидкость, которую мы выпиваем.</a:t>
            </a:r>
          </a:p>
          <a:p>
            <a:r>
              <a:rPr lang="ru-RU" sz="1400" dirty="0"/>
              <a:t>Если часто говорить плохие слова – мы заболеваем.</a:t>
            </a:r>
          </a:p>
          <a:p>
            <a:endParaRPr lang="ru-RU" sz="1400" dirty="0"/>
          </a:p>
          <a:p>
            <a:endParaRPr lang="ru-RU" sz="1600" dirty="0"/>
          </a:p>
          <a:p>
            <a:endParaRPr lang="ru-RU" sz="16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51520" y="260648"/>
            <a:ext cx="856895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Вопрос</a:t>
            </a:r>
            <a:r>
              <a:rPr lang="ru-RU" sz="1400" b="1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Как </a:t>
            </a:r>
            <a:r>
              <a:rPr lang="ru-RU" sz="1400" dirty="0"/>
              <a:t>вы думаете, в чём мы больше всего нуждаемся на нашей планете?</a:t>
            </a:r>
          </a:p>
          <a:p>
            <a:pPr>
              <a:buFontTx/>
              <a:buChar char="-"/>
            </a:pPr>
            <a:r>
              <a:rPr lang="ru-RU" sz="1400" dirty="0"/>
              <a:t> В чистой воде</a:t>
            </a:r>
          </a:p>
          <a:p>
            <a:pPr>
              <a:buFontTx/>
              <a:buChar char="-"/>
            </a:pPr>
            <a:r>
              <a:rPr lang="ru-RU" sz="1400" dirty="0"/>
              <a:t> В чистом воздухе</a:t>
            </a:r>
          </a:p>
          <a:p>
            <a:pPr>
              <a:buFontTx/>
              <a:buChar char="-"/>
            </a:pPr>
            <a:r>
              <a:rPr lang="ru-RU" sz="1400" dirty="0"/>
              <a:t> В плодородной почве</a:t>
            </a:r>
          </a:p>
          <a:p>
            <a:pPr>
              <a:buFontTx/>
              <a:buChar char="-"/>
            </a:pPr>
            <a:r>
              <a:rPr lang="ru-RU" sz="1400" dirty="0"/>
              <a:t> В любви и благодарности</a:t>
            </a:r>
          </a:p>
          <a:p>
            <a:endParaRPr lang="ru-RU" sz="1400" dirty="0"/>
          </a:p>
          <a:p>
            <a:pPr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  Больше </a:t>
            </a:r>
            <a:r>
              <a:rPr lang="ru-RU" sz="1400" dirty="0"/>
              <a:t>всего нам нужна  любовь и благодарность. Если мы будем каждый день думать и говорить друг о друге только хорошее, то у нас будет и чистая вода, и чистый воздух, и плодородная почва.</a:t>
            </a:r>
          </a:p>
          <a:p>
            <a:endParaRPr lang="ru-RU" sz="1400" dirty="0"/>
          </a:p>
          <a:p>
            <a:r>
              <a:rPr lang="ru-RU" sz="1400" b="1" dirty="0"/>
              <a:t>Задание.</a:t>
            </a:r>
          </a:p>
          <a:p>
            <a:r>
              <a:rPr lang="ru-RU" sz="1400" dirty="0"/>
              <a:t>Напишите на </a:t>
            </a:r>
            <a:r>
              <a:rPr lang="ru-RU" sz="1400" dirty="0" smtClean="0"/>
              <a:t> листочках  </a:t>
            </a:r>
            <a:r>
              <a:rPr lang="ru-RU" sz="1400" dirty="0"/>
              <a:t>слова, которые </a:t>
            </a:r>
            <a:r>
              <a:rPr lang="ru-RU" sz="1400" dirty="0" smtClean="0"/>
              <a:t> вы  хотели  бы слышать почаще.</a:t>
            </a:r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569325" cy="504825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Вода в природе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496300" cy="554513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Вода в природе находится в трёх состояниях.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2088232" cy="6492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Газообразное  состояние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772816"/>
            <a:ext cx="2448271" cy="64807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Жидкое  состояние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1772816"/>
            <a:ext cx="2232248" cy="6480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/>
                </a:solidFill>
              </a:rPr>
              <a:t>Твёрдое </a:t>
            </a:r>
            <a:r>
              <a:rPr lang="ru-RU" dirty="0"/>
              <a:t> состояние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44008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860032" y="3068960"/>
            <a:ext cx="1008062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Озёра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47864" y="3068960"/>
            <a:ext cx="1296987" cy="91338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Реки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11960" y="4725144"/>
            <a:ext cx="1152525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Моря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Океаны</a:t>
            </a:r>
            <a:endParaRPr lang="ru-RU" dirty="0"/>
          </a:p>
        </p:txBody>
      </p:sp>
      <p:sp>
        <p:nvSpPr>
          <p:cNvPr id="26" name="Ромб 25"/>
          <p:cNvSpPr/>
          <p:nvPr/>
        </p:nvSpPr>
        <p:spPr>
          <a:xfrm>
            <a:off x="683568" y="3140968"/>
            <a:ext cx="1727200" cy="914400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Туман</a:t>
            </a:r>
            <a:endParaRPr lang="ru-RU" dirty="0"/>
          </a:p>
        </p:txBody>
      </p:sp>
      <p:sp>
        <p:nvSpPr>
          <p:cNvPr id="27" name="Ромб 26"/>
          <p:cNvSpPr/>
          <p:nvPr/>
        </p:nvSpPr>
        <p:spPr>
          <a:xfrm>
            <a:off x="683568" y="4797152"/>
            <a:ext cx="1800225" cy="914400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Облака</a:t>
            </a:r>
            <a:endParaRPr lang="ru-RU" dirty="0"/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876256" y="3068960"/>
            <a:ext cx="1511300" cy="863600"/>
          </a:xfrm>
          <a:prstGeom prst="round2DiagRect">
            <a:avLst>
              <a:gd name="adj1" fmla="val 16667"/>
              <a:gd name="adj2" fmla="val 17298"/>
            </a:avLst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ЛЕДНИКИ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547664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54766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rot="16200000" flipH="1">
            <a:off x="3959932" y="4041068"/>
            <a:ext cx="504058" cy="432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23" idx="2"/>
          </p:cNvCxnSpPr>
          <p:nvPr/>
        </p:nvCxnSpPr>
        <p:spPr>
          <a:xfrm rot="5400000">
            <a:off x="4957179" y="4102238"/>
            <a:ext cx="525762" cy="28800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7596336" y="2492896"/>
            <a:ext cx="0" cy="432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2771800" y="19888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771800" y="22048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940152" y="19888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5940152" y="22048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1461</Words>
  <Application>Microsoft Office PowerPoint</Application>
  <PresentationFormat>Экран (4:3)</PresentationFormat>
  <Paragraphs>233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Вода в природе</vt:lpstr>
      <vt:lpstr>Круговорот воды в природе.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Использование воды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</dc:title>
  <dc:creator>Пользователь</dc:creator>
  <cp:lastModifiedBy>Пользователь</cp:lastModifiedBy>
  <cp:revision>123</cp:revision>
  <dcterms:created xsi:type="dcterms:W3CDTF">2013-01-31T17:39:34Z</dcterms:created>
  <dcterms:modified xsi:type="dcterms:W3CDTF">2013-02-25T07:12:04Z</dcterms:modified>
</cp:coreProperties>
</file>