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81" autoAdjust="0"/>
  </p:normalViewPr>
  <p:slideViewPr>
    <p:cSldViewPr>
      <p:cViewPr varScale="1">
        <p:scale>
          <a:sx n="95" d="100"/>
          <a:sy n="95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F79FE-97E1-4C6D-9AE1-11246E9DF7FB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24576A-25B3-4AB8-8BC1-927C167E9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Скороговорка как средство овладения навыком интонирования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Учитель-логопед МБОУ «</a:t>
            </a:r>
            <a:r>
              <a:rPr lang="ru-RU" sz="2400" dirty="0" err="1" smtClean="0"/>
              <a:t>Сапоговская</a:t>
            </a:r>
            <a:r>
              <a:rPr lang="ru-RU" sz="2400" dirty="0" smtClean="0"/>
              <a:t> СОШ»</a:t>
            </a:r>
          </a:p>
          <a:p>
            <a:pPr algn="r"/>
            <a:r>
              <a:rPr lang="ru-RU" sz="2400" dirty="0" err="1" smtClean="0"/>
              <a:t>Лубянова</a:t>
            </a:r>
            <a:r>
              <a:rPr lang="ru-RU" sz="2400" dirty="0" smtClean="0"/>
              <a:t> Наталья Геннадьевна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71612"/>
            <a:ext cx="5400684" cy="4554551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Скороговорка</a:t>
            </a:r>
            <a:r>
              <a:rPr lang="ru-RU" sz="2800" dirty="0"/>
              <a:t> — </a:t>
            </a:r>
            <a:r>
              <a:rPr lang="ru-RU" sz="2800" dirty="0" err="1"/>
              <a:t>народно-поэтическая</a:t>
            </a:r>
            <a:r>
              <a:rPr lang="ru-RU" sz="2800" dirty="0"/>
              <a:t> миниатюра, шутка, в которой умышленно подобраны слова с труднопроизносимыми сочетаниями. </a:t>
            </a:r>
            <a:endParaRPr lang="ru-RU" sz="2800" dirty="0" smtClean="0"/>
          </a:p>
          <a:p>
            <a:r>
              <a:rPr lang="ru-RU" sz="2800" b="1" dirty="0"/>
              <a:t>Скороговорки </a:t>
            </a:r>
            <a:r>
              <a:rPr lang="ru-RU" sz="2800" dirty="0"/>
              <a:t>– это специальный речевой материал, который используется для отработки четкой речи. </a:t>
            </a:r>
          </a:p>
        </p:txBody>
      </p:sp>
      <p:pic>
        <p:nvPicPr>
          <p:cNvPr id="4" name="Рисунок 3" descr="http://old.prodalit.ru/images/65000/61338.jpg"/>
          <p:cNvPicPr/>
          <p:nvPr/>
        </p:nvPicPr>
        <p:blipFill>
          <a:blip r:embed="rId2" cstate="print"/>
          <a:srcRect t="7832" r="3544"/>
          <a:stretch>
            <a:fillRect/>
          </a:stretch>
        </p:blipFill>
        <p:spPr bwMode="auto">
          <a:xfrm>
            <a:off x="428596" y="1928802"/>
            <a:ext cx="2928958" cy="336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Скороговороки</a:t>
            </a:r>
            <a:r>
              <a:rPr lang="ru-RU" dirty="0" smtClean="0"/>
              <a:t>  помогают: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управлять </a:t>
            </a:r>
            <a:r>
              <a:rPr lang="ru-RU" dirty="0"/>
              <a:t>своим голосом,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отрабатывать </a:t>
            </a:r>
            <a:r>
              <a:rPr lang="ru-RU" dirty="0"/>
              <a:t>скорость произношения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развивать </a:t>
            </a:r>
            <a:r>
              <a:rPr lang="ru-RU" dirty="0"/>
              <a:t>память и </a:t>
            </a:r>
            <a:r>
              <a:rPr lang="ru-RU" dirty="0" smtClean="0"/>
              <a:t>воображение,</a:t>
            </a:r>
          </a:p>
          <a:p>
            <a:pPr>
              <a:buNone/>
            </a:pPr>
            <a:r>
              <a:rPr lang="ru-RU" dirty="0" smtClean="0"/>
              <a:t>   обогащать </a:t>
            </a:r>
            <a:r>
              <a:rPr lang="ru-RU" dirty="0"/>
              <a:t>словарный запас </a:t>
            </a:r>
            <a:r>
              <a:rPr lang="ru-RU" dirty="0" smtClean="0"/>
              <a:t>ребёнка,</a:t>
            </a:r>
          </a:p>
          <a:p>
            <a:pPr>
              <a:buNone/>
            </a:pPr>
            <a:r>
              <a:rPr lang="ru-RU" dirty="0" smtClean="0"/>
              <a:t>   отрабатывать дикцию, правильное произношения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    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У </a:t>
            </a:r>
            <a:r>
              <a:rPr lang="ru-RU" sz="3200" dirty="0"/>
              <a:t>одних речь монотонна, растянута, изобилует ненужными паузами. У других (возбудимых) она чрезмерно ускорена. Их высказывания представляют собой поток неясных, неоконченных слов, произносимых громко, но мало понятных слушающим.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приёмы, которые помогут держать </a:t>
            </a:r>
            <a:r>
              <a:rPr lang="ru-RU" dirty="0" smtClean="0"/>
              <a:t>ритм:</a:t>
            </a:r>
          </a:p>
          <a:p>
            <a:pPr>
              <a:buNone/>
            </a:pPr>
            <a:r>
              <a:rPr lang="ru-RU" dirty="0" smtClean="0"/>
              <a:t>       ученик </a:t>
            </a:r>
            <a:r>
              <a:rPr lang="ru-RU" dirty="0"/>
              <a:t>берёт в руки мяч и, произнося слово, отбивает об пол и ловит его или перебрасывает из одной руки в другую, а если идёт групповое занятие,  мяч можно перебрасывать друг другу.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Вместо </a:t>
            </a:r>
            <a:r>
              <a:rPr lang="ru-RU" dirty="0"/>
              <a:t>мяча можно использовать хлопки (хлопаем, перекладывая ладошки с одной на другую, как будто лепим снежки). Сопровождение речи движением руки является одной из основных предпосылок обучения твердой ритмичной речи. Бросая мяч или хлопая в разном темпе,  можно менять ритм скороговорки.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устной речи большинство учащихся младших классов </a:t>
            </a:r>
            <a:r>
              <a:rPr lang="en-US" sz="2000" dirty="0" smtClean="0"/>
              <a:t>VIII </a:t>
            </a:r>
            <a:r>
              <a:rPr lang="ru-RU" sz="2000" dirty="0" smtClean="0"/>
              <a:t>вида испытывают затруднения в постановке логического ударения и интонирования. Фразы – представлены слабо.</a:t>
            </a:r>
          </a:p>
          <a:p>
            <a:pPr>
              <a:buNone/>
            </a:pP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3214686"/>
            <a:ext cx="4786314" cy="342902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 smtClean="0"/>
              <a:t>       </a:t>
            </a:r>
            <a:endParaRPr lang="ru-RU" sz="1600" dirty="0"/>
          </a:p>
          <a:p>
            <a:pPr>
              <a:buNone/>
            </a:pPr>
            <a:endParaRPr lang="ru-RU" sz="1600" dirty="0"/>
          </a:p>
          <a:p>
            <a:r>
              <a:rPr lang="ru-RU" sz="1600" dirty="0" smtClean="0"/>
              <a:t>ШЕСТЬ </a:t>
            </a:r>
            <a:r>
              <a:rPr lang="ru-RU" sz="1600" dirty="0"/>
              <a:t>мышат в тишине </a:t>
            </a:r>
            <a:r>
              <a:rPr lang="ru-RU" sz="1600" dirty="0" smtClean="0"/>
              <a:t>шуршат</a:t>
            </a:r>
          </a:p>
          <a:p>
            <a:endParaRPr lang="ru-RU" sz="1600" dirty="0"/>
          </a:p>
          <a:p>
            <a:r>
              <a:rPr lang="ru-RU" sz="1600" dirty="0" smtClean="0"/>
              <a:t>Шесть  </a:t>
            </a:r>
            <a:r>
              <a:rPr lang="ru-RU" sz="1600" dirty="0"/>
              <a:t>МЫШАТ в тишине </a:t>
            </a:r>
            <a:r>
              <a:rPr lang="ru-RU" sz="1600" dirty="0" smtClean="0"/>
              <a:t>шуршат</a:t>
            </a:r>
          </a:p>
          <a:p>
            <a:endParaRPr lang="ru-RU" sz="1600" dirty="0" smtClean="0"/>
          </a:p>
          <a:p>
            <a:r>
              <a:rPr lang="ru-RU" sz="1600" dirty="0" smtClean="0"/>
              <a:t>Шесть мышат В ТИШИНЕ шуршат</a:t>
            </a:r>
          </a:p>
          <a:p>
            <a:endParaRPr lang="ru-RU" sz="1600" dirty="0"/>
          </a:p>
          <a:p>
            <a:r>
              <a:rPr lang="ru-RU" sz="1600" dirty="0" smtClean="0"/>
              <a:t>Шесть </a:t>
            </a:r>
            <a:r>
              <a:rPr lang="ru-RU" sz="1600" dirty="0"/>
              <a:t>мышат в тишине </a:t>
            </a:r>
            <a:r>
              <a:rPr lang="ru-RU" sz="1600" dirty="0" smtClean="0"/>
              <a:t>ШУРШАТ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5" name="Рисунок 4" descr="http://www.xxlbook.ru/imgh1211930.png"/>
          <p:cNvPicPr/>
          <p:nvPr/>
        </p:nvPicPr>
        <p:blipFill>
          <a:blip r:embed="rId2" cstate="print"/>
          <a:srcRect l="49503"/>
          <a:stretch>
            <a:fillRect/>
          </a:stretch>
        </p:blipFill>
        <p:spPr bwMode="auto">
          <a:xfrm>
            <a:off x="5715008" y="1214422"/>
            <a:ext cx="2000264" cy="272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Наблюдения за </a:t>
            </a:r>
            <a:r>
              <a:rPr lang="ru-RU" sz="1600" dirty="0" smtClean="0"/>
              <a:t>учащимися </a:t>
            </a:r>
            <a:r>
              <a:rPr lang="en-US" sz="1600" dirty="0" smtClean="0"/>
              <a:t>VIII </a:t>
            </a:r>
            <a:r>
              <a:rPr lang="ru-RU" sz="1600" dirty="0" smtClean="0"/>
              <a:t>вида, </a:t>
            </a:r>
            <a:r>
              <a:rPr lang="ru-RU" sz="1600" dirty="0"/>
              <a:t>а также психологические исследования свидетельствуют о своеобразии их эмоционального развития, бедности эмоциональных проявлений</a:t>
            </a:r>
            <a:endParaRPr lang="ru-RU" sz="1600" dirty="0" smtClean="0"/>
          </a:p>
          <a:p>
            <a:r>
              <a:rPr lang="ru-RU" sz="1600" dirty="0" smtClean="0"/>
              <a:t>Известно</a:t>
            </a:r>
            <a:r>
              <a:rPr lang="ru-RU" sz="1600" dirty="0"/>
              <a:t>, что эмоциональные состояния субъекта находят свое выражение во внешних проявлениях -  в мимике его лица и выразительных движениях. Каждому состоянию соответствует определенная мимика – выражение глаз, положение губ и бровей, а также характерные двигательные реакции – общий характер движений, принимаемые позы, жесты.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928934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скороговорку </a:t>
            </a:r>
            <a:r>
              <a:rPr lang="ru-RU" dirty="0" smtClean="0"/>
              <a:t>от </a:t>
            </a:r>
            <a:r>
              <a:rPr lang="ru-RU" dirty="0"/>
              <a:t>лица героев сказки «Колобок»:  зайца, волка, медведя, лисы, передавая их характер. Чтобы ребенок с успехом справился с заданной ролью нужно обсудить выбранного персонажа:  заяц - веселый, волк - грустный, медведь - сердитый, лиса – хитрая, можно показать мимику и жесты этого героя. </a:t>
            </a:r>
            <a:r>
              <a:rPr lang="ru-RU" smtClean="0"/>
              <a:t>Р</a:t>
            </a:r>
            <a:r>
              <a:rPr lang="ru-RU" smtClean="0"/>
              <a:t>ебенок </a:t>
            </a:r>
            <a:r>
              <a:rPr lang="ru-RU" dirty="0" smtClean="0"/>
              <a:t>учится </a:t>
            </a:r>
            <a:r>
              <a:rPr lang="ru-RU" dirty="0"/>
              <a:t>использовать мимику и пантомимику, различать и воспроизводить различные эмоциональные состояния, (радость, грусть, удивление, страх и т.д.), изображать модели поведения персонажей с разными чертами характера и в различных жизненных ситуациях.</a:t>
            </a:r>
          </a:p>
          <a:p>
            <a:endParaRPr lang="ru-RU" dirty="0"/>
          </a:p>
        </p:txBody>
      </p:sp>
      <p:pic>
        <p:nvPicPr>
          <p:cNvPr id="5" name="Рисунок 4" descr="http://bm.img.com.ua/img/prikol/images/large/1/6/186961_415633.jpg"/>
          <p:cNvPicPr/>
          <p:nvPr/>
        </p:nvPicPr>
        <p:blipFill>
          <a:blip r:embed="rId2" cstate="print"/>
          <a:srcRect l="49358"/>
          <a:stretch>
            <a:fillRect/>
          </a:stretch>
        </p:blipFill>
        <p:spPr bwMode="auto">
          <a:xfrm>
            <a:off x="6500826" y="0"/>
            <a:ext cx="2218102" cy="28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Словарный запас, которым </a:t>
            </a:r>
            <a:r>
              <a:rPr lang="ru-RU" dirty="0" smtClean="0"/>
              <a:t>располагают учащиеся</a:t>
            </a:r>
            <a:r>
              <a:rPr lang="ru-RU" dirty="0"/>
              <a:t>, особенно в младших классах, весьма ограничен.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Разъясняются непонятные слова, используется толковый словарь</a:t>
            </a:r>
          </a:p>
          <a:p>
            <a:pPr>
              <a:buNone/>
            </a:pPr>
            <a:r>
              <a:rPr lang="ru-RU" dirty="0" smtClean="0"/>
              <a:t>    Купи кипу пик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Привлекая наглядные средства, конкретизирующие предложенную тему, повышающие интерес к ней, можно изменить отношение школьников к заданию и соответственно характер его выполнения.</a:t>
            </a:r>
          </a:p>
        </p:txBody>
      </p:sp>
      <p:pic>
        <p:nvPicPr>
          <p:cNvPr id="10" name="Содержимое 9" descr="http://www.xxlbook.ru/imgh1211930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50095" r="-51" b="7063"/>
          <a:stretch>
            <a:fillRect/>
          </a:stretch>
        </p:blipFill>
        <p:spPr bwMode="auto">
          <a:xfrm rot="20517431">
            <a:off x="3745321" y="215058"/>
            <a:ext cx="1832421" cy="27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xxlbook.ru/imgh1211930.png"/>
          <p:cNvPicPr/>
          <p:nvPr/>
        </p:nvPicPr>
        <p:blipFill>
          <a:blip r:embed="rId2" cstate="print"/>
          <a:srcRect r="49893" b="9851"/>
          <a:stretch>
            <a:fillRect/>
          </a:stretch>
        </p:blipFill>
        <p:spPr bwMode="auto">
          <a:xfrm rot="847902">
            <a:off x="5317952" y="180878"/>
            <a:ext cx="1832031" cy="28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bm.img.com.ua/img/prikol/images/large/1/6/186961_415633.jpg"/>
          <p:cNvPicPr/>
          <p:nvPr/>
        </p:nvPicPr>
        <p:blipFill>
          <a:blip r:embed="rId3" cstate="print"/>
          <a:srcRect t="1279" r="51659" b="4904"/>
          <a:stretch>
            <a:fillRect/>
          </a:stretch>
        </p:blipFill>
        <p:spPr bwMode="auto">
          <a:xfrm rot="614967">
            <a:off x="7072330" y="428604"/>
            <a:ext cx="1935465" cy="275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xxlbook.ru/imgh1077922.png"/>
          <p:cNvPicPr/>
          <p:nvPr/>
        </p:nvPicPr>
        <p:blipFill>
          <a:blip r:embed="rId4" cstate="print"/>
          <a:srcRect l="18692" t="5669" r="42301" b="5896"/>
          <a:stretch>
            <a:fillRect/>
          </a:stretch>
        </p:blipFill>
        <p:spPr bwMode="auto">
          <a:xfrm rot="20748639">
            <a:off x="4643438" y="3214686"/>
            <a:ext cx="1946867" cy="28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xxlbook.ru/imgh1077922.png"/>
          <p:cNvPicPr/>
          <p:nvPr/>
        </p:nvPicPr>
        <p:blipFill>
          <a:blip r:embed="rId4" cstate="print"/>
          <a:srcRect l="57638" t="3628" r="2300" b="2721"/>
          <a:stretch>
            <a:fillRect/>
          </a:stretch>
        </p:blipFill>
        <p:spPr bwMode="auto">
          <a:xfrm rot="737065">
            <a:off x="6786578" y="3357562"/>
            <a:ext cx="1880405" cy="29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Благодаря систематически проводимым игровым упражнениям подвижнее и выразительней становится мимика, движения приобретают большую уверенность, управляемость, формируется выразительность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464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Скороговорка как средство овладения навыком интонирования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Скороговорка как средство овладения навыком интонирования</dc:title>
  <dc:creator>Егор</dc:creator>
  <cp:lastModifiedBy>Егор</cp:lastModifiedBy>
  <cp:revision>13</cp:revision>
  <dcterms:created xsi:type="dcterms:W3CDTF">2013-01-22T09:30:31Z</dcterms:created>
  <dcterms:modified xsi:type="dcterms:W3CDTF">2013-01-24T09:08:15Z</dcterms:modified>
</cp:coreProperties>
</file>