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7" r:id="rId2"/>
    <p:sldId id="260" r:id="rId3"/>
    <p:sldId id="268" r:id="rId4"/>
    <p:sldId id="269" r:id="rId5"/>
    <p:sldId id="270" r:id="rId6"/>
    <p:sldId id="258" r:id="rId7"/>
    <p:sldId id="261" r:id="rId8"/>
    <p:sldId id="262" r:id="rId9"/>
    <p:sldId id="263" r:id="rId10"/>
    <p:sldId id="266" r:id="rId11"/>
    <p:sldId id="271" r:id="rId12"/>
    <p:sldId id="272" r:id="rId13"/>
    <p:sldId id="273" r:id="rId14"/>
    <p:sldId id="275" r:id="rId15"/>
    <p:sldId id="274" r:id="rId1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61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0BC77-9F5A-4870-AFA4-6E0C8414BDA8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62569-881A-43AF-98DA-C5C98BFB3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560840" cy="33123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4800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ПОЛУЧЕНИЕ </a:t>
            </a:r>
            <a:br>
              <a:rPr lang="ru-RU" sz="4800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br>
              <a:rPr lang="ru-RU" sz="4800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ПОЛИЭТИЛЕНА»</a:t>
            </a:r>
            <a:endParaRPr lang="ru-RU" sz="4800" cap="none" spc="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6021288"/>
            <a:ext cx="3886200" cy="35363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Из серии уроков </a:t>
            </a:r>
            <a:r>
              <a:rPr lang="ru-RU" smtClean="0"/>
              <a:t>Потемкиной </a:t>
            </a:r>
            <a:r>
              <a:rPr lang="ru-RU" smtClean="0"/>
              <a:t>А</a:t>
            </a:r>
            <a:r>
              <a:rPr lang="ru-RU" smtClean="0"/>
              <a:t>.И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32656"/>
            <a:ext cx="7632848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ЛИЦЕЙ КУЛИНАРНОГО МАСТЕРСТВА</a:t>
            </a:r>
            <a:r>
              <a:rPr lang="ru-RU" sz="1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b="1" dirty="0"/>
          </a:p>
        </p:txBody>
      </p:sp>
      <p:pic>
        <p:nvPicPr>
          <p:cNvPr id="5" name="Picture 4" descr="C:\Users\User\Desktop\Александра\Изображения\Педчтения 2011\Химия (2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18436">
            <a:off x="5915017" y="4540586"/>
            <a:ext cx="1241913" cy="145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chemistry.ssu.samara.ru/chem6/pic/hm53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88640"/>
            <a:ext cx="8568951" cy="644259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636912"/>
            <a:ext cx="6172200" cy="2016224"/>
          </a:xfrm>
        </p:spPr>
        <p:txBody>
          <a:bodyPr>
            <a:normAutofit/>
          </a:bodyPr>
          <a:lstStyle/>
          <a:p>
            <a:pPr algn="ctr"/>
            <a:r>
              <a:rPr lang="ru-RU" sz="3600" b="0" cap="none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ИЗУЧЕНИЕ СВОЙСТВ ПОЛИЭТИЛЕНА</a:t>
            </a:r>
            <a:endParaRPr lang="ru-RU" sz="3600" b="0" cap="none" spc="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800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ФИЗИЧЕСКИЕ</a:t>
            </a:r>
          </a:p>
          <a:p>
            <a:r>
              <a:rPr lang="ru-RU" sz="2800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ХИМИЧЕСКИЕ</a:t>
            </a:r>
            <a:endParaRPr lang="ru-RU" sz="2800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http://cnit.ssau.ru/organics/chem6/pic/hm2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3037">
            <a:off x="6478377" y="567648"/>
            <a:ext cx="2193421" cy="2206266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СВОЙСТВА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ТВЁРДОЕ ВЕЩЕСТВО</a:t>
            </a:r>
          </a:p>
          <a:p>
            <a:pPr>
              <a:lnSpc>
                <a:spcPct val="200000"/>
              </a:lnSpc>
            </a:pP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ЛЕГЧЕ ВОДЫ, НЕРАСТВОРИМО В НЕЙ</a:t>
            </a:r>
          </a:p>
          <a:p>
            <a:pPr>
              <a:lnSpc>
                <a:spcPct val="200000"/>
              </a:lnSpc>
            </a:pP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ПЛОТНОСТЬ 0,922 Г/СМ3</a:t>
            </a:r>
          </a:p>
          <a:p>
            <a:pPr>
              <a:lnSpc>
                <a:spcPct val="200000"/>
              </a:lnSpc>
            </a:pP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ПРОЗРАЧЕН, НЕ ЯДОВИТ</a:t>
            </a:r>
          </a:p>
          <a:p>
            <a:pPr>
              <a:lnSpc>
                <a:spcPct val="200000"/>
              </a:lnSpc>
            </a:pP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ЖИРНЫЙ НА ОЩУПЬ</a:t>
            </a:r>
            <a:endParaRPr lang="ru-RU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ХИМИЧЕСКИЕ СВОЙСТВА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 ТЕРМОПЛАСТИЧНОСТИ ПОЛИЭТИЛЕНА</a:t>
            </a:r>
          </a:p>
          <a:p>
            <a:pPr>
              <a:lnSpc>
                <a:spcPct val="200000"/>
              </a:lnSpc>
            </a:pP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 ГОРЮЧЕСТИ ПОЛИЭТИЛЕНА</a:t>
            </a:r>
          </a:p>
          <a:p>
            <a:pPr>
              <a:lnSpc>
                <a:spcPct val="200000"/>
              </a:lnSpc>
            </a:pP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 ВЗАИМОДЕЙСТВИЯ ПОЛИЭТИЛЕНА:</a:t>
            </a:r>
          </a:p>
          <a:p>
            <a:pPr>
              <a:buFont typeface="Wingdings" pitchFamily="2" charset="2"/>
              <a:buChar char="q"/>
            </a:pPr>
            <a:r>
              <a:rPr lang="ru-RU" sz="2100" spc="300" dirty="0" smtClean="0"/>
              <a:t>С КИСЛОТАМИ</a:t>
            </a:r>
          </a:p>
          <a:p>
            <a:pPr>
              <a:buFont typeface="Wingdings" pitchFamily="2" charset="2"/>
              <a:buChar char="q"/>
            </a:pPr>
            <a:r>
              <a:rPr lang="ru-RU" sz="2100" spc="300" dirty="0" smtClean="0"/>
              <a:t>С ОСНОВАНИЯМИ</a:t>
            </a:r>
          </a:p>
          <a:p>
            <a:pPr>
              <a:buFont typeface="Wingdings" pitchFamily="2" charset="2"/>
              <a:buChar char="q"/>
            </a:pPr>
            <a:r>
              <a:rPr lang="ru-RU" sz="2100" spc="300" dirty="0" smtClean="0"/>
              <a:t>С БЕНЗИНОМ</a:t>
            </a:r>
            <a:endParaRPr lang="ru-RU" sz="2100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728192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spc="300" dirty="0" smtClean="0"/>
              <a:t>ТЕРМОПЛАСТИЧНОСТЬ</a:t>
            </a:r>
            <a:r>
              <a:rPr lang="ru-RU" spc="300" dirty="0" smtClean="0"/>
              <a:t>, это - свойство вещества изменять форму в нагретом состоянии ( при температуре 110</a:t>
            </a:r>
            <a:r>
              <a:rPr lang="ru-RU" sz="1200" spc="300" dirty="0" smtClean="0"/>
              <a:t>0</a:t>
            </a:r>
            <a:r>
              <a:rPr lang="ru-RU" spc="300" dirty="0" smtClean="0"/>
              <a:t>С) и сохранять её при охлаждении</a:t>
            </a:r>
            <a:endParaRPr lang="ru-RU" spc="300" dirty="0"/>
          </a:p>
        </p:txBody>
      </p:sp>
      <p:pic>
        <p:nvPicPr>
          <p:cNvPr id="27650" name="Picture 2" descr="C:\Users\User\Desktop\Александра\Изображения\Педчтения 2011\Полиэтилен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6264696" cy="468052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  <a:ln w="7620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ru-RU" sz="4000" b="1" spc="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endParaRPr lang="ru-RU" sz="40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3657600" cy="38953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Какими свойствами обладает полиэтилен?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2276872"/>
            <a:ext cx="3657600" cy="38953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Домашнее задание:</a:t>
            </a:r>
          </a:p>
          <a:p>
            <a:r>
              <a:rPr lang="ru-RU" dirty="0" smtClean="0"/>
              <a:t>О.С. Габриелян стр.93-94, ответить на вопросы рабочего листка</a:t>
            </a:r>
            <a:endParaRPr lang="ru-RU" dirty="0"/>
          </a:p>
        </p:txBody>
      </p:sp>
      <p:pic>
        <p:nvPicPr>
          <p:cNvPr id="24578" name="Picture 2" descr="http://www.3dchem.com/imagesofmolecules/Polyethyle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67033">
            <a:off x="2858643" y="694950"/>
            <a:ext cx="1769956" cy="1638097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ЦЕЛИ  УРОКА </a:t>
            </a:r>
            <a:br>
              <a:rPr lang="ru-RU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</a:t>
            </a:r>
            <a:r>
              <a:rPr lang="ru-RU" sz="28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мультимедийным</a:t>
            </a:r>
            <a:r>
              <a:rPr lang="ru-RU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сопровождением</a:t>
            </a:r>
            <a:endParaRPr lang="ru-RU" sz="28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Образовательные: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Изучить один из способов получения полиэтилена, его физические и химические  свойства, применение, связь с профессией</a:t>
            </a:r>
          </a:p>
          <a:p>
            <a:r>
              <a:rPr lang="ru-RU" b="1" dirty="0" smtClean="0"/>
              <a:t>Развивающие: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Развить умение анализировать, сравнивать, обобщать, делать выводы</a:t>
            </a:r>
          </a:p>
          <a:p>
            <a:r>
              <a:rPr lang="ru-RU" b="1" dirty="0" smtClean="0"/>
              <a:t>Воспитывающие: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Воспитывать устойчивый интерес к предмету, нравственные качества – дисциплинированность, аккуратность, охрану окружающей среды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spc="300" dirty="0" smtClean="0"/>
              <a:t>ВОПРОСЫ ДЛЯ ПОВТОРЕНИЯ</a:t>
            </a:r>
            <a:endParaRPr lang="ru-RU" sz="3200" b="1" spc="3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1.Сравните химические свойства алканов и алкенов?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2.Обесцвечивает ли перманганат калия метан? Почему?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3.Какие главные реакции у алканов и алкенов?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4.Какие механизмы реакции замещения у алканов?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5.Какие механизмы реакции присоединения у алкенов?</a:t>
            </a:r>
          </a:p>
          <a:p>
            <a:pPr>
              <a:lnSpc>
                <a:spcPct val="20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РЕАКЦИЯ ПОЛИМЕРИЗАЦИИ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5446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Это особый тип реакций присоединения в результате которых, молекулы с небольшой молекулярной массой (низкомолекулярные) соединяются друг с другом, образуя молекулы с очень высокой молекулярной массой (высокомолекулярные) или макромолекулы. </a:t>
            </a:r>
          </a:p>
          <a:p>
            <a:r>
              <a:rPr lang="ru-RU" dirty="0" smtClean="0"/>
              <a:t>Например из этилена получается полиэтилен:</a:t>
            </a:r>
          </a:p>
          <a:p>
            <a:pPr>
              <a:buNone/>
            </a:pPr>
            <a:r>
              <a:rPr lang="ru-RU" sz="1100" dirty="0" smtClean="0"/>
              <a:t>                Мономеры                   </a:t>
            </a:r>
            <a:r>
              <a:rPr lang="en-US" sz="1100" dirty="0" smtClean="0"/>
              <a:t>            </a:t>
            </a:r>
            <a:r>
              <a:rPr lang="ru-RU" sz="1100" dirty="0" smtClean="0"/>
              <a:t>      </a:t>
            </a:r>
            <a:r>
              <a:rPr lang="ru-RU" sz="1400" b="1" i="1" dirty="0" smtClean="0"/>
              <a:t>уф,</a:t>
            </a:r>
            <a:r>
              <a:rPr lang="ru-RU" sz="1100" b="1" i="1" dirty="0" smtClean="0"/>
              <a:t> </a:t>
            </a:r>
            <a:r>
              <a:rPr lang="en-US" sz="1100" dirty="0" smtClean="0"/>
              <a:t>t</a:t>
            </a:r>
            <a:r>
              <a:rPr lang="ru-RU" sz="1100" dirty="0" smtClean="0"/>
              <a:t>                             Полимеры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3600" b="1" i="1" dirty="0" smtClean="0">
                <a:latin typeface="+mj-lt"/>
              </a:rPr>
              <a:t>n</a:t>
            </a:r>
            <a:r>
              <a:rPr lang="ru-RU" dirty="0" smtClean="0">
                <a:latin typeface="+mj-lt"/>
              </a:rPr>
              <a:t> </a:t>
            </a:r>
            <a:r>
              <a:rPr lang="ru-RU" sz="2800" i="1" dirty="0" smtClean="0">
                <a:latin typeface="+mj-lt"/>
              </a:rPr>
              <a:t>СН</a:t>
            </a:r>
            <a:r>
              <a:rPr lang="ru-RU" sz="1400" i="1" dirty="0" smtClean="0">
                <a:latin typeface="+mj-lt"/>
              </a:rPr>
              <a:t>2</a:t>
            </a:r>
            <a:r>
              <a:rPr lang="ru-RU" sz="1400" i="1" dirty="0" smtClean="0"/>
              <a:t> </a:t>
            </a:r>
            <a:r>
              <a:rPr lang="ru-RU" sz="2800" i="1" dirty="0" smtClean="0"/>
              <a:t>= СН</a:t>
            </a:r>
            <a:r>
              <a:rPr lang="ru-RU" sz="1400" i="1" dirty="0" smtClean="0"/>
              <a:t>2</a:t>
            </a:r>
            <a:r>
              <a:rPr lang="ru-RU" sz="2800" i="1" dirty="0" smtClean="0"/>
              <a:t>            (...- СН</a:t>
            </a:r>
            <a:r>
              <a:rPr lang="ru-RU" sz="1400" i="1" dirty="0" smtClean="0"/>
              <a:t>2</a:t>
            </a:r>
            <a:r>
              <a:rPr lang="ru-RU" sz="2800" i="1" dirty="0" smtClean="0"/>
              <a:t> – СН</a:t>
            </a:r>
            <a:r>
              <a:rPr lang="ru-RU" sz="1400" i="1" dirty="0" smtClean="0"/>
              <a:t>2</a:t>
            </a:r>
            <a:r>
              <a:rPr lang="ru-RU" sz="2800" i="1" dirty="0" smtClean="0"/>
              <a:t>-...)</a:t>
            </a:r>
            <a:r>
              <a:rPr lang="en-US" b="1" i="1" dirty="0" smtClean="0"/>
              <a:t>n</a:t>
            </a:r>
          </a:p>
          <a:p>
            <a:pPr>
              <a:buNone/>
            </a:pPr>
            <a:r>
              <a:rPr lang="ru-RU" sz="1800" dirty="0" smtClean="0"/>
              <a:t>                Этилен                              Полиэтилен</a:t>
            </a:r>
            <a:endParaRPr lang="en-US" sz="1800" dirty="0" smtClean="0"/>
          </a:p>
          <a:p>
            <a:pPr>
              <a:buNone/>
            </a:pPr>
            <a:r>
              <a:rPr lang="ru-RU" sz="3600" b="1" i="1" dirty="0" smtClean="0"/>
              <a:t>     </a:t>
            </a:r>
            <a:r>
              <a:rPr lang="en-US" sz="3600" b="1" i="1" dirty="0" smtClean="0"/>
              <a:t>n </a:t>
            </a:r>
            <a:r>
              <a:rPr lang="ru-RU" sz="3600" dirty="0" smtClean="0"/>
              <a:t>-</a:t>
            </a:r>
            <a:r>
              <a:rPr lang="ru-RU" sz="2800" dirty="0" smtClean="0"/>
              <a:t> </a:t>
            </a:r>
            <a:r>
              <a:rPr lang="ru-RU" sz="1200" dirty="0" smtClean="0"/>
              <a:t>коэффициент показывает число мономеров, вступивших в реакцию</a:t>
            </a:r>
            <a:endParaRPr lang="en-US" sz="1200" b="1" i="1" dirty="0" smtClean="0"/>
          </a:p>
          <a:p>
            <a:pPr>
              <a:buNone/>
            </a:pPr>
            <a:r>
              <a:rPr lang="ru-RU" sz="1200" b="1" i="1" dirty="0" smtClean="0"/>
              <a:t>                     </a:t>
            </a:r>
            <a:r>
              <a:rPr lang="en-US" sz="1200" b="1" i="1" dirty="0" smtClean="0"/>
              <a:t>n</a:t>
            </a:r>
            <a:r>
              <a:rPr lang="ru-RU" sz="1200" b="1" i="1" dirty="0" smtClean="0"/>
              <a:t>  </a:t>
            </a:r>
            <a:r>
              <a:rPr lang="ru-RU" sz="1200" dirty="0" smtClean="0"/>
              <a:t>-  степень полимеризации, показывающая число структурных звеньев</a:t>
            </a:r>
          </a:p>
          <a:p>
            <a:pPr>
              <a:buNone/>
            </a:pPr>
            <a:r>
              <a:rPr lang="ru-RU" sz="1200" b="1" dirty="0" smtClean="0"/>
              <a:t>                   (- )  </a:t>
            </a:r>
            <a:r>
              <a:rPr lang="ru-RU" sz="1200" dirty="0" smtClean="0"/>
              <a:t>структурное звено</a:t>
            </a:r>
            <a:endParaRPr lang="en-US" sz="1200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99792" y="40770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Углеродные атомы в молекуле этилена находятся в состоянии </a:t>
            </a:r>
            <a:r>
              <a:rPr lang="en-US" dirty="0" smtClean="0"/>
              <a:t>sp</a:t>
            </a:r>
            <a:r>
              <a:rPr lang="ru-RU" baseline="30000" dirty="0" smtClean="0"/>
              <a:t>2</a:t>
            </a:r>
            <a:r>
              <a:rPr lang="ru-RU" dirty="0" smtClean="0"/>
              <a:t>- гибридизации, т.е. в гибридизации участвуют одна </a:t>
            </a:r>
            <a:r>
              <a:rPr lang="en-US" dirty="0" smtClean="0"/>
              <a:t>s</a:t>
            </a:r>
            <a:r>
              <a:rPr lang="ru-RU" dirty="0" smtClean="0"/>
              <a:t>- и две </a:t>
            </a:r>
            <a:r>
              <a:rPr lang="en-US" dirty="0" smtClean="0"/>
              <a:t>p</a:t>
            </a:r>
            <a:r>
              <a:rPr lang="ru-RU" dirty="0" smtClean="0"/>
              <a:t> -</a:t>
            </a:r>
            <a:r>
              <a:rPr lang="ru-RU" dirty="0" err="1" smtClean="0"/>
              <a:t>орбитали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2852936"/>
            <a:ext cx="6953200" cy="338437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b="1" dirty="0" smtClean="0"/>
              <a:t>Наиболее распространенными полимерами углеводородной природы являются полиэтилен</a:t>
            </a:r>
          </a:p>
          <a:p>
            <a:r>
              <a:rPr lang="ru-RU" sz="2800" b="1" dirty="0" smtClean="0"/>
              <a:t>Полиэтилен получают полимеризацией этилена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 smtClean="0"/>
          </a:p>
          <a:p>
            <a:endParaRPr lang="ru-RU" dirty="0"/>
          </a:p>
        </p:txBody>
      </p:sp>
      <p:pic>
        <p:nvPicPr>
          <p:cNvPr id="1026" name="Picture 2" descr="C:\Users\User\Desktop\Александра\Изображения\Педчтения 2011\Полиэтилен (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476672"/>
            <a:ext cx="6912769" cy="20882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236561" y="2516324"/>
            <a:ext cx="4536504" cy="457200"/>
          </a:xfrm>
          <a:ln w="38100"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ПОЛИЭТИЛЕН</a:t>
            </a:r>
            <a:endParaRPr lang="ru-RU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476671"/>
            <a:ext cx="1910658" cy="453650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ГРАНУЛЫ </a:t>
            </a:r>
          </a:p>
          <a:p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ПОЛИЭТИЛЕНА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 descr="http://images03.olx.ru/ui/1/82/34/194783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66" y="548262"/>
            <a:ext cx="5950044" cy="446491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  <p:pic>
        <p:nvPicPr>
          <p:cNvPr id="8194" name="Picture 2" descr="http://dic.academic.ru/pictures/wiki/files/50/200px-polyethylene-repeat-2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1" y="5229200"/>
            <a:ext cx="1648376" cy="13681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Александра\Изображения\Педчтения 2011\Полиэтилен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2004"/>
            <a:ext cx="7344816" cy="6198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.board.com.ua/a/1043342349/wm/1-polietilen-pervichnyij-pnd-pv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327"/>
            <a:ext cx="8280920" cy="558766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nknh.ru/img/news/polietilen/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401" y="548681"/>
            <a:ext cx="7917031" cy="496855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5661248"/>
            <a:ext cx="777686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/>
              <a:t>ООО "</a:t>
            </a:r>
            <a:r>
              <a:rPr lang="ru-RU" sz="1600" b="1" dirty="0" err="1" smtClean="0"/>
              <a:t>НКНХ-Дивинил</a:t>
            </a:r>
            <a:r>
              <a:rPr lang="ru-RU" sz="1600" b="1" dirty="0" smtClean="0"/>
              <a:t>" было создано в 2004 году "</a:t>
            </a:r>
            <a:r>
              <a:rPr lang="ru-RU" sz="1600" b="1" dirty="0" err="1" smtClean="0"/>
              <a:t>Нижнекамскснефтехимом</a:t>
            </a:r>
            <a:r>
              <a:rPr lang="ru-RU" sz="1600" b="1" dirty="0" smtClean="0"/>
              <a:t>" и ООО "</a:t>
            </a:r>
            <a:r>
              <a:rPr lang="ru-RU" sz="1600" b="1" dirty="0" err="1" smtClean="0"/>
              <a:t>Импэкснефтехим-Кама</a:t>
            </a:r>
            <a:r>
              <a:rPr lang="ru-RU" sz="1600" b="1" dirty="0" smtClean="0"/>
              <a:t>". Компания производит бутадиен, который используется в производстве синтетических каучуков.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304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«ПОЛУЧЕНИЕ  И  СВОЙСТВА ПОЛИЭТИЛЕНА»</vt:lpstr>
      <vt:lpstr>ЦЕЛИ  УРОКА  с мультимедийным  сопровождением</vt:lpstr>
      <vt:lpstr>ВОПРОСЫ ДЛЯ ПОВТОРЕНИЯ</vt:lpstr>
      <vt:lpstr>РЕАКЦИЯ ПОЛИМЕРИЗАЦИИ</vt:lpstr>
      <vt:lpstr>Углеродные атомы в молекуле этилена находятся в состоянии sp2- гибридизации, т.е. в гибридизации участвуют одна s- и две p -орбитали.     </vt:lpstr>
      <vt:lpstr>ПОЛИЭТИЛЕН</vt:lpstr>
      <vt:lpstr>Слайд 7</vt:lpstr>
      <vt:lpstr>Слайд 8</vt:lpstr>
      <vt:lpstr>Слайд 9</vt:lpstr>
      <vt:lpstr>Слайд 10</vt:lpstr>
      <vt:lpstr>ИЗУЧЕНИЕ СВОЙСТВ ПОЛИЭТИЛЕНА</vt:lpstr>
      <vt:lpstr>ФИЗИЧЕСКИЕ СВОЙСТВА</vt:lpstr>
      <vt:lpstr>ХИМИЧЕСКИЕ СВОЙСТВА</vt:lpstr>
      <vt:lpstr>ТЕРМОПЛАСТИЧНОСТЬ, это - свойство вещества изменять форму в нагретом состоянии ( при температуре 1100С) и сохранять её при охлаждении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АДминистратор</cp:lastModifiedBy>
  <cp:revision>189</cp:revision>
  <dcterms:created xsi:type="dcterms:W3CDTF">2012-12-12T18:24:00Z</dcterms:created>
  <dcterms:modified xsi:type="dcterms:W3CDTF">2012-12-17T09:49:26Z</dcterms:modified>
</cp:coreProperties>
</file>