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F6469-A3D8-4835-8BB1-096DDEA672C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74274-9CFB-4CD9-9E3A-7073B74819C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</a:rPr>
            <a:t>Силикатная промышленность</a:t>
          </a:r>
          <a:endParaRPr lang="ru-RU" sz="3200" b="1" dirty="0">
            <a:solidFill>
              <a:srgbClr val="C00000"/>
            </a:solidFill>
          </a:endParaRPr>
        </a:p>
      </dgm:t>
    </dgm:pt>
    <dgm:pt modelId="{A6545169-96BE-47AD-AE87-13F072122396}" type="parTrans" cxnId="{6915EFA7-D05E-4E21-B26D-F885F8112BDE}">
      <dgm:prSet/>
      <dgm:spPr/>
      <dgm:t>
        <a:bodyPr/>
        <a:lstStyle/>
        <a:p>
          <a:endParaRPr lang="ru-RU"/>
        </a:p>
      </dgm:t>
    </dgm:pt>
    <dgm:pt modelId="{FEE4CB58-4292-4112-B6AF-5B6AADBD79CD}" type="sibTrans" cxnId="{6915EFA7-D05E-4E21-B26D-F885F8112BDE}">
      <dgm:prSet/>
      <dgm:spPr/>
      <dgm:t>
        <a:bodyPr/>
        <a:lstStyle/>
        <a:p>
          <a:endParaRPr lang="ru-RU"/>
        </a:p>
      </dgm:t>
    </dgm:pt>
    <dgm:pt modelId="{24154844-7935-46D1-8115-35C14532C05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194C"/>
              </a:solidFill>
            </a:rPr>
            <a:t>Производство стекла</a:t>
          </a:r>
          <a:endParaRPr lang="ru-RU" sz="2800" b="1" dirty="0">
            <a:solidFill>
              <a:srgbClr val="00194C"/>
            </a:solidFill>
          </a:endParaRPr>
        </a:p>
      </dgm:t>
    </dgm:pt>
    <dgm:pt modelId="{2EA4D05F-81C3-432E-A611-85345C6C742B}" type="parTrans" cxnId="{6E63DAC8-9D82-49F6-AE16-E4B751DD2BF5}">
      <dgm:prSet/>
      <dgm:spPr/>
      <dgm:t>
        <a:bodyPr/>
        <a:lstStyle/>
        <a:p>
          <a:endParaRPr lang="ru-RU" dirty="0"/>
        </a:p>
      </dgm:t>
    </dgm:pt>
    <dgm:pt modelId="{BD7521AB-E05B-4D3D-872B-A5D2912D58EA}" type="sibTrans" cxnId="{6E63DAC8-9D82-49F6-AE16-E4B751DD2BF5}">
      <dgm:prSet/>
      <dgm:spPr/>
      <dgm:t>
        <a:bodyPr/>
        <a:lstStyle/>
        <a:p>
          <a:endParaRPr lang="ru-RU"/>
        </a:p>
      </dgm:t>
    </dgm:pt>
    <dgm:pt modelId="{0B94ABD9-AE6C-4334-A75E-800547C6181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194C"/>
              </a:solidFill>
            </a:rPr>
            <a:t>Производство цемента</a:t>
          </a:r>
          <a:endParaRPr lang="ru-RU" sz="2800" b="1" dirty="0">
            <a:solidFill>
              <a:srgbClr val="00194C"/>
            </a:solidFill>
          </a:endParaRPr>
        </a:p>
      </dgm:t>
    </dgm:pt>
    <dgm:pt modelId="{B8694BA8-6B33-484C-A030-AC0962B2DE2C}" type="parTrans" cxnId="{521A75CE-BF07-4D06-AC31-944B43E87C5E}">
      <dgm:prSet/>
      <dgm:spPr/>
      <dgm:t>
        <a:bodyPr/>
        <a:lstStyle/>
        <a:p>
          <a:endParaRPr lang="ru-RU" dirty="0"/>
        </a:p>
      </dgm:t>
    </dgm:pt>
    <dgm:pt modelId="{F5D74717-D4A1-43A2-854A-27E1CFA770ED}" type="sibTrans" cxnId="{521A75CE-BF07-4D06-AC31-944B43E87C5E}">
      <dgm:prSet/>
      <dgm:spPr/>
      <dgm:t>
        <a:bodyPr/>
        <a:lstStyle/>
        <a:p>
          <a:endParaRPr lang="ru-RU"/>
        </a:p>
      </dgm:t>
    </dgm:pt>
    <dgm:pt modelId="{62C86E44-2D43-495C-B8E0-9F486CF8B8F8}">
      <dgm:prSet custT="1"/>
      <dgm:spPr/>
      <dgm:t>
        <a:bodyPr/>
        <a:lstStyle/>
        <a:p>
          <a:r>
            <a:rPr lang="ru-RU" sz="2800" b="1" dirty="0" smtClean="0">
              <a:solidFill>
                <a:srgbClr val="00194C"/>
              </a:solidFill>
            </a:rPr>
            <a:t>Производство керамики</a:t>
          </a:r>
          <a:endParaRPr lang="ru-RU" sz="2800" b="1" dirty="0">
            <a:solidFill>
              <a:srgbClr val="00194C"/>
            </a:solidFill>
          </a:endParaRPr>
        </a:p>
      </dgm:t>
    </dgm:pt>
    <dgm:pt modelId="{BAAE650D-9F5B-4045-9D17-E31B4D2E6FD7}" type="parTrans" cxnId="{52F922DE-EC23-4E1A-A991-74E9D6574219}">
      <dgm:prSet/>
      <dgm:spPr/>
      <dgm:t>
        <a:bodyPr/>
        <a:lstStyle/>
        <a:p>
          <a:endParaRPr lang="ru-RU" dirty="0"/>
        </a:p>
      </dgm:t>
    </dgm:pt>
    <dgm:pt modelId="{375B67E4-9CA2-45B9-8D72-9FEE095140A2}" type="sibTrans" cxnId="{52F922DE-EC23-4E1A-A991-74E9D6574219}">
      <dgm:prSet/>
      <dgm:spPr/>
      <dgm:t>
        <a:bodyPr/>
        <a:lstStyle/>
        <a:p>
          <a:endParaRPr lang="ru-RU"/>
        </a:p>
      </dgm:t>
    </dgm:pt>
    <dgm:pt modelId="{95A1F482-EA46-4D9C-B530-E300BDDAF035}" type="pres">
      <dgm:prSet presAssocID="{C82F6469-A3D8-4835-8BB1-096DDEA672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EF2C3D-402D-4E88-B721-412CDF38C4B6}" type="pres">
      <dgm:prSet presAssocID="{CCA74274-9CFB-4CD9-9E3A-7073B74819C1}" presName="hierRoot1" presStyleCnt="0"/>
      <dgm:spPr/>
    </dgm:pt>
    <dgm:pt modelId="{E2D9275A-74B0-49F2-B3AB-AFC9571ECBDF}" type="pres">
      <dgm:prSet presAssocID="{CCA74274-9CFB-4CD9-9E3A-7073B74819C1}" presName="composite" presStyleCnt="0"/>
      <dgm:spPr/>
    </dgm:pt>
    <dgm:pt modelId="{712E3067-BBE6-4961-BF11-90C7D64F202B}" type="pres">
      <dgm:prSet presAssocID="{CCA74274-9CFB-4CD9-9E3A-7073B74819C1}" presName="background" presStyleLbl="node0" presStyleIdx="0" presStyleCnt="1"/>
      <dgm:spPr/>
    </dgm:pt>
    <dgm:pt modelId="{FAE7B5EC-C729-47DD-83ED-C8165E1B9CA3}" type="pres">
      <dgm:prSet presAssocID="{CCA74274-9CFB-4CD9-9E3A-7073B74819C1}" presName="text" presStyleLbl="fgAcc0" presStyleIdx="0" presStyleCnt="1" custScaleX="342465" custScaleY="250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A10875-96E1-4F7C-88DC-2A00335BA55F}" type="pres">
      <dgm:prSet presAssocID="{CCA74274-9CFB-4CD9-9E3A-7073B74819C1}" presName="hierChild2" presStyleCnt="0"/>
      <dgm:spPr/>
    </dgm:pt>
    <dgm:pt modelId="{42620AD4-0A88-4753-932A-8789B4A7BB0B}" type="pres">
      <dgm:prSet presAssocID="{BAAE650D-9F5B-4045-9D17-E31B4D2E6FD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FE96303-25EA-4557-B2EA-B2B22F8BE9D3}" type="pres">
      <dgm:prSet presAssocID="{62C86E44-2D43-495C-B8E0-9F486CF8B8F8}" presName="hierRoot2" presStyleCnt="0"/>
      <dgm:spPr/>
    </dgm:pt>
    <dgm:pt modelId="{98FD6C22-4F4F-4D1E-B515-3E53723E4016}" type="pres">
      <dgm:prSet presAssocID="{62C86E44-2D43-495C-B8E0-9F486CF8B8F8}" presName="composite2" presStyleCnt="0"/>
      <dgm:spPr/>
    </dgm:pt>
    <dgm:pt modelId="{B838028D-2450-4606-8650-84FC021D3246}" type="pres">
      <dgm:prSet presAssocID="{62C86E44-2D43-495C-B8E0-9F486CF8B8F8}" presName="background2" presStyleLbl="node2" presStyleIdx="0" presStyleCnt="3"/>
      <dgm:spPr/>
    </dgm:pt>
    <dgm:pt modelId="{DC041CB6-F563-4D1F-88AB-6683EBA9A8DF}" type="pres">
      <dgm:prSet presAssocID="{62C86E44-2D43-495C-B8E0-9F486CF8B8F8}" presName="text2" presStyleLbl="fgAcc2" presStyleIdx="0" presStyleCnt="3" custScaleX="222158" custScaleY="235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1C1A20-FFA1-4EE1-A3B1-6803E107F602}" type="pres">
      <dgm:prSet presAssocID="{62C86E44-2D43-495C-B8E0-9F486CF8B8F8}" presName="hierChild3" presStyleCnt="0"/>
      <dgm:spPr/>
    </dgm:pt>
    <dgm:pt modelId="{A8E0DD90-B1A9-4C21-9755-4A0265B5EA3F}" type="pres">
      <dgm:prSet presAssocID="{2EA4D05F-81C3-432E-A611-85345C6C742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2854B88-A9FD-4F66-8A57-5D1996D912BD}" type="pres">
      <dgm:prSet presAssocID="{24154844-7935-46D1-8115-35C14532C055}" presName="hierRoot2" presStyleCnt="0"/>
      <dgm:spPr/>
    </dgm:pt>
    <dgm:pt modelId="{FF48C3E1-9E78-4B83-A331-C7A2AD546968}" type="pres">
      <dgm:prSet presAssocID="{24154844-7935-46D1-8115-35C14532C055}" presName="composite2" presStyleCnt="0"/>
      <dgm:spPr/>
    </dgm:pt>
    <dgm:pt modelId="{9136A02F-9EB8-4622-8AF6-2855C657CE3F}" type="pres">
      <dgm:prSet presAssocID="{24154844-7935-46D1-8115-35C14532C055}" presName="background2" presStyleLbl="node2" presStyleIdx="1" presStyleCnt="3"/>
      <dgm:spPr/>
    </dgm:pt>
    <dgm:pt modelId="{32CCDE98-53A3-46B1-9A4C-572415125D8E}" type="pres">
      <dgm:prSet presAssocID="{24154844-7935-46D1-8115-35C14532C055}" presName="text2" presStyleLbl="fgAcc2" presStyleIdx="1" presStyleCnt="3" custScaleX="211093" custScaleY="235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611E9E-70B0-40D7-A1E3-A71CB00028BF}" type="pres">
      <dgm:prSet presAssocID="{24154844-7935-46D1-8115-35C14532C055}" presName="hierChild3" presStyleCnt="0"/>
      <dgm:spPr/>
    </dgm:pt>
    <dgm:pt modelId="{9CCA7941-4757-4203-84EC-340C221A07D8}" type="pres">
      <dgm:prSet presAssocID="{B8694BA8-6B33-484C-A030-AC0962B2DE2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DAB043B-EDD2-4FE0-ACEC-9397077A0BD8}" type="pres">
      <dgm:prSet presAssocID="{0B94ABD9-AE6C-4334-A75E-800547C61813}" presName="hierRoot2" presStyleCnt="0"/>
      <dgm:spPr/>
    </dgm:pt>
    <dgm:pt modelId="{B2DBCA7B-CF36-4EA3-B698-E6DA19C5F2B5}" type="pres">
      <dgm:prSet presAssocID="{0B94ABD9-AE6C-4334-A75E-800547C61813}" presName="composite2" presStyleCnt="0"/>
      <dgm:spPr/>
    </dgm:pt>
    <dgm:pt modelId="{0029B622-4FCD-4EBF-84A6-B6382626C1BD}" type="pres">
      <dgm:prSet presAssocID="{0B94ABD9-AE6C-4334-A75E-800547C61813}" presName="background2" presStyleLbl="node2" presStyleIdx="2" presStyleCnt="3"/>
      <dgm:spPr/>
    </dgm:pt>
    <dgm:pt modelId="{39FB62CD-8F6E-4231-AC25-C502594808CE}" type="pres">
      <dgm:prSet presAssocID="{0B94ABD9-AE6C-4334-A75E-800547C61813}" presName="text2" presStyleLbl="fgAcc2" presStyleIdx="2" presStyleCnt="3" custScaleX="218824" custScaleY="235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E3784C-0DF5-4C0D-A260-7DFE1189A577}" type="pres">
      <dgm:prSet presAssocID="{0B94ABD9-AE6C-4334-A75E-800547C61813}" presName="hierChild3" presStyleCnt="0"/>
      <dgm:spPr/>
    </dgm:pt>
  </dgm:ptLst>
  <dgm:cxnLst>
    <dgm:cxn modelId="{52F922DE-EC23-4E1A-A991-74E9D6574219}" srcId="{CCA74274-9CFB-4CD9-9E3A-7073B74819C1}" destId="{62C86E44-2D43-495C-B8E0-9F486CF8B8F8}" srcOrd="0" destOrd="0" parTransId="{BAAE650D-9F5B-4045-9D17-E31B4D2E6FD7}" sibTransId="{375B67E4-9CA2-45B9-8D72-9FEE095140A2}"/>
    <dgm:cxn modelId="{C3506C69-551D-4BE5-AA51-70FF5A047278}" type="presOf" srcId="{B8694BA8-6B33-484C-A030-AC0962B2DE2C}" destId="{9CCA7941-4757-4203-84EC-340C221A07D8}" srcOrd="0" destOrd="0" presId="urn:microsoft.com/office/officeart/2005/8/layout/hierarchy1"/>
    <dgm:cxn modelId="{6E63DAC8-9D82-49F6-AE16-E4B751DD2BF5}" srcId="{CCA74274-9CFB-4CD9-9E3A-7073B74819C1}" destId="{24154844-7935-46D1-8115-35C14532C055}" srcOrd="1" destOrd="0" parTransId="{2EA4D05F-81C3-432E-A611-85345C6C742B}" sibTransId="{BD7521AB-E05B-4D3D-872B-A5D2912D58EA}"/>
    <dgm:cxn modelId="{4FD3EBEC-C5AA-4F70-AEE8-0C524D6F9E35}" type="presOf" srcId="{24154844-7935-46D1-8115-35C14532C055}" destId="{32CCDE98-53A3-46B1-9A4C-572415125D8E}" srcOrd="0" destOrd="0" presId="urn:microsoft.com/office/officeart/2005/8/layout/hierarchy1"/>
    <dgm:cxn modelId="{4D112A9B-6353-488A-A191-9BD3799249B6}" type="presOf" srcId="{C82F6469-A3D8-4835-8BB1-096DDEA672C2}" destId="{95A1F482-EA46-4D9C-B530-E300BDDAF035}" srcOrd="0" destOrd="0" presId="urn:microsoft.com/office/officeart/2005/8/layout/hierarchy1"/>
    <dgm:cxn modelId="{E698A0A6-EFF8-4715-930B-1EC766053A1A}" type="presOf" srcId="{0B94ABD9-AE6C-4334-A75E-800547C61813}" destId="{39FB62CD-8F6E-4231-AC25-C502594808CE}" srcOrd="0" destOrd="0" presId="urn:microsoft.com/office/officeart/2005/8/layout/hierarchy1"/>
    <dgm:cxn modelId="{6915EFA7-D05E-4E21-B26D-F885F8112BDE}" srcId="{C82F6469-A3D8-4835-8BB1-096DDEA672C2}" destId="{CCA74274-9CFB-4CD9-9E3A-7073B74819C1}" srcOrd="0" destOrd="0" parTransId="{A6545169-96BE-47AD-AE87-13F072122396}" sibTransId="{FEE4CB58-4292-4112-B6AF-5B6AADBD79CD}"/>
    <dgm:cxn modelId="{2A9EA169-3B76-4C03-B383-92638C2AD41E}" type="presOf" srcId="{62C86E44-2D43-495C-B8E0-9F486CF8B8F8}" destId="{DC041CB6-F563-4D1F-88AB-6683EBA9A8DF}" srcOrd="0" destOrd="0" presId="urn:microsoft.com/office/officeart/2005/8/layout/hierarchy1"/>
    <dgm:cxn modelId="{99D754CE-07C0-4FCA-ACBE-18023FFB7058}" type="presOf" srcId="{CCA74274-9CFB-4CD9-9E3A-7073B74819C1}" destId="{FAE7B5EC-C729-47DD-83ED-C8165E1B9CA3}" srcOrd="0" destOrd="0" presId="urn:microsoft.com/office/officeart/2005/8/layout/hierarchy1"/>
    <dgm:cxn modelId="{DA47D5E7-ABA0-4B2F-9C5C-C19C6C801A1B}" type="presOf" srcId="{2EA4D05F-81C3-432E-A611-85345C6C742B}" destId="{A8E0DD90-B1A9-4C21-9755-4A0265B5EA3F}" srcOrd="0" destOrd="0" presId="urn:microsoft.com/office/officeart/2005/8/layout/hierarchy1"/>
    <dgm:cxn modelId="{521A75CE-BF07-4D06-AC31-944B43E87C5E}" srcId="{CCA74274-9CFB-4CD9-9E3A-7073B74819C1}" destId="{0B94ABD9-AE6C-4334-A75E-800547C61813}" srcOrd="2" destOrd="0" parTransId="{B8694BA8-6B33-484C-A030-AC0962B2DE2C}" sibTransId="{F5D74717-D4A1-43A2-854A-27E1CFA770ED}"/>
    <dgm:cxn modelId="{1DE5E601-E762-496A-AAE3-7E79F519BE82}" type="presOf" srcId="{BAAE650D-9F5B-4045-9D17-E31B4D2E6FD7}" destId="{42620AD4-0A88-4753-932A-8789B4A7BB0B}" srcOrd="0" destOrd="0" presId="urn:microsoft.com/office/officeart/2005/8/layout/hierarchy1"/>
    <dgm:cxn modelId="{9AED14F1-B47E-4EA0-A0F2-F249DF627412}" type="presParOf" srcId="{95A1F482-EA46-4D9C-B530-E300BDDAF035}" destId="{F2EF2C3D-402D-4E88-B721-412CDF38C4B6}" srcOrd="0" destOrd="0" presId="urn:microsoft.com/office/officeart/2005/8/layout/hierarchy1"/>
    <dgm:cxn modelId="{9062629D-D8D2-42F3-BAD9-196AFFB2BAEF}" type="presParOf" srcId="{F2EF2C3D-402D-4E88-B721-412CDF38C4B6}" destId="{E2D9275A-74B0-49F2-B3AB-AFC9571ECBDF}" srcOrd="0" destOrd="0" presId="urn:microsoft.com/office/officeart/2005/8/layout/hierarchy1"/>
    <dgm:cxn modelId="{D62BAB22-5887-46A3-87BE-D5265587B073}" type="presParOf" srcId="{E2D9275A-74B0-49F2-B3AB-AFC9571ECBDF}" destId="{712E3067-BBE6-4961-BF11-90C7D64F202B}" srcOrd="0" destOrd="0" presId="urn:microsoft.com/office/officeart/2005/8/layout/hierarchy1"/>
    <dgm:cxn modelId="{1C3EF67A-EEDA-426B-962D-7D3B5DF01C99}" type="presParOf" srcId="{E2D9275A-74B0-49F2-B3AB-AFC9571ECBDF}" destId="{FAE7B5EC-C729-47DD-83ED-C8165E1B9CA3}" srcOrd="1" destOrd="0" presId="urn:microsoft.com/office/officeart/2005/8/layout/hierarchy1"/>
    <dgm:cxn modelId="{91683428-A00C-4511-88F2-BB71EBDD04A9}" type="presParOf" srcId="{F2EF2C3D-402D-4E88-B721-412CDF38C4B6}" destId="{2FA10875-96E1-4F7C-88DC-2A00335BA55F}" srcOrd="1" destOrd="0" presId="urn:microsoft.com/office/officeart/2005/8/layout/hierarchy1"/>
    <dgm:cxn modelId="{53FD6A92-4319-44E3-A326-0371A716E67D}" type="presParOf" srcId="{2FA10875-96E1-4F7C-88DC-2A00335BA55F}" destId="{42620AD4-0A88-4753-932A-8789B4A7BB0B}" srcOrd="0" destOrd="0" presId="urn:microsoft.com/office/officeart/2005/8/layout/hierarchy1"/>
    <dgm:cxn modelId="{E6C306C1-5B37-4EFF-835E-5E6ED6F9ED1A}" type="presParOf" srcId="{2FA10875-96E1-4F7C-88DC-2A00335BA55F}" destId="{9FE96303-25EA-4557-B2EA-B2B22F8BE9D3}" srcOrd="1" destOrd="0" presId="urn:microsoft.com/office/officeart/2005/8/layout/hierarchy1"/>
    <dgm:cxn modelId="{085FCE56-8871-4644-B4E9-8B6AC4856769}" type="presParOf" srcId="{9FE96303-25EA-4557-B2EA-B2B22F8BE9D3}" destId="{98FD6C22-4F4F-4D1E-B515-3E53723E4016}" srcOrd="0" destOrd="0" presId="urn:microsoft.com/office/officeart/2005/8/layout/hierarchy1"/>
    <dgm:cxn modelId="{F41D67E7-CA86-4FE9-A744-C3C6E9C8EC90}" type="presParOf" srcId="{98FD6C22-4F4F-4D1E-B515-3E53723E4016}" destId="{B838028D-2450-4606-8650-84FC021D3246}" srcOrd="0" destOrd="0" presId="urn:microsoft.com/office/officeart/2005/8/layout/hierarchy1"/>
    <dgm:cxn modelId="{4087C770-1F3D-47B6-8D13-48A6BB9E8884}" type="presParOf" srcId="{98FD6C22-4F4F-4D1E-B515-3E53723E4016}" destId="{DC041CB6-F563-4D1F-88AB-6683EBA9A8DF}" srcOrd="1" destOrd="0" presId="urn:microsoft.com/office/officeart/2005/8/layout/hierarchy1"/>
    <dgm:cxn modelId="{8D8C61D5-1F4D-4721-A4CD-B00FD3C0ED91}" type="presParOf" srcId="{9FE96303-25EA-4557-B2EA-B2B22F8BE9D3}" destId="{C01C1A20-FFA1-4EE1-A3B1-6803E107F602}" srcOrd="1" destOrd="0" presId="urn:microsoft.com/office/officeart/2005/8/layout/hierarchy1"/>
    <dgm:cxn modelId="{63B9DFCE-6527-4967-A442-4383AF1D11B0}" type="presParOf" srcId="{2FA10875-96E1-4F7C-88DC-2A00335BA55F}" destId="{A8E0DD90-B1A9-4C21-9755-4A0265B5EA3F}" srcOrd="2" destOrd="0" presId="urn:microsoft.com/office/officeart/2005/8/layout/hierarchy1"/>
    <dgm:cxn modelId="{2B2A4013-499A-44C4-A8F9-D08547E110B0}" type="presParOf" srcId="{2FA10875-96E1-4F7C-88DC-2A00335BA55F}" destId="{22854B88-A9FD-4F66-8A57-5D1996D912BD}" srcOrd="3" destOrd="0" presId="urn:microsoft.com/office/officeart/2005/8/layout/hierarchy1"/>
    <dgm:cxn modelId="{FCEFF600-CB51-4E7B-ACBA-8779133762B8}" type="presParOf" srcId="{22854B88-A9FD-4F66-8A57-5D1996D912BD}" destId="{FF48C3E1-9E78-4B83-A331-C7A2AD546968}" srcOrd="0" destOrd="0" presId="urn:microsoft.com/office/officeart/2005/8/layout/hierarchy1"/>
    <dgm:cxn modelId="{E00847D5-F71F-41C6-A113-48E507D1414B}" type="presParOf" srcId="{FF48C3E1-9E78-4B83-A331-C7A2AD546968}" destId="{9136A02F-9EB8-4622-8AF6-2855C657CE3F}" srcOrd="0" destOrd="0" presId="urn:microsoft.com/office/officeart/2005/8/layout/hierarchy1"/>
    <dgm:cxn modelId="{745A73B5-619A-46DE-9105-012C4FD96D9A}" type="presParOf" srcId="{FF48C3E1-9E78-4B83-A331-C7A2AD546968}" destId="{32CCDE98-53A3-46B1-9A4C-572415125D8E}" srcOrd="1" destOrd="0" presId="urn:microsoft.com/office/officeart/2005/8/layout/hierarchy1"/>
    <dgm:cxn modelId="{401AAECB-81A5-4808-90E0-28B8F6A5AEB3}" type="presParOf" srcId="{22854B88-A9FD-4F66-8A57-5D1996D912BD}" destId="{C6611E9E-70B0-40D7-A1E3-A71CB00028BF}" srcOrd="1" destOrd="0" presId="urn:microsoft.com/office/officeart/2005/8/layout/hierarchy1"/>
    <dgm:cxn modelId="{4E487D9D-3C1F-4ACF-BD07-659447401864}" type="presParOf" srcId="{2FA10875-96E1-4F7C-88DC-2A00335BA55F}" destId="{9CCA7941-4757-4203-84EC-340C221A07D8}" srcOrd="4" destOrd="0" presId="urn:microsoft.com/office/officeart/2005/8/layout/hierarchy1"/>
    <dgm:cxn modelId="{E3112815-78A7-41F0-8714-1BC4E53A7FE4}" type="presParOf" srcId="{2FA10875-96E1-4F7C-88DC-2A00335BA55F}" destId="{2DAB043B-EDD2-4FE0-ACEC-9397077A0BD8}" srcOrd="5" destOrd="0" presId="urn:microsoft.com/office/officeart/2005/8/layout/hierarchy1"/>
    <dgm:cxn modelId="{39AFE1BB-56C1-4F82-A9EE-6F72BD5C7084}" type="presParOf" srcId="{2DAB043B-EDD2-4FE0-ACEC-9397077A0BD8}" destId="{B2DBCA7B-CF36-4EA3-B698-E6DA19C5F2B5}" srcOrd="0" destOrd="0" presId="urn:microsoft.com/office/officeart/2005/8/layout/hierarchy1"/>
    <dgm:cxn modelId="{33D1ACF1-0DAE-4EA6-BD45-24B73746C41A}" type="presParOf" srcId="{B2DBCA7B-CF36-4EA3-B698-E6DA19C5F2B5}" destId="{0029B622-4FCD-4EBF-84A6-B6382626C1BD}" srcOrd="0" destOrd="0" presId="urn:microsoft.com/office/officeart/2005/8/layout/hierarchy1"/>
    <dgm:cxn modelId="{08DAC29C-3E47-4F25-A131-CF22DF9D4795}" type="presParOf" srcId="{B2DBCA7B-CF36-4EA3-B698-E6DA19C5F2B5}" destId="{39FB62CD-8F6E-4231-AC25-C502594808CE}" srcOrd="1" destOrd="0" presId="urn:microsoft.com/office/officeart/2005/8/layout/hierarchy1"/>
    <dgm:cxn modelId="{552C1743-3BDB-4148-9BA5-9DB4EC79BA0B}" type="presParOf" srcId="{2DAB043B-EDD2-4FE0-ACEC-9397077A0BD8}" destId="{83E3784C-0DF5-4C0D-A260-7DFE1189A577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CA7941-4757-4203-84EC-340C221A07D8}">
      <dsp:nvSpPr>
        <dsp:cNvPr id="0" name=""/>
        <dsp:cNvSpPr/>
      </dsp:nvSpPr>
      <dsp:spPr>
        <a:xfrm>
          <a:off x="4043201" y="2683896"/>
          <a:ext cx="2772309" cy="337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44"/>
              </a:lnTo>
              <a:lnTo>
                <a:pt x="2772309" y="230044"/>
              </a:lnTo>
              <a:lnTo>
                <a:pt x="2772309" y="337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0DD90-B1A9-4C21-9755-4A0265B5EA3F}">
      <dsp:nvSpPr>
        <dsp:cNvPr id="0" name=""/>
        <dsp:cNvSpPr/>
      </dsp:nvSpPr>
      <dsp:spPr>
        <a:xfrm>
          <a:off x="3997481" y="2683896"/>
          <a:ext cx="91440" cy="3375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044"/>
              </a:lnTo>
              <a:lnTo>
                <a:pt x="65068" y="230044"/>
              </a:lnTo>
              <a:lnTo>
                <a:pt x="65068" y="337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20AD4-0A88-4753-932A-8789B4A7BB0B}">
      <dsp:nvSpPr>
        <dsp:cNvPr id="0" name=""/>
        <dsp:cNvSpPr/>
      </dsp:nvSpPr>
      <dsp:spPr>
        <a:xfrm>
          <a:off x="1290240" y="2683896"/>
          <a:ext cx="2752960" cy="337570"/>
        </a:xfrm>
        <a:custGeom>
          <a:avLst/>
          <a:gdLst/>
          <a:ahLst/>
          <a:cxnLst/>
          <a:rect l="0" t="0" r="0" b="0"/>
          <a:pathLst>
            <a:path>
              <a:moveTo>
                <a:pt x="2752960" y="0"/>
              </a:moveTo>
              <a:lnTo>
                <a:pt x="2752960" y="230044"/>
              </a:lnTo>
              <a:lnTo>
                <a:pt x="0" y="230044"/>
              </a:lnTo>
              <a:lnTo>
                <a:pt x="0" y="337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E3067-BBE6-4961-BF11-90C7D64F202B}">
      <dsp:nvSpPr>
        <dsp:cNvPr id="0" name=""/>
        <dsp:cNvSpPr/>
      </dsp:nvSpPr>
      <dsp:spPr>
        <a:xfrm>
          <a:off x="2055702" y="833933"/>
          <a:ext cx="3974997" cy="1849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7B5EC-C729-47DD-83ED-C8165E1B9CA3}">
      <dsp:nvSpPr>
        <dsp:cNvPr id="0" name=""/>
        <dsp:cNvSpPr/>
      </dsp:nvSpPr>
      <dsp:spPr>
        <a:xfrm>
          <a:off x="2184669" y="956452"/>
          <a:ext cx="3974997" cy="1849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Силикатная промышленность</a:t>
          </a:r>
          <a:endParaRPr lang="ru-RU" sz="3200" kern="1200" dirty="0">
            <a:solidFill>
              <a:srgbClr val="C00000"/>
            </a:solidFill>
          </a:endParaRPr>
        </a:p>
      </dsp:txBody>
      <dsp:txXfrm>
        <a:off x="2184669" y="956452"/>
        <a:ext cx="3974997" cy="1849962"/>
      </dsp:txXfrm>
    </dsp:sp>
    <dsp:sp modelId="{B838028D-2450-4606-8650-84FC021D3246}">
      <dsp:nvSpPr>
        <dsp:cNvPr id="0" name=""/>
        <dsp:cNvSpPr/>
      </dsp:nvSpPr>
      <dsp:spPr>
        <a:xfrm>
          <a:off x="944" y="3021466"/>
          <a:ext cx="2578591" cy="1737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41CB6-F563-4D1F-88AB-6683EBA9A8DF}">
      <dsp:nvSpPr>
        <dsp:cNvPr id="0" name=""/>
        <dsp:cNvSpPr/>
      </dsp:nvSpPr>
      <dsp:spPr>
        <a:xfrm>
          <a:off x="129911" y="3143985"/>
          <a:ext cx="2578591" cy="1737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194C"/>
              </a:solidFill>
            </a:rPr>
            <a:t>Производство керамики</a:t>
          </a:r>
          <a:endParaRPr lang="ru-RU" sz="2800" kern="1200" dirty="0">
            <a:solidFill>
              <a:srgbClr val="00194C"/>
            </a:solidFill>
          </a:endParaRPr>
        </a:p>
      </dsp:txBody>
      <dsp:txXfrm>
        <a:off x="129911" y="3143985"/>
        <a:ext cx="2578591" cy="1737120"/>
      </dsp:txXfrm>
    </dsp:sp>
    <dsp:sp modelId="{9136A02F-9EB8-4622-8AF6-2855C657CE3F}">
      <dsp:nvSpPr>
        <dsp:cNvPr id="0" name=""/>
        <dsp:cNvSpPr/>
      </dsp:nvSpPr>
      <dsp:spPr>
        <a:xfrm>
          <a:off x="2837470" y="3021466"/>
          <a:ext cx="2450160" cy="1737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CDE98-53A3-46B1-9A4C-572415125D8E}">
      <dsp:nvSpPr>
        <dsp:cNvPr id="0" name=""/>
        <dsp:cNvSpPr/>
      </dsp:nvSpPr>
      <dsp:spPr>
        <a:xfrm>
          <a:off x="2966437" y="3143985"/>
          <a:ext cx="2450160" cy="1737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194C"/>
              </a:solidFill>
            </a:rPr>
            <a:t>Производство стекла</a:t>
          </a:r>
          <a:endParaRPr lang="ru-RU" sz="2800" kern="1200" dirty="0">
            <a:solidFill>
              <a:srgbClr val="00194C"/>
            </a:solidFill>
          </a:endParaRPr>
        </a:p>
      </dsp:txBody>
      <dsp:txXfrm>
        <a:off x="2966437" y="3143985"/>
        <a:ext cx="2450160" cy="1737120"/>
      </dsp:txXfrm>
    </dsp:sp>
    <dsp:sp modelId="{0029B622-4FCD-4EBF-84A6-B6382626C1BD}">
      <dsp:nvSpPr>
        <dsp:cNvPr id="0" name=""/>
        <dsp:cNvSpPr/>
      </dsp:nvSpPr>
      <dsp:spPr>
        <a:xfrm>
          <a:off x="5545564" y="3021466"/>
          <a:ext cx="2539894" cy="1737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B62CD-8F6E-4231-AC25-C502594808CE}">
      <dsp:nvSpPr>
        <dsp:cNvPr id="0" name=""/>
        <dsp:cNvSpPr/>
      </dsp:nvSpPr>
      <dsp:spPr>
        <a:xfrm>
          <a:off x="5674531" y="3143985"/>
          <a:ext cx="2539894" cy="1737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194C"/>
              </a:solidFill>
            </a:rPr>
            <a:t>Производство цемента</a:t>
          </a:r>
          <a:endParaRPr lang="ru-RU" sz="2800" kern="1200" dirty="0">
            <a:solidFill>
              <a:srgbClr val="00194C"/>
            </a:solidFill>
          </a:endParaRPr>
        </a:p>
      </dsp:txBody>
      <dsp:txXfrm>
        <a:off x="5674531" y="3143985"/>
        <a:ext cx="2539894" cy="173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154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Силикатная промышленность :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и современность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194C"/>
                </a:solidFill>
              </a:rPr>
              <a:t>Фарфор</a:t>
            </a:r>
            <a:endParaRPr lang="ru-RU" b="1" dirty="0">
              <a:solidFill>
                <a:srgbClr val="00194C"/>
              </a:solidFill>
            </a:endParaRPr>
          </a:p>
        </p:txBody>
      </p:sp>
      <p:pic>
        <p:nvPicPr>
          <p:cNvPr id="3075" name="Picture 3" descr="C:\Users\users1\Desktop\рис. к силик пром\фарфор китай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133604" cy="21336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857496"/>
            <a:ext cx="22958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Китайский фарфор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изобретен более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 тыс. лет назад.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users1\Desktop\рис. к силик пром\фарфор час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736"/>
            <a:ext cx="1962150" cy="35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5214950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Фарфоровые часы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7" name="Picture 5" descr="C:\Users\users1\Desktop\рис. к силик пром\севрский фарф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71480"/>
            <a:ext cx="2238391" cy="22145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72264" y="3071810"/>
            <a:ext cx="2369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Севрский фарфор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1703 г., Э.Чирнгауз,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1708 г., </a:t>
            </a:r>
            <a:r>
              <a:rPr lang="ru-RU" sz="2000" b="1" dirty="0" err="1" smtClean="0">
                <a:solidFill>
                  <a:srgbClr val="C00000"/>
                </a:solidFill>
              </a:rPr>
              <a:t>Беттлер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857892"/>
            <a:ext cx="9371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Российский состав фарфора разработан Д.И.Виноградовым в 1746 г.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Фаянс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users1\Desktop\рис. к силик пром\фаэнца фаянсовая тар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2289145" cy="2570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3357562"/>
            <a:ext cx="2323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Фаянсовая тарелка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users1\Desktop\рис. к силик пром\фаянс погребец для со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642918"/>
            <a:ext cx="2362200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60" y="3357562"/>
            <a:ext cx="2299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Погребец для соли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572140"/>
            <a:ext cx="7618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194C"/>
                </a:solidFill>
              </a:rPr>
              <a:t>Слово «фаянс» произошло от названия города Фаэнца.</a:t>
            </a:r>
            <a:endParaRPr lang="ru-RU" sz="2400" b="1" dirty="0">
              <a:solidFill>
                <a:srgbClr val="00194C"/>
              </a:solidFill>
            </a:endParaRPr>
          </a:p>
        </p:txBody>
      </p:sp>
      <p:pic>
        <p:nvPicPr>
          <p:cNvPr id="5124" name="Picture 4" descr="C:\Users\users1\Desktop\рис. к силик пром\майоликовое блюд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3116"/>
            <a:ext cx="2419357" cy="24193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86116" y="4786322"/>
            <a:ext cx="2538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Майоликовое блюдо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194C"/>
                </a:solidFill>
              </a:rPr>
              <a:t>Гжельский фарфор</a:t>
            </a:r>
            <a:endParaRPr lang="ru-RU" b="1" dirty="0">
              <a:solidFill>
                <a:srgbClr val="00194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357298"/>
            <a:ext cx="5531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194C"/>
                </a:solidFill>
              </a:rPr>
              <a:t>Возник в 17 веке. </a:t>
            </a:r>
          </a:p>
          <a:p>
            <a:r>
              <a:rPr lang="ru-RU" sz="2400" b="1" dirty="0" smtClean="0">
                <a:solidFill>
                  <a:srgbClr val="00194C"/>
                </a:solidFill>
              </a:rPr>
              <a:t>Гжельская традиция - роспись вручную </a:t>
            </a:r>
          </a:p>
          <a:p>
            <a:r>
              <a:rPr lang="ru-RU" sz="2400" b="1" dirty="0" smtClean="0">
                <a:solidFill>
                  <a:srgbClr val="00194C"/>
                </a:solidFill>
              </a:rPr>
              <a:t>синими цветами на белом фоне.</a:t>
            </a:r>
            <a:endParaRPr lang="ru-RU" sz="2400" b="1" dirty="0">
              <a:solidFill>
                <a:srgbClr val="00194C"/>
              </a:solidFill>
            </a:endParaRPr>
          </a:p>
        </p:txBody>
      </p:sp>
      <p:pic>
        <p:nvPicPr>
          <p:cNvPr id="6146" name="Picture 2" descr="C:\Users\users1\Desktop\рис. к силик пром\гжель ва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2271720" cy="3028960"/>
          </a:xfrm>
          <a:prstGeom prst="rect">
            <a:avLst/>
          </a:prstGeom>
          <a:noFill/>
        </p:spPr>
      </p:pic>
      <p:pic>
        <p:nvPicPr>
          <p:cNvPr id="6147" name="Picture 3" descr="C:\Users\users1\Desktop\рис. к силик пром\гжель подсвеч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071810"/>
            <a:ext cx="2196719" cy="2928958"/>
          </a:xfrm>
          <a:prstGeom prst="rect">
            <a:avLst/>
          </a:prstGeom>
          <a:noFill/>
        </p:spPr>
      </p:pic>
      <p:pic>
        <p:nvPicPr>
          <p:cNvPr id="6148" name="Picture 4" descr="C:\Users\users1\Desktop\рис. к силик пром\гжель срви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8604"/>
            <a:ext cx="2196719" cy="2928958"/>
          </a:xfrm>
          <a:prstGeom prst="rect">
            <a:avLst/>
          </a:prstGeom>
          <a:noFill/>
        </p:spPr>
      </p:pic>
      <p:pic>
        <p:nvPicPr>
          <p:cNvPr id="6149" name="Picture 5" descr="C:\Users\users1\Desktop\рис. к силик пром\кувшин гж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857628"/>
            <a:ext cx="2164909" cy="2643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194C"/>
                </a:solidFill>
              </a:rPr>
              <a:t>Романовская игрушка – визитная карточка Липецкой области</a:t>
            </a:r>
            <a:endParaRPr lang="ru-RU" b="1" dirty="0">
              <a:solidFill>
                <a:srgbClr val="00194C"/>
              </a:solidFill>
            </a:endParaRPr>
          </a:p>
        </p:txBody>
      </p:sp>
      <p:pic>
        <p:nvPicPr>
          <p:cNvPr id="3" name="Рисунок 2" descr="http://www.ya-zemlyak.ru/images/np/ri/min/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ya-zemlyak.ru/images/np/ri/min/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429132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омановская игрушка-свистулька Бы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500174"/>
            <a:ext cx="26193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ya-zemlyak.ru/images/np/ri/min/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357694"/>
            <a:ext cx="28765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71802" y="1785926"/>
            <a:ext cx="2385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Селение Романово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(ныне село Ленино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Липецкого района)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возникло в 16 веке.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357187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Наиболее ранние романовские игрушки-свистульки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датируются концом 19 века.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2654296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</a:rPr>
              <a:t>Пою перед тобой в </a:t>
            </a:r>
            <a:r>
              <a:rPr lang="ru-RU" sz="3600" b="1" smtClean="0">
                <a:solidFill>
                  <a:srgbClr val="002060"/>
                </a:solidFill>
              </a:rPr>
              <a:t>восторге </a:t>
            </a:r>
            <a:r>
              <a:rPr lang="ru-RU" sz="3600" b="1" smtClean="0">
                <a:solidFill>
                  <a:srgbClr val="002060"/>
                </a:solidFill>
              </a:rPr>
              <a:t>похвалу,</a:t>
            </a:r>
            <a:r>
              <a:rPr lang="ru-RU" sz="3600" b="1" smtClean="0">
                <a:solidFill>
                  <a:srgbClr val="002060"/>
                </a:solidFill>
              </a:rPr>
              <a:t/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Не </a:t>
            </a:r>
            <a:r>
              <a:rPr lang="ru-RU" sz="3600" b="1" dirty="0" smtClean="0">
                <a:solidFill>
                  <a:srgbClr val="002060"/>
                </a:solidFill>
              </a:rPr>
              <a:t>камням дорогим, не злату, но Стеклу.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М.В.Ломоносов «Ода стеклу»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Школа\Desktop\рис. к силик пром\glas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86124"/>
            <a:ext cx="3333750" cy="2700339"/>
          </a:xfrm>
          <a:prstGeom prst="rect">
            <a:avLst/>
          </a:prstGeom>
          <a:noFill/>
        </p:spPr>
      </p:pic>
      <p:pic>
        <p:nvPicPr>
          <p:cNvPr id="1027" name="Picture 3" descr="C:\Users\Школа\Desktop\рис. к силик пром\glass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857496"/>
            <a:ext cx="1944216" cy="3214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Стеклоделие в России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71612"/>
            <a:ext cx="81367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Начало развиваться в </a:t>
            </a:r>
            <a:r>
              <a:rPr lang="en-US" sz="2000" b="1" dirty="0" smtClean="0"/>
              <a:t>I</a:t>
            </a:r>
            <a:r>
              <a:rPr lang="ru-RU" sz="2000" b="1" dirty="0" smtClean="0"/>
              <a:t>Х-Х веках.</a:t>
            </a:r>
          </a:p>
          <a:p>
            <a:r>
              <a:rPr lang="ru-RU" sz="2000" b="1" dirty="0" smtClean="0"/>
              <a:t>В Х-Х</a:t>
            </a:r>
            <a:r>
              <a:rPr lang="en-US" sz="2000" b="1" dirty="0" smtClean="0"/>
              <a:t>I</a:t>
            </a:r>
            <a:r>
              <a:rPr lang="ru-RU" sz="2000" b="1" dirty="0" smtClean="0"/>
              <a:t> веках существовали стекольные мастерские в Киеве.</a:t>
            </a:r>
          </a:p>
          <a:p>
            <a:r>
              <a:rPr lang="ru-RU" sz="2000" b="1" dirty="0" smtClean="0"/>
              <a:t>Петр </a:t>
            </a:r>
            <a:r>
              <a:rPr lang="en-US" sz="2000" b="1" dirty="0" smtClean="0"/>
              <a:t>I</a:t>
            </a:r>
            <a:r>
              <a:rPr lang="ru-RU" sz="2000" b="1" dirty="0" smtClean="0"/>
              <a:t> покровительствовал развитию стеклоделия.</a:t>
            </a:r>
          </a:p>
          <a:p>
            <a:r>
              <a:rPr lang="ru-RU" sz="2000" b="1" dirty="0" smtClean="0"/>
              <a:t>В 1741-1761 г.г. Только около Москвы уже было 6 стекольных заводов.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3571876"/>
            <a:ext cx="44247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М.В.Ломоносов провел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фундаментальные научные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исследования по химии стекла,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создавал цветные стекла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мозаичные составы. 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5" descr="в газе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3214686"/>
            <a:ext cx="2825695" cy="291147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Полтавская баталия (42 м</a:t>
            </a:r>
            <a:r>
              <a:rPr lang="ru-RU" b="1" baseline="30000" dirty="0" smtClean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800px-Lomonosov_Poltava_1762_17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38053"/>
            <a:ext cx="6858048" cy="474919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Портрет Петра </a:t>
            </a:r>
            <a:r>
              <a:rPr lang="en-US" sz="3600" dirty="0" smtClean="0">
                <a:solidFill>
                  <a:srgbClr val="002060"/>
                </a:solidFill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450px-Lomonosov_PeterI_mosaic_17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30779"/>
            <a:ext cx="3272210" cy="4355675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564357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Нерукотворный Спас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8_4eb11db2c1b2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3231" y="642938"/>
            <a:ext cx="3825363" cy="46434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Виды стекла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Оконное 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Бутылочное (посудное)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Химическое</a:t>
            </a:r>
          </a:p>
          <a:p>
            <a:r>
              <a:rPr lang="ru-RU" b="1" dirty="0" smtClean="0"/>
              <a:t>Кварцевое 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Хрустальное 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" name="Picture 5" descr="D:\окн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71546"/>
            <a:ext cx="1928826" cy="19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D:\посуд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86124"/>
            <a:ext cx="1928814" cy="213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users1\Desktop\рис. к силик пром\s00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820067"/>
            <a:ext cx="1857388" cy="2680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b="1" dirty="0" smtClean="0"/>
              <a:t>Оптическое</a:t>
            </a:r>
          </a:p>
          <a:p>
            <a:r>
              <a:rPr lang="ru-RU" b="1" dirty="0" smtClean="0"/>
              <a:t>Защитное 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Зеркальное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Художест-</a:t>
            </a:r>
          </a:p>
          <a:p>
            <a:pPr>
              <a:buNone/>
            </a:pPr>
            <a:r>
              <a:rPr lang="ru-RU" b="1" dirty="0" smtClean="0"/>
              <a:t>венное   цветное стекло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Стекловолокно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5" name="Picture 3" descr="C:\Users\users1\Desktop\рис. к силик пром\0009-006-Izdelija-iz-stek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71480"/>
            <a:ext cx="1500198" cy="1214436"/>
          </a:xfrm>
          <a:prstGeom prst="rect">
            <a:avLst/>
          </a:prstGeom>
          <a:noFill/>
        </p:spPr>
      </p:pic>
      <p:pic>
        <p:nvPicPr>
          <p:cNvPr id="8196" name="Picture 4" descr="C:\Users\users1\Desktop\рис. к силик пром\микроск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00042"/>
            <a:ext cx="1524000" cy="2381250"/>
          </a:xfrm>
          <a:prstGeom prst="rect">
            <a:avLst/>
          </a:prstGeom>
          <a:noFill/>
        </p:spPr>
      </p:pic>
      <p:pic>
        <p:nvPicPr>
          <p:cNvPr id="8198" name="Picture 6" descr="C:\Users\users1\Desktop\рис. к силик пром\Mirr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143116"/>
            <a:ext cx="1848110" cy="1897393"/>
          </a:xfrm>
          <a:prstGeom prst="rect">
            <a:avLst/>
          </a:prstGeom>
          <a:noFill/>
        </p:spPr>
      </p:pic>
      <p:pic>
        <p:nvPicPr>
          <p:cNvPr id="8201" name="Picture 9" descr="C:\Users\users1\Desktop\рис. к силик пром\Glasfaser_Rov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429132"/>
            <a:ext cx="1500198" cy="2115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/>
        </p:nvGraphicFramePr>
        <p:xfrm>
          <a:off x="571472" y="428604"/>
          <a:ext cx="821537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Цемент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n-US" sz="3600" b="1" dirty="0" err="1" smtClean="0">
                <a:solidFill>
                  <a:srgbClr val="002060"/>
                </a:solidFill>
              </a:rPr>
              <a:t>caementum</a:t>
            </a:r>
            <a:r>
              <a:rPr lang="en-US" sz="3600" b="1" dirty="0" smtClean="0">
                <a:solidFill>
                  <a:srgbClr val="002060"/>
                </a:solidFill>
              </a:rPr>
              <a:t>” –</a:t>
            </a:r>
            <a:r>
              <a:rPr lang="ru-RU" sz="3600" b="1" dirty="0" smtClean="0">
                <a:solidFill>
                  <a:srgbClr val="002060"/>
                </a:solidFill>
              </a:rPr>
              <a:t> «битый камень»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еще цемент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836" y="1714488"/>
            <a:ext cx="27500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опять цемен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2879819" cy="245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цемен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86188"/>
            <a:ext cx="3260718" cy="245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55546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dirty="0" smtClean="0"/>
              <a:t>Есть силикатные заводы, где выпускается цемент, </a:t>
            </a:r>
          </a:p>
          <a:p>
            <a:pPr algn="ctr">
              <a:buNone/>
            </a:pPr>
            <a:r>
              <a:rPr lang="ru-RU" sz="3000" b="1" dirty="0" smtClean="0"/>
              <a:t>Он со стеклом одной природы- </a:t>
            </a:r>
          </a:p>
          <a:p>
            <a:pPr algn="ctr">
              <a:buNone/>
            </a:pPr>
            <a:r>
              <a:rPr lang="ru-RU" sz="3000" b="1" dirty="0" smtClean="0"/>
              <a:t>В них кремний – главный элемент.</a:t>
            </a:r>
          </a:p>
          <a:p>
            <a:pPr algn="ctr">
              <a:buNone/>
            </a:pPr>
            <a:r>
              <a:rPr lang="ru-RU" sz="3000" b="1" dirty="0" smtClean="0"/>
              <a:t>Цемент готовится из смеси, </a:t>
            </a:r>
          </a:p>
          <a:p>
            <a:pPr algn="ctr">
              <a:buNone/>
            </a:pPr>
            <a:r>
              <a:rPr lang="ru-RU" sz="3000" b="1" dirty="0" smtClean="0"/>
              <a:t>А в смеси – глина, известняк.</a:t>
            </a:r>
          </a:p>
          <a:p>
            <a:pPr algn="ctr">
              <a:buNone/>
            </a:pPr>
            <a:r>
              <a:rPr lang="ru-RU" sz="3000" b="1" dirty="0" smtClean="0"/>
              <a:t>Нам ход реакции известен, </a:t>
            </a:r>
          </a:p>
          <a:p>
            <a:pPr algn="ctr">
              <a:buNone/>
            </a:pPr>
            <a:r>
              <a:rPr lang="ru-RU" sz="3000" b="1" dirty="0" smtClean="0"/>
              <a:t>В печах все происходит так:</a:t>
            </a:r>
          </a:p>
          <a:p>
            <a:pPr algn="ctr">
              <a:buNone/>
            </a:pPr>
            <a:r>
              <a:rPr lang="ru-RU" sz="3000" b="1" dirty="0" smtClean="0"/>
              <a:t>Из глины воду удаляют,</a:t>
            </a:r>
          </a:p>
          <a:p>
            <a:pPr algn="ctr">
              <a:buNone/>
            </a:pPr>
            <a:r>
              <a:rPr lang="ru-RU" sz="3000" b="1" dirty="0" smtClean="0"/>
              <a:t>И известняк разложат весь,</a:t>
            </a:r>
          </a:p>
          <a:p>
            <a:pPr algn="ctr">
              <a:buNone/>
            </a:pPr>
            <a:r>
              <a:rPr lang="ru-RU" sz="3000" b="1" dirty="0" smtClean="0"/>
              <a:t>А в результате получают</a:t>
            </a:r>
          </a:p>
          <a:p>
            <a:pPr algn="ctr">
              <a:buNone/>
            </a:pPr>
            <a:r>
              <a:rPr lang="ru-RU" sz="3000" b="1" dirty="0" smtClean="0"/>
              <a:t>Цемент – строительную смесь.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Липецкий цементный завод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Цемзав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4038600" cy="385765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Создан в 1959 году.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Сегодня мощность завода – 1,6 млн. тонн цемента в год.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Предприятие занимает 10-е место среди крупнейших в отрасли.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194C"/>
                </a:solidFill>
              </a:rPr>
              <a:t>Проверка теста </a:t>
            </a:r>
            <a:endParaRPr lang="ru-RU" b="1" dirty="0">
              <a:solidFill>
                <a:srgbClr val="00194C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194C"/>
                </a:solidFill>
              </a:rPr>
              <a:t>Вариант 1</a:t>
            </a:r>
            <a:endParaRPr lang="ru-RU" sz="3200" dirty="0">
              <a:solidFill>
                <a:srgbClr val="00194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 – 1, 3, 4</a:t>
            </a:r>
          </a:p>
          <a:p>
            <a:r>
              <a:rPr lang="ru-RU" sz="3200" dirty="0" smtClean="0"/>
              <a:t>2 – 1</a:t>
            </a:r>
          </a:p>
          <a:p>
            <a:r>
              <a:rPr lang="ru-RU" sz="3200" dirty="0" smtClean="0"/>
              <a:t>3 – 3</a:t>
            </a:r>
          </a:p>
          <a:p>
            <a:r>
              <a:rPr lang="ru-RU" sz="3200" dirty="0" smtClean="0"/>
              <a:t>4 – 3</a:t>
            </a:r>
          </a:p>
          <a:p>
            <a:r>
              <a:rPr lang="ru-RU" sz="3200" dirty="0" smtClean="0"/>
              <a:t>5 - 2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194C"/>
                </a:solidFill>
              </a:rPr>
              <a:t>Вариант 2</a:t>
            </a:r>
            <a:endParaRPr lang="ru-RU" sz="3200" dirty="0">
              <a:solidFill>
                <a:srgbClr val="00194C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 – 1, 3</a:t>
            </a:r>
          </a:p>
          <a:p>
            <a:r>
              <a:rPr lang="ru-RU" sz="3200" dirty="0" smtClean="0"/>
              <a:t>2 – 2</a:t>
            </a:r>
          </a:p>
          <a:p>
            <a:r>
              <a:rPr lang="ru-RU" sz="3200" dirty="0" smtClean="0"/>
              <a:t>3 – 2</a:t>
            </a:r>
          </a:p>
          <a:p>
            <a:r>
              <a:rPr lang="ru-RU" sz="3200" dirty="0" smtClean="0"/>
              <a:t>4 – 3</a:t>
            </a:r>
          </a:p>
          <a:p>
            <a:r>
              <a:rPr lang="ru-RU" sz="3200" dirty="0" smtClean="0"/>
              <a:t>5 - 4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194C"/>
                </a:solidFill>
              </a:rPr>
              <a:t>Каменный век</a:t>
            </a:r>
            <a:endParaRPr lang="ru-RU" b="1" dirty="0">
              <a:solidFill>
                <a:srgbClr val="00194C"/>
              </a:solidFill>
            </a:endParaRPr>
          </a:p>
        </p:txBody>
      </p:sp>
      <p:pic>
        <p:nvPicPr>
          <p:cNvPr id="6" name="Содержимое 5" descr="National_park_stone_too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708920"/>
            <a:ext cx="3513584" cy="3431258"/>
          </a:xfrm>
        </p:spPr>
      </p:pic>
      <p:pic>
        <p:nvPicPr>
          <p:cNvPr id="10" name="Содержимое 9" descr="i[8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340768"/>
            <a:ext cx="3528392" cy="31728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Сырье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силикатной промышленности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1600200"/>
            <a:ext cx="7643866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Глина </a:t>
            </a:r>
            <a:r>
              <a:rPr lang="en-US" sz="3600" b="1" dirty="0" smtClean="0"/>
              <a:t>       </a:t>
            </a:r>
            <a:r>
              <a:rPr lang="ru-RU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Al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∙ 2SiO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 ∙ </a:t>
            </a:r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/>
              <a:t>Песок</a:t>
            </a:r>
            <a:r>
              <a:rPr lang="en-US" sz="3600" b="1" dirty="0" smtClean="0"/>
              <a:t>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SiO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/>
              <a:t>Известняк</a:t>
            </a:r>
            <a:r>
              <a:rPr lang="en-US" sz="3600" b="1" dirty="0" smtClean="0"/>
              <a:t>           </a:t>
            </a:r>
            <a:r>
              <a:rPr lang="en-US" sz="3600" b="1" dirty="0" smtClean="0">
                <a:solidFill>
                  <a:srgbClr val="FF0000"/>
                </a:solidFill>
              </a:rPr>
              <a:t>CaCO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3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/>
              <a:t>Доломит</a:t>
            </a:r>
            <a:r>
              <a:rPr lang="en-US" sz="3600" b="1" dirty="0" smtClean="0"/>
              <a:t>          </a:t>
            </a:r>
            <a:r>
              <a:rPr lang="en-US" sz="3600" b="1" dirty="0" smtClean="0">
                <a:solidFill>
                  <a:srgbClr val="FF0000"/>
                </a:solidFill>
              </a:rPr>
              <a:t>MgCO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 ∙ CaCO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3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/>
              <a:t>Сода </a:t>
            </a:r>
            <a:r>
              <a:rPr lang="en-US" sz="3600" b="1" dirty="0" smtClean="0"/>
              <a:t> 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Na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CO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3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/>
              <a:t>и другие.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КЕРАМИКА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“keramos” – </a:t>
            </a:r>
            <a:r>
              <a:rPr lang="ru-RU" sz="4000" b="1" dirty="0" smtClean="0">
                <a:solidFill>
                  <a:srgbClr val="002060"/>
                </a:solidFill>
              </a:rPr>
              <a:t>глиняная посуда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85828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Если спросите: откуда эта греческая ваза, </a:t>
            </a:r>
          </a:p>
          <a:p>
            <a:pPr>
              <a:buNone/>
            </a:pPr>
            <a:r>
              <a:rPr lang="ru-RU" sz="2800" b="1" dirty="0" smtClean="0"/>
              <a:t>И кирпич, и черепица, и кувшин для молока?</a:t>
            </a:r>
          </a:p>
          <a:p>
            <a:pPr>
              <a:buNone/>
            </a:pPr>
            <a:r>
              <a:rPr lang="ru-RU" sz="2800" b="1" dirty="0" smtClean="0"/>
              <a:t>Я скажу вам: «Из оврага». Я поведаю вам сразу:</a:t>
            </a:r>
          </a:p>
          <a:p>
            <a:pPr>
              <a:buNone/>
            </a:pPr>
            <a:r>
              <a:rPr lang="ru-RU" sz="2800" b="1" dirty="0" smtClean="0"/>
              <a:t>«Это все из красной глины, что считают просто грязью,</a:t>
            </a:r>
          </a:p>
          <a:p>
            <a:pPr>
              <a:buNone/>
            </a:pPr>
            <a:r>
              <a:rPr lang="ru-RU" sz="2800" b="1" dirty="0" smtClean="0"/>
              <a:t>Все – от вазы из музея до цветочного горшка…</a:t>
            </a:r>
          </a:p>
          <a:p>
            <a:pPr>
              <a:buNone/>
            </a:pPr>
            <a:r>
              <a:rPr lang="ru-RU" sz="2800" b="1" dirty="0" smtClean="0"/>
              <a:t>Добавляя щедро воду, долго месят эту глину;</a:t>
            </a:r>
          </a:p>
          <a:p>
            <a:pPr>
              <a:buNone/>
            </a:pPr>
            <a:r>
              <a:rPr lang="ru-RU" sz="2800" b="1" dirty="0" smtClean="0"/>
              <a:t>Лепят разные вещицы(глина мягче пластилина),</a:t>
            </a:r>
          </a:p>
          <a:p>
            <a:pPr>
              <a:buNone/>
            </a:pPr>
            <a:r>
              <a:rPr lang="ru-RU" sz="2800" b="1" dirty="0" smtClean="0"/>
              <a:t>Обжигают, чтобы сделать ее каменной, </a:t>
            </a:r>
          </a:p>
          <a:p>
            <a:pPr>
              <a:buNone/>
            </a:pPr>
            <a:r>
              <a:rPr lang="ru-RU" sz="2800" b="1" dirty="0" smtClean="0"/>
              <a:t>И из глины получается … керамика».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Изготовление керамики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Potter_at_whee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48149"/>
            <a:ext cx="2857520" cy="4109692"/>
          </a:xfrm>
        </p:spPr>
      </p:pic>
      <p:pic>
        <p:nvPicPr>
          <p:cNvPr id="6" name="Picture 2" descr="D:\кувши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9950">
            <a:off x="3848205" y="1562197"/>
            <a:ext cx="2102195" cy="210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глиняный горшо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3134">
            <a:off x="6402006" y="1566937"/>
            <a:ext cx="1760088" cy="200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еще кувшин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194" y="4011755"/>
            <a:ext cx="2010297" cy="201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s1\Desktop\рис. к силик пром\амф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2143140" cy="2670142"/>
          </a:xfrm>
          <a:prstGeom prst="rect">
            <a:avLst/>
          </a:prstGeom>
          <a:noFill/>
        </p:spPr>
      </p:pic>
      <p:pic>
        <p:nvPicPr>
          <p:cNvPr id="4099" name="Picture 3" descr="C:\Users\users1\Desktop\рис. к силик пром\ваз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2366066" cy="2405067"/>
          </a:xfrm>
          <a:prstGeom prst="rect">
            <a:avLst/>
          </a:prstGeom>
          <a:noFill/>
        </p:spPr>
      </p:pic>
      <p:pic>
        <p:nvPicPr>
          <p:cNvPr id="4101" name="Picture 5" descr="C:\Users\users1\Desktop\рис. к силик пром\ва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068960"/>
            <a:ext cx="2189734" cy="2928944"/>
          </a:xfrm>
          <a:prstGeom prst="rect">
            <a:avLst/>
          </a:prstGeom>
          <a:noFill/>
        </p:spPr>
      </p:pic>
      <p:pic>
        <p:nvPicPr>
          <p:cNvPr id="4102" name="Picture 6" descr="C:\Users\users1\Desktop\рис. к силик пром\дымковская игруш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933056"/>
            <a:ext cx="3476630" cy="2397676"/>
          </a:xfrm>
          <a:prstGeom prst="rect">
            <a:avLst/>
          </a:prstGeom>
          <a:noFill/>
        </p:spPr>
      </p:pic>
      <p:pic>
        <p:nvPicPr>
          <p:cNvPr id="2050" name="Picture 2" descr="C:\Users\Школа\Desktop\рис. к силик пром\iCA0FX2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8837" y="620688"/>
            <a:ext cx="231577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Кирпич – ровесник цивилизации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s1\Desktop\рис. к силик пром\силик.кирп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357298"/>
            <a:ext cx="2251085" cy="1577499"/>
          </a:xfrm>
          <a:prstGeom prst="rect">
            <a:avLst/>
          </a:prstGeom>
          <a:noFill/>
        </p:spPr>
      </p:pic>
      <p:pic>
        <p:nvPicPr>
          <p:cNvPr id="1027" name="Picture 3" descr="C:\Users\users1\Desktop\рис. к силик пром\кирпич си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2143140" cy="1428750"/>
          </a:xfrm>
          <a:prstGeom prst="rect">
            <a:avLst/>
          </a:prstGeom>
          <a:noFill/>
        </p:spPr>
      </p:pic>
      <p:pic>
        <p:nvPicPr>
          <p:cNvPr id="1028" name="Picture 4" descr="C:\Users\users1\Desktop\рис. к силик пром\кирпич утолще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857628"/>
            <a:ext cx="2214578" cy="1481141"/>
          </a:xfrm>
          <a:prstGeom prst="rect">
            <a:avLst/>
          </a:prstGeom>
          <a:noFill/>
        </p:spPr>
      </p:pic>
      <p:pic>
        <p:nvPicPr>
          <p:cNvPr id="1029" name="Picture 5" descr="C:\Users\users1\Desktop\рис. к силик пром\кирпи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857628"/>
            <a:ext cx="2286016" cy="1714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2500306"/>
            <a:ext cx="4601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Виды кирпича: 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Красный глиняный кирпич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Пустотелый кирпич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7030A0"/>
                </a:solidFill>
              </a:rPr>
              <a:t>Силикатный кирпич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194C"/>
                </a:solidFill>
              </a:rPr>
              <a:t>Липецкий завод </a:t>
            </a:r>
            <a:br>
              <a:rPr lang="ru-RU" b="1" dirty="0" smtClean="0">
                <a:solidFill>
                  <a:srgbClr val="00194C"/>
                </a:solidFill>
              </a:rPr>
            </a:br>
            <a:r>
              <a:rPr lang="ru-RU" b="1" dirty="0" smtClean="0">
                <a:solidFill>
                  <a:srgbClr val="00194C"/>
                </a:solidFill>
              </a:rPr>
              <a:t>силикатных изделий</a:t>
            </a:r>
            <a:endParaRPr lang="ru-RU" b="1" dirty="0">
              <a:solidFill>
                <a:srgbClr val="00194C"/>
              </a:solidFill>
            </a:endParaRPr>
          </a:p>
        </p:txBody>
      </p:sp>
      <p:pic>
        <p:nvPicPr>
          <p:cNvPr id="2050" name="Picture 2" descr="C:\Users\users1\Desktop\рис. к силик пром\завод силик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928802"/>
            <a:ext cx="2857500" cy="1905000"/>
          </a:xfrm>
          <a:prstGeom prst="rect">
            <a:avLst/>
          </a:prstGeom>
          <a:noFill/>
        </p:spPr>
      </p:pic>
      <p:pic>
        <p:nvPicPr>
          <p:cNvPr id="2051" name="Picture 3" descr="C:\Users\users1\Desktop\рис. к силик пром\силик зав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3286148" cy="20288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857364"/>
            <a:ext cx="8072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Построен в 1938 году.</a:t>
            </a:r>
          </a:p>
          <a:p>
            <a:r>
              <a:rPr lang="ru-RU" sz="3200" b="1" dirty="0" smtClean="0"/>
              <a:t>Выпускает </a:t>
            </a:r>
          </a:p>
          <a:p>
            <a:r>
              <a:rPr lang="ru-RU" sz="3200" b="1" dirty="0" smtClean="0"/>
              <a:t>силикатный кирпич, </a:t>
            </a:r>
          </a:p>
          <a:p>
            <a:r>
              <a:rPr lang="ru-RU" sz="3200" b="1" dirty="0" smtClean="0"/>
              <a:t>стеновые блоки, </a:t>
            </a:r>
          </a:p>
          <a:p>
            <a:r>
              <a:rPr lang="ru-RU" sz="3200" dirty="0" smtClean="0"/>
              <a:t>                                           </a:t>
            </a:r>
          </a:p>
          <a:p>
            <a:r>
              <a:rPr lang="ru-RU" sz="3200" dirty="0" smtClean="0"/>
              <a:t>                                         </a:t>
            </a:r>
            <a:r>
              <a:rPr lang="ru-RU" sz="3200" b="1" dirty="0" smtClean="0"/>
              <a:t>облицовочную плитку, </a:t>
            </a:r>
          </a:p>
          <a:p>
            <a:r>
              <a:rPr lang="ru-RU" sz="3200" b="1" dirty="0" smtClean="0"/>
              <a:t>                                            тротуарную плитку.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484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Силикатная промышленность :  история и современность</vt:lpstr>
      <vt:lpstr>Слайд 2</vt:lpstr>
      <vt:lpstr>Каменный век</vt:lpstr>
      <vt:lpstr>Сырье  силикатной промышленности</vt:lpstr>
      <vt:lpstr>КЕРАМИКА   “keramos” – глиняная посуда</vt:lpstr>
      <vt:lpstr>Изготовление керамики</vt:lpstr>
      <vt:lpstr>Слайд 7</vt:lpstr>
      <vt:lpstr>Кирпич – ровесник цивилизации</vt:lpstr>
      <vt:lpstr>Липецкий завод  силикатных изделий</vt:lpstr>
      <vt:lpstr>Фарфор</vt:lpstr>
      <vt:lpstr>Фаянс</vt:lpstr>
      <vt:lpstr>Гжельский фарфор</vt:lpstr>
      <vt:lpstr>Романовская игрушка – визитная карточка Липецкой области</vt:lpstr>
      <vt:lpstr>Пою перед тобой в восторге похвалу, Не камням дорогим, не злату, но Стеклу. М.В.Ломоносов «Ода стеклу» </vt:lpstr>
      <vt:lpstr>Стеклоделие в России</vt:lpstr>
      <vt:lpstr>Полтавская баталия (42 м2)</vt:lpstr>
      <vt:lpstr>Слайд 17</vt:lpstr>
      <vt:lpstr>Виды стекла</vt:lpstr>
      <vt:lpstr>Слайд 19</vt:lpstr>
      <vt:lpstr>Цемент  “caementum” – «битый камень» </vt:lpstr>
      <vt:lpstr>Слайд 21</vt:lpstr>
      <vt:lpstr>Липецкий цементный завод</vt:lpstr>
      <vt:lpstr>Проверка теста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Силикатная промышленность </dc:title>
  <dc:creator>users1</dc:creator>
  <cp:lastModifiedBy>users1</cp:lastModifiedBy>
  <cp:revision>39</cp:revision>
  <dcterms:created xsi:type="dcterms:W3CDTF">2013-02-11T17:15:17Z</dcterms:created>
  <dcterms:modified xsi:type="dcterms:W3CDTF">2013-02-15T18:42:11Z</dcterms:modified>
</cp:coreProperties>
</file>