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3"/>
  </p:notesMasterIdLst>
  <p:sldIdLst>
    <p:sldId id="256" r:id="rId2"/>
    <p:sldId id="257" r:id="rId3"/>
    <p:sldId id="259" r:id="rId4"/>
    <p:sldId id="263" r:id="rId5"/>
    <p:sldId id="269" r:id="rId6"/>
    <p:sldId id="270" r:id="rId7"/>
    <p:sldId id="271" r:id="rId8"/>
    <p:sldId id="267" r:id="rId9"/>
    <p:sldId id="268" r:id="rId10"/>
    <p:sldId id="273" r:id="rId11"/>
    <p:sldId id="27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14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D1695-95D8-42CD-B696-807096167FEB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65858-8F47-43B4-9B63-7B156A46ED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65858-8F47-43B4-9B63-7B156A46ED9F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154ED-9A4C-4DB7-9C97-C4970DAA4955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3F5AB6-171B-4875-BD78-9F66198DFA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154ED-9A4C-4DB7-9C97-C4970DAA4955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3F5AB6-171B-4875-BD78-9F66198DF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154ED-9A4C-4DB7-9C97-C4970DAA4955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3F5AB6-171B-4875-BD78-9F66198DF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154ED-9A4C-4DB7-9C97-C4970DAA4955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3F5AB6-171B-4875-BD78-9F66198DF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154ED-9A4C-4DB7-9C97-C4970DAA4955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3F5AB6-171B-4875-BD78-9F66198DFA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154ED-9A4C-4DB7-9C97-C4970DAA4955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3F5AB6-171B-4875-BD78-9F66198DF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154ED-9A4C-4DB7-9C97-C4970DAA4955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3F5AB6-171B-4875-BD78-9F66198DFA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154ED-9A4C-4DB7-9C97-C4970DAA4955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3F5AB6-171B-4875-BD78-9F66198DF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154ED-9A4C-4DB7-9C97-C4970DAA4955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3F5AB6-171B-4875-BD78-9F66198DF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154ED-9A4C-4DB7-9C97-C4970DAA4955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3F5AB6-171B-4875-BD78-9F66198DF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57154ED-9A4C-4DB7-9C97-C4970DAA4955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A3F5AB6-171B-4875-BD78-9F66198DF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57154ED-9A4C-4DB7-9C97-C4970DAA4955}" type="datetimeFigureOut">
              <a:rPr lang="ru-RU" smtClean="0"/>
              <a:pPr/>
              <a:t>26.02.2013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A3F5AB6-171B-4875-BD78-9F66198DFA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500042"/>
            <a:ext cx="7772400" cy="2957532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«Электролитическая диссоциация»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3571876"/>
            <a:ext cx="7772400" cy="2500330"/>
          </a:xfrm>
        </p:spPr>
        <p:txBody>
          <a:bodyPr>
            <a:normAutofit/>
          </a:bodyPr>
          <a:lstStyle/>
          <a:p>
            <a:r>
              <a:rPr lang="ru-RU" sz="39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Девиз.</a:t>
            </a:r>
            <a:r>
              <a:rPr lang="ru-RU" sz="3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Просто знать - еще не все, знания нужно уметь использовать.</a:t>
            </a:r>
          </a:p>
          <a:p>
            <a:r>
              <a:rPr lang="ru-RU" sz="3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                                                                                                    И. В. Гете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на дом:</a:t>
            </a:r>
            <a:br>
              <a:rPr lang="ru-RU" dirty="0" smtClean="0"/>
            </a:br>
            <a:r>
              <a:rPr lang="ru-RU" dirty="0" smtClean="0"/>
              <a:t>§§ 5-11</a:t>
            </a:r>
            <a:br>
              <a:rPr lang="ru-RU" dirty="0" smtClean="0"/>
            </a:br>
            <a:r>
              <a:rPr lang="ru-RU" dirty="0" smtClean="0"/>
              <a:t>задачник: № 2-32, 2-41 </a:t>
            </a:r>
            <a:br>
              <a:rPr lang="ru-RU" dirty="0" smtClean="0"/>
            </a:br>
            <a:r>
              <a:rPr lang="ru-RU" dirty="0" smtClean="0"/>
              <a:t>          стр. 21-22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500043"/>
            <a:ext cx="77153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Сейчас прозвенит долгожданный звонок,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Увы, но к концу подошел наш урок.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 я благодарность вам всем объявляю,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Отметки все ваши в журнал выставляю,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Большое спасибо я вам говорю.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Мы цели достигли. Благодарю!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Цель урока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На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этом уроке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мы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вспомним основные понятия этой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темы;</a:t>
            </a:r>
          </a:p>
          <a:p>
            <a:pPr algn="just">
              <a:buFont typeface="Wingdings" pitchFamily="2" charset="2"/>
              <a:buChar char="v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Проведём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опыты по испытанию веществ на электрическую проводимость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 на признаки необратимых реакций; </a:t>
            </a:r>
          </a:p>
          <a:p>
            <a:pPr algn="just">
              <a:buFont typeface="Wingdings" pitchFamily="2" charset="2"/>
              <a:buChar char="v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акрепим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полученные знания, выполнив задания у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доски.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77724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u="sng" dirty="0" smtClean="0"/>
              <a:t/>
            </a:r>
            <a:br>
              <a:rPr lang="en-US" b="1" i="1" u="sng" dirty="0" smtClean="0"/>
            </a:br>
            <a:r>
              <a:rPr lang="ru-RU" b="1" i="1" u="sng" dirty="0" smtClean="0"/>
              <a:t>«Закончи предложение одним словом».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i="1" dirty="0"/>
              <a:t>1. </a:t>
            </a:r>
            <a:r>
              <a:rPr lang="ru-RU" i="1" dirty="0" err="1"/>
              <a:t>Положительнозаряженный</a:t>
            </a:r>
            <a:r>
              <a:rPr lang="ru-RU" i="1" dirty="0"/>
              <a:t> электрод - ….</a:t>
            </a:r>
            <a:endParaRPr lang="ru-RU" dirty="0"/>
          </a:p>
          <a:p>
            <a:pPr>
              <a:buNone/>
            </a:pPr>
            <a:r>
              <a:rPr lang="ru-RU" i="1" dirty="0"/>
              <a:t>2. </a:t>
            </a:r>
            <a:r>
              <a:rPr lang="ru-RU" i="1" dirty="0" err="1"/>
              <a:t>Отрицательнозаряженный</a:t>
            </a:r>
            <a:r>
              <a:rPr lang="ru-RU" i="1" dirty="0"/>
              <a:t> электрод - ….</a:t>
            </a:r>
            <a:endParaRPr lang="ru-RU" dirty="0"/>
          </a:p>
          <a:p>
            <a:pPr>
              <a:buNone/>
            </a:pPr>
            <a:r>
              <a:rPr lang="en-US" i="1" dirty="0" smtClean="0"/>
              <a:t>3</a:t>
            </a:r>
            <a:r>
              <a:rPr lang="ru-RU" i="1" dirty="0" smtClean="0"/>
              <a:t>. </a:t>
            </a:r>
            <a:r>
              <a:rPr lang="ru-RU" i="1" dirty="0" err="1" smtClean="0"/>
              <a:t>Положительнозаряженные</a:t>
            </a:r>
            <a:r>
              <a:rPr lang="ru-RU" i="1" dirty="0" smtClean="0"/>
              <a:t> </a:t>
            </a:r>
            <a:r>
              <a:rPr lang="ru-RU" i="1" dirty="0"/>
              <a:t>частицы -…</a:t>
            </a:r>
            <a:endParaRPr lang="ru-RU" dirty="0"/>
          </a:p>
          <a:p>
            <a:pPr>
              <a:buNone/>
            </a:pPr>
            <a:r>
              <a:rPr lang="en-US" i="1" dirty="0" smtClean="0"/>
              <a:t>4</a:t>
            </a:r>
            <a:r>
              <a:rPr lang="ru-RU" i="1" dirty="0" smtClean="0"/>
              <a:t>. </a:t>
            </a:r>
            <a:r>
              <a:rPr lang="ru-RU" i="1" dirty="0" err="1"/>
              <a:t>Отрицательнозаряженные</a:t>
            </a:r>
            <a:r>
              <a:rPr lang="ru-RU" i="1" dirty="0"/>
              <a:t> частицы -…</a:t>
            </a:r>
            <a:endParaRPr lang="ru-RU" dirty="0"/>
          </a:p>
          <a:p>
            <a:pPr>
              <a:buNone/>
            </a:pPr>
            <a:r>
              <a:rPr lang="en-US" i="1" dirty="0"/>
              <a:t>5</a:t>
            </a:r>
            <a:r>
              <a:rPr lang="ru-RU" i="1" dirty="0" smtClean="0"/>
              <a:t>. </a:t>
            </a:r>
            <a:r>
              <a:rPr lang="ru-RU" i="1" dirty="0"/>
              <a:t>Вещества, водные растворы или расплавы которых проводят электрический ток -…                         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6</a:t>
            </a:r>
            <a:r>
              <a:rPr lang="ru-RU" i="1" dirty="0" smtClean="0"/>
              <a:t>. </a:t>
            </a:r>
            <a:r>
              <a:rPr lang="ru-RU" i="1" dirty="0"/>
              <a:t>Вещества, водные растворы или расплавы которых не проводят электрический ток -…</a:t>
            </a:r>
            <a:endParaRPr lang="ru-RU" dirty="0"/>
          </a:p>
          <a:p>
            <a:pPr>
              <a:buNone/>
            </a:pPr>
            <a:r>
              <a:rPr lang="en-US" i="1" dirty="0" smtClean="0"/>
              <a:t>7</a:t>
            </a:r>
            <a:r>
              <a:rPr lang="ru-RU" i="1" dirty="0" smtClean="0"/>
              <a:t>. </a:t>
            </a:r>
            <a:r>
              <a:rPr lang="ru-RU" i="1" dirty="0"/>
              <a:t>Процесс распада электролита на ионы при растворении или расплавлении вещества </a:t>
            </a:r>
            <a:r>
              <a:rPr lang="ru-RU" i="1" dirty="0" smtClean="0"/>
              <a:t>-…</a:t>
            </a:r>
          </a:p>
          <a:p>
            <a:pPr>
              <a:buNone/>
            </a:pPr>
            <a:r>
              <a:rPr lang="ru-RU" i="1" dirty="0" smtClean="0"/>
              <a:t>8. Электролиты, при диссоциации которых в качестве катионов образуются только ионы водорода - …</a:t>
            </a:r>
          </a:p>
          <a:p>
            <a:pPr>
              <a:buNone/>
            </a:pPr>
            <a:r>
              <a:rPr lang="ru-RU" i="1" dirty="0" smtClean="0"/>
              <a:t>9. Электролиты, при диссоциации образуются катионы металлов и анионы кислотных остатков - …</a:t>
            </a:r>
          </a:p>
          <a:p>
            <a:pPr>
              <a:buNone/>
            </a:pPr>
            <a:r>
              <a:rPr lang="ru-RU" i="1" dirty="0" smtClean="0"/>
              <a:t>10. Электролиты, при диссоциации которых в качестве анионов образуются только </a:t>
            </a:r>
            <a:r>
              <a:rPr lang="ru-RU" i="1" dirty="0" err="1" smtClean="0"/>
              <a:t>гидроксид</a:t>
            </a:r>
            <a:r>
              <a:rPr lang="ru-RU" i="1" dirty="0" smtClean="0"/>
              <a:t> – ионы - 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428604"/>
            <a:ext cx="8001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endParaRPr lang="ru-RU" sz="2400" dirty="0" smtClean="0"/>
          </a:p>
          <a:p>
            <a:pPr marL="457200" indent="-457200" algn="just"/>
            <a:endParaRPr lang="ru-RU" sz="2400" dirty="0" smtClean="0"/>
          </a:p>
          <a:p>
            <a:pPr marL="457200" indent="-457200" algn="just"/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428604"/>
            <a:ext cx="72866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</a:t>
            </a:r>
            <a:r>
              <a:rPr lang="ru-RU" dirty="0" smtClean="0"/>
              <a:t>ебята</a:t>
            </a:r>
            <a:r>
              <a:rPr lang="ru-RU" dirty="0"/>
              <a:t>, давайте на опыте проверим электрическую проводимость некоторых веществ. </a:t>
            </a:r>
            <a:r>
              <a:rPr lang="ru-RU" dirty="0" smtClean="0"/>
              <a:t>Для этого мы просмотрим несколько фрагментов видеосюжета. </a:t>
            </a:r>
            <a:r>
              <a:rPr lang="ru-RU" dirty="0"/>
              <a:t>Параллельно с проведением опыта мы будем заполнять таблицу по электрической проводимости некоторых веществ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00102" y="1857364"/>
          <a:ext cx="7215237" cy="40780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5079"/>
                <a:gridCol w="2405079"/>
                <a:gridCol w="2405079"/>
              </a:tblGrid>
              <a:tr h="491136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веществ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Электролиты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Неэлектролиты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136">
                <a:tc>
                  <a:txBody>
                    <a:bodyPr/>
                    <a:lstStyle/>
                    <a:p>
                      <a:r>
                        <a:rPr lang="ru-RU" dirty="0" smtClean="0"/>
                        <a:t>Азотная кислота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136">
                <a:tc>
                  <a:txBody>
                    <a:bodyPr/>
                    <a:lstStyle/>
                    <a:p>
                      <a:r>
                        <a:rPr lang="ru-RU" dirty="0" smtClean="0"/>
                        <a:t>Соляная кислота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136">
                <a:tc>
                  <a:txBody>
                    <a:bodyPr/>
                    <a:lstStyle/>
                    <a:p>
                      <a:r>
                        <a:rPr lang="ru-RU" dirty="0" smtClean="0"/>
                        <a:t>Серная кислота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136">
                <a:tc>
                  <a:txBody>
                    <a:bodyPr/>
                    <a:lstStyle/>
                    <a:p>
                      <a:r>
                        <a:rPr lang="ru-RU" dirty="0" smtClean="0"/>
                        <a:t>Фосфорная кислота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136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Раствор сахара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136">
                <a:tc>
                  <a:txBody>
                    <a:bodyPr/>
                    <a:lstStyle/>
                    <a:p>
                      <a:r>
                        <a:rPr lang="ru-RU" dirty="0" smtClean="0"/>
                        <a:t>Дистиллированная вода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13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500042"/>
            <a:ext cx="70009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dirty="0" smtClean="0"/>
              <a:t>	Среди </a:t>
            </a:r>
            <a:r>
              <a:rPr lang="ru-RU" dirty="0"/>
              <a:t>перечисленных формул выберите: электролиты и </a:t>
            </a:r>
            <a:r>
              <a:rPr lang="ru-RU" dirty="0" err="1" smtClean="0"/>
              <a:t>неэлектролиты</a:t>
            </a:r>
            <a:r>
              <a:rPr lang="ru-RU" dirty="0"/>
              <a:t>.</a:t>
            </a:r>
            <a:endParaRPr lang="ru-RU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smtClean="0"/>
              <a:t>CO2</a:t>
            </a:r>
            <a:r>
              <a:rPr lang="en-US" dirty="0"/>
              <a:t>; </a:t>
            </a:r>
            <a:endParaRPr lang="ru-RU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smtClean="0"/>
              <a:t>H2SO4</a:t>
            </a:r>
            <a:r>
              <a:rPr lang="en-US" dirty="0"/>
              <a:t>; </a:t>
            </a:r>
            <a:endParaRPr lang="ru-RU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smtClean="0"/>
              <a:t>CuCl2</a:t>
            </a:r>
            <a:r>
              <a:rPr lang="en-US" dirty="0"/>
              <a:t>; </a:t>
            </a:r>
            <a:endParaRPr lang="ru-RU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smtClean="0"/>
              <a:t>Fe(OH)3</a:t>
            </a:r>
            <a:r>
              <a:rPr lang="en-US" dirty="0"/>
              <a:t>; </a:t>
            </a:r>
            <a:endParaRPr lang="ru-RU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smtClean="0"/>
              <a:t>Al2(SO4)3</a:t>
            </a:r>
            <a:r>
              <a:rPr lang="en-US" dirty="0"/>
              <a:t>; </a:t>
            </a:r>
            <a:endParaRPr lang="ru-RU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smtClean="0"/>
              <a:t>H2SiO3</a:t>
            </a:r>
            <a:r>
              <a:rPr lang="en-US" dirty="0"/>
              <a:t>; </a:t>
            </a:r>
            <a:endParaRPr lang="ru-RU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err="1" smtClean="0"/>
              <a:t>NaOH</a:t>
            </a:r>
            <a:r>
              <a:rPr lang="en-US" dirty="0"/>
              <a:t>; </a:t>
            </a:r>
            <a:endParaRPr lang="ru-RU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err="1" smtClean="0"/>
              <a:t>CuO</a:t>
            </a:r>
            <a:r>
              <a:rPr lang="en-US" dirty="0"/>
              <a:t>; </a:t>
            </a:r>
            <a:endParaRPr lang="ru-RU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err="1" smtClean="0"/>
              <a:t>HCl</a:t>
            </a:r>
            <a:r>
              <a:rPr lang="en-US" dirty="0"/>
              <a:t>; </a:t>
            </a:r>
            <a:endParaRPr lang="ru-RU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smtClean="0"/>
              <a:t>BaSO4</a:t>
            </a:r>
            <a:r>
              <a:rPr lang="en-US" dirty="0"/>
              <a:t>; </a:t>
            </a:r>
            <a:endParaRPr lang="ru-RU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smtClean="0"/>
              <a:t>K2CO3 </a:t>
            </a: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000108"/>
            <a:ext cx="80724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Напишите уравнения электролитической диссоциации следующих кислот: </a:t>
            </a:r>
            <a:endParaRPr lang="ru-RU" dirty="0" smtClean="0"/>
          </a:p>
          <a:p>
            <a:pPr algn="just"/>
            <a:r>
              <a:rPr lang="ru-RU" dirty="0" smtClean="0"/>
              <a:t>а</a:t>
            </a:r>
            <a:r>
              <a:rPr lang="ru-RU" dirty="0"/>
              <a:t>) </a:t>
            </a:r>
            <a:r>
              <a:rPr lang="ru-RU" dirty="0" err="1"/>
              <a:t>бромоводородной</a:t>
            </a:r>
            <a:r>
              <a:rPr lang="ru-RU" dirty="0"/>
              <a:t> кислоты </a:t>
            </a:r>
            <a:endParaRPr lang="ru-RU" dirty="0" smtClean="0"/>
          </a:p>
          <a:p>
            <a:pPr algn="just"/>
            <a:r>
              <a:rPr lang="ru-RU" dirty="0" smtClean="0"/>
              <a:t>б</a:t>
            </a:r>
            <a:r>
              <a:rPr lang="ru-RU" dirty="0"/>
              <a:t>) </a:t>
            </a:r>
            <a:r>
              <a:rPr lang="ru-RU" dirty="0" smtClean="0"/>
              <a:t>серной </a:t>
            </a:r>
            <a:r>
              <a:rPr lang="ru-RU" dirty="0"/>
              <a:t>кислоты </a:t>
            </a:r>
            <a:endParaRPr lang="ru-RU" dirty="0" smtClean="0"/>
          </a:p>
          <a:p>
            <a:pPr algn="just"/>
            <a:r>
              <a:rPr lang="ru-RU" dirty="0" smtClean="0"/>
              <a:t>в</a:t>
            </a:r>
            <a:r>
              <a:rPr lang="ru-RU" dirty="0"/>
              <a:t>) фосфорной </a:t>
            </a:r>
            <a:r>
              <a:rPr lang="ru-RU" dirty="0" smtClean="0"/>
              <a:t>кислоты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г) сероводородной кислоты </a:t>
            </a:r>
            <a:endParaRPr lang="ru-RU" dirty="0" smtClean="0"/>
          </a:p>
          <a:p>
            <a:pPr algn="just"/>
            <a:r>
              <a:rPr lang="ru-RU" dirty="0" err="1" smtClean="0"/>
              <a:t>д</a:t>
            </a:r>
            <a:r>
              <a:rPr lang="ru-RU" dirty="0"/>
              <a:t>) </a:t>
            </a:r>
            <a:r>
              <a:rPr lang="ru-RU" dirty="0" smtClean="0"/>
              <a:t> </a:t>
            </a:r>
            <a:r>
              <a:rPr lang="ru-RU" dirty="0"/>
              <a:t>азотной кислоты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214422"/>
            <a:ext cx="521495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/>
              <a:t>Напишите уравнения электролитической диссоциации следующих солей: </a:t>
            </a:r>
            <a:endParaRPr lang="ru-RU" dirty="0" smtClean="0"/>
          </a:p>
          <a:p>
            <a:r>
              <a:rPr lang="ru-RU" dirty="0" smtClean="0"/>
              <a:t>а</a:t>
            </a:r>
            <a:r>
              <a:rPr lang="ru-RU" dirty="0"/>
              <a:t>) ZnCl2 </a:t>
            </a:r>
          </a:p>
          <a:p>
            <a:r>
              <a:rPr lang="ru-RU" dirty="0" smtClean="0"/>
              <a:t>б</a:t>
            </a:r>
            <a:r>
              <a:rPr lang="ru-RU" dirty="0"/>
              <a:t>) </a:t>
            </a:r>
            <a:r>
              <a:rPr lang="ru-RU" dirty="0" err="1"/>
              <a:t>Al</a:t>
            </a:r>
            <a:r>
              <a:rPr lang="ru-RU" dirty="0"/>
              <a:t>(NO3)3 </a:t>
            </a:r>
            <a:endParaRPr lang="ru-RU" dirty="0" smtClean="0"/>
          </a:p>
          <a:p>
            <a:r>
              <a:rPr lang="ru-RU" dirty="0" smtClean="0"/>
              <a:t>в</a:t>
            </a:r>
            <a:r>
              <a:rPr lang="ru-RU" dirty="0"/>
              <a:t>) </a:t>
            </a:r>
            <a:r>
              <a:rPr lang="ru-RU" dirty="0" smtClean="0"/>
              <a:t>KНSO4 </a:t>
            </a:r>
          </a:p>
          <a:p>
            <a:r>
              <a:rPr lang="ru-RU" dirty="0" smtClean="0"/>
              <a:t>г</a:t>
            </a:r>
            <a:r>
              <a:rPr lang="ru-RU" dirty="0"/>
              <a:t>) Na2CO3 </a:t>
            </a:r>
            <a:endParaRPr lang="ru-RU" dirty="0" smtClean="0"/>
          </a:p>
          <a:p>
            <a:r>
              <a:rPr lang="ru-RU" dirty="0" err="1" smtClean="0"/>
              <a:t>д</a:t>
            </a:r>
            <a:r>
              <a:rPr lang="ru-RU" dirty="0"/>
              <a:t>) </a:t>
            </a:r>
            <a:r>
              <a:rPr lang="ru-RU" dirty="0" smtClean="0"/>
              <a:t>KН2PO4 </a:t>
            </a:r>
          </a:p>
          <a:p>
            <a:r>
              <a:rPr lang="ru-RU" dirty="0" smtClean="0"/>
              <a:t>е</a:t>
            </a:r>
            <a:r>
              <a:rPr lang="ru-RU" dirty="0"/>
              <a:t>) </a:t>
            </a:r>
            <a:r>
              <a:rPr lang="ru-RU" dirty="0" err="1" smtClean="0"/>
              <a:t>Fe</a:t>
            </a:r>
            <a:r>
              <a:rPr lang="ru-RU" dirty="0" smtClean="0"/>
              <a:t>(ОН)2Cl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Химический эксперимент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 useBgFill="1"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Опыт№1 Взаимодействие сульфата меди(</a:t>
            </a:r>
            <a:r>
              <a:rPr lang="en-US" b="1" dirty="0" smtClean="0"/>
              <a:t>II)</a:t>
            </a:r>
            <a:r>
              <a:rPr lang="ru-RU" b="1" dirty="0" smtClean="0"/>
              <a:t> с хлоридом бария.</a:t>
            </a:r>
          </a:p>
          <a:p>
            <a:pPr algn="just">
              <a:buNone/>
            </a:pPr>
            <a:r>
              <a:rPr lang="ru-RU" dirty="0" smtClean="0"/>
              <a:t>Налейте в пробирку сульфат меди (</a:t>
            </a:r>
            <a:r>
              <a:rPr lang="en-US" dirty="0" smtClean="0"/>
              <a:t>II</a:t>
            </a:r>
            <a:r>
              <a:rPr lang="ru-RU" dirty="0" smtClean="0"/>
              <a:t>) и добавьте небольшое количество хлорида бария. Что произошло? Запишите уравнение реакции в молекулярном и ионном виде..  </a:t>
            </a:r>
            <a:endParaRPr lang="ru-RU" dirty="0"/>
          </a:p>
          <a:p>
            <a:pPr algn="just">
              <a:buNone/>
            </a:pPr>
            <a:r>
              <a:rPr lang="ru-RU" sz="2900" b="1" dirty="0" smtClean="0"/>
              <a:t>Опыт№2.Реакция нейтрализации. Взаимодействие </a:t>
            </a:r>
            <a:r>
              <a:rPr lang="ru-RU" sz="2900" b="1" dirty="0" err="1" smtClean="0"/>
              <a:t>гидроксида</a:t>
            </a:r>
            <a:r>
              <a:rPr lang="ru-RU" sz="2900" b="1" dirty="0" smtClean="0"/>
              <a:t> натрия с соляной кислотой.</a:t>
            </a:r>
          </a:p>
          <a:p>
            <a:pPr>
              <a:buNone/>
            </a:pPr>
            <a:r>
              <a:rPr lang="ru-RU" dirty="0" smtClean="0"/>
              <a:t>Налейте в пробирку </a:t>
            </a:r>
            <a:r>
              <a:rPr lang="ru-RU" dirty="0" err="1" smtClean="0"/>
              <a:t>гидроксид</a:t>
            </a:r>
            <a:r>
              <a:rPr lang="ru-RU" dirty="0" smtClean="0"/>
              <a:t> натрия и добавьте 2– 3 капли метилоранжа и по каплям добавляйте раствор соляной кислоты. Что наблюдаете? Запишите уравнение реакции в молекулярном и ионном виде.</a:t>
            </a:r>
          </a:p>
          <a:p>
            <a:pPr>
              <a:buNone/>
            </a:pPr>
            <a:r>
              <a:rPr lang="ru-RU" b="1" dirty="0" smtClean="0"/>
              <a:t>Опыт №3.  Взаимодействие солей с кислотами.</a:t>
            </a:r>
          </a:p>
          <a:p>
            <a:pPr>
              <a:buNone/>
            </a:pPr>
            <a:r>
              <a:rPr lang="ru-RU" dirty="0" smtClean="0"/>
              <a:t>  	В химический стакан поместите небольшой кусочек мела и добавьте раствор соляной кислоты. Что наблюдаете? Запишите уравнения в молекулярном и ионном виде. 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>
                <a:solidFill>
                  <a:schemeClr val="tx1"/>
                </a:solidFill>
              </a:rPr>
              <a:t>Тест «Выбери правильный ответ».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/>
              <a:t> </a:t>
            </a:r>
            <a:endParaRPr lang="ru-RU" dirty="0"/>
          </a:p>
          <a:p>
            <a:pPr>
              <a:buNone/>
            </a:pPr>
            <a:r>
              <a:rPr lang="ru-RU" b="1" i="1" dirty="0"/>
              <a:t>1</a:t>
            </a:r>
            <a:r>
              <a:rPr lang="ru-RU" i="1" dirty="0"/>
              <a:t>. Катион - это:  а) ион меди     б) атом серы        в) ион серы              г) атом меди.</a:t>
            </a:r>
            <a:endParaRPr lang="ru-RU" dirty="0"/>
          </a:p>
          <a:p>
            <a:pPr>
              <a:buNone/>
            </a:pPr>
            <a:r>
              <a:rPr lang="ru-RU" b="1" i="1" dirty="0"/>
              <a:t>2</a:t>
            </a:r>
            <a:r>
              <a:rPr lang="ru-RU" i="1" dirty="0"/>
              <a:t>. Анион - это:   а) ион натрия  б) ион аммония   в) карбонат-ион       г) ион водорода.</a:t>
            </a:r>
            <a:endParaRPr lang="ru-RU" dirty="0"/>
          </a:p>
          <a:p>
            <a:pPr>
              <a:buNone/>
            </a:pPr>
            <a:r>
              <a:rPr lang="ru-RU" b="1" i="1" dirty="0"/>
              <a:t>3</a:t>
            </a:r>
            <a:r>
              <a:rPr lang="ru-RU" i="1" dirty="0"/>
              <a:t>. Окраска фенолфталеина в растворе, полученном при взаимодействии калия с водой:</a:t>
            </a:r>
            <a:endParaRPr lang="ru-RU" dirty="0"/>
          </a:p>
          <a:p>
            <a:pPr>
              <a:buNone/>
            </a:pPr>
            <a:r>
              <a:rPr lang="ru-RU" i="1" dirty="0"/>
              <a:t>а) синяя    б) малиновая    в) жёлтая    г) бесцветная.</a:t>
            </a:r>
            <a:endParaRPr lang="ru-RU" dirty="0"/>
          </a:p>
          <a:p>
            <a:pPr>
              <a:buNone/>
            </a:pPr>
            <a:r>
              <a:rPr lang="ru-RU" b="1" i="1" dirty="0"/>
              <a:t>4</a:t>
            </a:r>
            <a:r>
              <a:rPr lang="ru-RU" i="1" dirty="0"/>
              <a:t>. Формула вещества, образующего при диссоциации </a:t>
            </a:r>
            <a:r>
              <a:rPr lang="ru-RU" i="1" dirty="0" err="1"/>
              <a:t>сульфат-ионы</a:t>
            </a:r>
            <a:r>
              <a:rPr lang="ru-RU" i="1" dirty="0"/>
              <a:t>:</a:t>
            </a:r>
            <a:endParaRPr lang="ru-RU" dirty="0"/>
          </a:p>
          <a:p>
            <a:pPr>
              <a:buNone/>
            </a:pPr>
            <a:r>
              <a:rPr lang="ru-RU" i="1" dirty="0"/>
              <a:t>а</a:t>
            </a:r>
            <a:r>
              <a:rPr lang="en-US" i="1" dirty="0"/>
              <a:t>) Na</a:t>
            </a:r>
            <a:r>
              <a:rPr lang="en-US" i="1" baseline="-25000" dirty="0"/>
              <a:t>2</a:t>
            </a:r>
            <a:r>
              <a:rPr lang="en-US" i="1" dirty="0"/>
              <a:t>S                 </a:t>
            </a:r>
            <a:r>
              <a:rPr lang="ru-RU" i="1" dirty="0"/>
              <a:t>б</a:t>
            </a:r>
            <a:r>
              <a:rPr lang="en-US" i="1" dirty="0"/>
              <a:t>) SO</a:t>
            </a:r>
            <a:r>
              <a:rPr lang="en-US" i="1" baseline="-25000" dirty="0"/>
              <a:t>3</a:t>
            </a:r>
            <a:r>
              <a:rPr lang="en-US" i="1" dirty="0"/>
              <a:t>                </a:t>
            </a:r>
            <a:r>
              <a:rPr lang="ru-RU" i="1" dirty="0"/>
              <a:t>в</a:t>
            </a:r>
            <a:r>
              <a:rPr lang="en-US" i="1" dirty="0"/>
              <a:t>) Na</a:t>
            </a:r>
            <a:r>
              <a:rPr lang="en-US" i="1" baseline="-25000" dirty="0"/>
              <a:t>2</a:t>
            </a:r>
            <a:r>
              <a:rPr lang="en-US" i="1" dirty="0"/>
              <a:t>SO</a:t>
            </a:r>
            <a:r>
              <a:rPr lang="en-US" i="1" baseline="-25000" dirty="0"/>
              <a:t>4</a:t>
            </a:r>
            <a:r>
              <a:rPr lang="en-US" i="1" dirty="0"/>
              <a:t>            </a:t>
            </a:r>
            <a:r>
              <a:rPr lang="ru-RU" i="1" dirty="0"/>
              <a:t>г</a:t>
            </a:r>
            <a:r>
              <a:rPr lang="en-US" i="1" dirty="0"/>
              <a:t>) BaSO</a:t>
            </a:r>
            <a:r>
              <a:rPr lang="en-US" i="1" baseline="-25000" dirty="0"/>
              <a:t>4</a:t>
            </a:r>
            <a:endParaRPr lang="ru-RU" dirty="0"/>
          </a:p>
          <a:p>
            <a:pPr>
              <a:buNone/>
            </a:pPr>
            <a:r>
              <a:rPr lang="ru-RU" b="1" i="1" dirty="0" smtClean="0"/>
              <a:t>5</a:t>
            </a:r>
            <a:r>
              <a:rPr lang="ru-RU" i="1" dirty="0" smtClean="0"/>
              <a:t> </a:t>
            </a:r>
            <a:r>
              <a:rPr lang="ru-RU" i="1" dirty="0"/>
              <a:t>Формула вещества, образующего при диссоциации </a:t>
            </a:r>
            <a:r>
              <a:rPr lang="ru-RU" i="1" dirty="0" err="1"/>
              <a:t>сульфат-ионы</a:t>
            </a:r>
            <a:r>
              <a:rPr lang="ru-RU" i="1" dirty="0"/>
              <a:t> и ионы водорода:</a:t>
            </a:r>
            <a:endParaRPr lang="ru-RU" dirty="0"/>
          </a:p>
          <a:p>
            <a:pPr>
              <a:buNone/>
            </a:pPr>
            <a:r>
              <a:rPr lang="ru-RU" i="1" dirty="0"/>
              <a:t>а)  </a:t>
            </a:r>
            <a:r>
              <a:rPr lang="en-US" i="1" dirty="0"/>
              <a:t>KHS</a:t>
            </a:r>
            <a:r>
              <a:rPr lang="ru-RU" i="1" dirty="0"/>
              <a:t>                б) </a:t>
            </a:r>
            <a:r>
              <a:rPr lang="en-US" i="1" dirty="0"/>
              <a:t>KHSO</a:t>
            </a:r>
            <a:r>
              <a:rPr lang="ru-RU" i="1" baseline="-25000" dirty="0"/>
              <a:t>3</a:t>
            </a:r>
            <a:r>
              <a:rPr lang="ru-RU" i="1" dirty="0"/>
              <a:t>         в) </a:t>
            </a:r>
            <a:r>
              <a:rPr lang="en-US" i="1" dirty="0"/>
              <a:t>Na</a:t>
            </a:r>
            <a:r>
              <a:rPr lang="ru-RU" i="1" baseline="-25000" dirty="0"/>
              <a:t>2</a:t>
            </a:r>
            <a:r>
              <a:rPr lang="en-US" i="1" dirty="0"/>
              <a:t>S</a:t>
            </a:r>
            <a:r>
              <a:rPr lang="ru-RU" i="1" dirty="0"/>
              <a:t>                 г) </a:t>
            </a:r>
            <a:r>
              <a:rPr lang="en-US" i="1" dirty="0" err="1" smtClean="0"/>
              <a:t>NaHSO</a:t>
            </a:r>
            <a:r>
              <a:rPr lang="ru-RU" i="1" baseline="-25000" dirty="0"/>
              <a:t>4 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</TotalTime>
  <Words>379</Words>
  <Application>Microsoft Office PowerPoint</Application>
  <PresentationFormat>Экран (4:3)</PresentationFormat>
  <Paragraphs>82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Метро</vt:lpstr>
      <vt:lpstr>«Электролитическая диссоциация»</vt:lpstr>
      <vt:lpstr>Цель урока:  </vt:lpstr>
      <vt:lpstr> «Закончи предложение одним словом».  </vt:lpstr>
      <vt:lpstr>Слайд 4</vt:lpstr>
      <vt:lpstr>Слайд 5</vt:lpstr>
      <vt:lpstr>Слайд 6</vt:lpstr>
      <vt:lpstr>Слайд 7</vt:lpstr>
      <vt:lpstr>Химический эксперимент  </vt:lpstr>
      <vt:lpstr>Тест «Выбери правильный ответ». </vt:lpstr>
      <vt:lpstr>Задание на дом: §§ 5-11 задачник: № 2-32, 2-41            стр. 21-22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«Упражнения в составлении ионных уравнений реакций»</dc:title>
  <dc:creator>Admin</dc:creator>
  <cp:lastModifiedBy>Пользователь</cp:lastModifiedBy>
  <cp:revision>19</cp:revision>
  <dcterms:created xsi:type="dcterms:W3CDTF">2010-11-25T18:20:42Z</dcterms:created>
  <dcterms:modified xsi:type="dcterms:W3CDTF">2013-02-26T00:19:51Z</dcterms:modified>
</cp:coreProperties>
</file>