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5" r:id="rId5"/>
    <p:sldId id="257" r:id="rId6"/>
    <p:sldId id="258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ltai.ru/familyplus/childs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rodeti@mail.ru" TargetMode="External"/><Relationship Id="rId4" Type="http://schemas.openxmlformats.org/officeDocument/2006/relationships/hyperlink" Target="mailto:educ@ttb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cs307208.userapi.com/v307208611/3c8a/-W6vc1G0TZ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8300" y="5162473"/>
            <a:ext cx="2605700" cy="1695527"/>
          </a:xfrm>
          <a:prstGeom prst="rect">
            <a:avLst/>
          </a:prstGeom>
          <a:noFill/>
        </p:spPr>
      </p:pic>
      <p:pic>
        <p:nvPicPr>
          <p:cNvPr id="6" name="Picture 2" descr="http://belsoc.narod.ru/opeka/Usinovlenie/Famil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37646">
            <a:off x="7232961" y="601174"/>
            <a:ext cx="1597231" cy="2317891"/>
          </a:xfrm>
          <a:prstGeom prst="rect">
            <a:avLst/>
          </a:prstGeom>
          <a:noFill/>
        </p:spPr>
      </p:pic>
      <p:pic>
        <p:nvPicPr>
          <p:cNvPr id="9218" name="Picture 2" descr="http://cs307208.userapi.com/v307208611/3c8a/-W6vc1G0TZ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2283" y="5085184"/>
            <a:ext cx="2605700" cy="1695527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436510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    </a:t>
            </a:r>
            <a:r>
              <a:rPr lang="ru-RU" sz="4800" b="1" dirty="0" smtClean="0">
                <a:solidFill>
                  <a:schemeClr val="tx2"/>
                </a:solidFill>
              </a:rPr>
              <a:t>Счастливое детство в семье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6480720" cy="2952328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Семья – это то, что мы делим на всех,</a:t>
            </a:r>
            <a:br>
              <a:rPr lang="ru-RU" sz="2800" b="1" i="1" dirty="0" smtClean="0"/>
            </a:br>
            <a:r>
              <a:rPr lang="ru-RU" sz="2800" b="1" i="1" dirty="0" smtClean="0"/>
              <a:t>Всем понемножку: и слёзы, и смех,</a:t>
            </a:r>
            <a:br>
              <a:rPr lang="ru-RU" sz="2800" b="1" i="1" dirty="0" smtClean="0"/>
            </a:br>
            <a:r>
              <a:rPr lang="ru-RU" sz="2800" b="1" i="1" dirty="0" smtClean="0"/>
              <a:t>Семья – это то, что с тобою всегда.</a:t>
            </a:r>
            <a:br>
              <a:rPr lang="ru-RU" sz="2800" b="1" i="1" dirty="0" smtClean="0"/>
            </a:br>
            <a:r>
              <a:rPr lang="ru-RU" sz="2800" b="1" i="1" dirty="0" smtClean="0"/>
              <a:t>Пусть мчатся секунды, недели, года,</a:t>
            </a:r>
            <a:br>
              <a:rPr lang="ru-RU" sz="2800" b="1" i="1" dirty="0" smtClean="0"/>
            </a:br>
            <a:r>
              <a:rPr lang="ru-RU" sz="2800" b="1" i="1" dirty="0" smtClean="0"/>
              <a:t>Но стены родные, отчий твой дом –</a:t>
            </a:r>
            <a:br>
              <a:rPr lang="ru-RU" sz="2800" b="1" i="1" dirty="0" smtClean="0"/>
            </a:br>
            <a:r>
              <a:rPr lang="ru-RU" sz="2800" b="1" i="1" dirty="0" smtClean="0"/>
              <a:t>Сердце навеки останется в нём!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Усыновле́ние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удочере́ние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— форма семейного воспитания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детей, лишённых  родительской опеки, с установлением между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усыновленным и усыновителем правовых (личных имущественных)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отношений, существующих между родителями и детьми.</a:t>
            </a:r>
          </a:p>
          <a:p>
            <a:pPr algn="just">
              <a:buNone/>
            </a:pP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Опе́ка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— вид семейного устройства малолетних (несовершеннолетние до 14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лет), оставшихся без попечения родителей, а также форма защиты прав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 интересов гражданина.</a:t>
            </a:r>
          </a:p>
          <a:p>
            <a:pPr algn="just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Попечительство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форма устройства несовершеннолетних граждан в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возрасте от четырнадцати до восемнадцати лет, при которой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назначенные органом опеки и попечительства граждане (попечители)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обязаны оказывать несовершеннолетним подопечным содействие в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осуществлении их прав и исполнении обязанностей, охранять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подопечных от злоупотреблений со стороны третьих</a:t>
            </a:r>
          </a:p>
          <a:p>
            <a:pPr algn="just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296144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чего начать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Подача заявления в органы опеки по месту своего жительства, получение бланков и консультации по оформлению документов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Подготовка документов заявителем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Передача документов органу опеки, проверка документов, оформление «дела» на кандидатов в замещающие родители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Обследование жилищно-бытовых условий комиссией органа опеки и попечительства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 положительном решение –получение от кандидатов пожеланий по подбору ребенка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Прохождение школы замещающих родителей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s307208.userapi.com/v307208611/3c8a/-W6vc1G0TZ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86781">
            <a:off x="2195736" y="3212976"/>
            <a:ext cx="4762500" cy="29432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Документы для усыновления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968552"/>
          </a:xfrm>
        </p:spPr>
        <p:txBody>
          <a:bodyPr/>
          <a:lstStyle/>
          <a:p>
            <a:pPr lvl="0" algn="just"/>
            <a:endParaRPr lang="ru-RU" sz="16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Краткая автобиография кандидата в усыновители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Справка с места работы потенциального усыновителя, где указана занимаемая должность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Справка с места работы, где указана зарплата за последние полгода, либо заверенная копия декларации о доходах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Выписка, сделанная из домовой книги по месту жительства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Характеристика, выданная организацией, где работает кандидат в усыновители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Заверенная копия финансового лицевого счета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Документы, которые подтверждают право собственности будущего усыновителя на жилье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Справка о составе семьи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Заверенная копия паспорта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Справка про отсутствие судимостей за умышленные преступления против жизни и здоровья граждан, совершенные в РФ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Копия брачного свидетельства супругов, желающих стать усыновителями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Медицинская справка-заключение о состоянии здоровья кандидатов в усыновители, выданная государственным или муниципальным лечебным учреждением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Выписка, сделанная из Единого государственного реестра прав на недвижимое имущество и сделок с ним.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elsoc.narod.ru/opeka/Usinovlenie/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04056" cy="731483"/>
          </a:xfrm>
          <a:prstGeom prst="rect">
            <a:avLst/>
          </a:prstGeom>
          <a:noFill/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20687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Поиск ребенка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536504"/>
          </a:xfrm>
        </p:spPr>
        <p:txBody>
          <a:bodyPr/>
          <a:lstStyle/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познакомиться с ребенком и установить с ним контакт;</a:t>
            </a:r>
          </a:p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ознакомиться с документами ребенка, передаваемого на воспитание в семью;</a:t>
            </a:r>
          </a:p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подтвердить в письменной форме факт ознакомления с медицинским заключением о состоянии здоровья ребенка.</a:t>
            </a:r>
          </a:p>
          <a:p>
            <a:pPr algn="just">
              <a:buNone/>
            </a:pPr>
            <a:r>
              <a:rPr lang="ru-RU" sz="2000" b="1" dirty="0" smtClean="0"/>
              <a:t>Если граждане, желающие принять ребенка на воспитание в свою семью, не</a:t>
            </a:r>
          </a:p>
          <a:p>
            <a:pPr algn="just">
              <a:buNone/>
            </a:pPr>
            <a:r>
              <a:rPr lang="ru-RU" sz="2000" b="1" dirty="0" smtClean="0"/>
              <a:t>смогли подобрать ребенка по месту своего жительства, они могут обратиться</a:t>
            </a:r>
          </a:p>
          <a:p>
            <a:pPr algn="just">
              <a:buNone/>
            </a:pPr>
            <a:r>
              <a:rPr lang="ru-RU" sz="2000" b="1" dirty="0" smtClean="0"/>
              <a:t>за получением сведений о ребенке, подлежащем передаче на воспитание в</a:t>
            </a:r>
          </a:p>
          <a:p>
            <a:pPr algn="just">
              <a:buNone/>
            </a:pPr>
            <a:r>
              <a:rPr lang="ru-RU" sz="2000" b="1" dirty="0" smtClean="0"/>
              <a:t>семью, в другой орган опеки и попечительства по своему выбору или в орган</a:t>
            </a:r>
          </a:p>
          <a:p>
            <a:pPr algn="just">
              <a:buNone/>
            </a:pPr>
            <a:r>
              <a:rPr lang="ru-RU" sz="2000" b="1" dirty="0" smtClean="0"/>
              <a:t>исполни­тельной власти субъекта Российской Федерации, на который</a:t>
            </a:r>
          </a:p>
          <a:p>
            <a:pPr algn="just">
              <a:buNone/>
            </a:pPr>
            <a:r>
              <a:rPr lang="ru-RU" sz="2000" b="1" dirty="0" smtClean="0"/>
              <a:t>возложена </a:t>
            </a:r>
            <a:r>
              <a:rPr lang="ru-RU" sz="2000" b="1" dirty="0" err="1" smtClean="0"/>
              <a:t>работапо</a:t>
            </a:r>
            <a:r>
              <a:rPr lang="ru-RU" sz="2000" b="1" dirty="0" smtClean="0"/>
              <a:t> устройству детей на воспитание в семьи любого субъекта</a:t>
            </a:r>
          </a:p>
          <a:p>
            <a:pPr algn="just">
              <a:buNone/>
            </a:pPr>
            <a:r>
              <a:rPr lang="ru-RU" sz="2000" b="1" dirty="0" smtClean="0"/>
              <a:t>Российской Федерации, или в Министерство образования   Российской</a:t>
            </a:r>
          </a:p>
          <a:p>
            <a:pPr algn="just">
              <a:buNone/>
            </a:pPr>
            <a:r>
              <a:rPr lang="ru-RU" sz="2000" b="1" dirty="0" smtClean="0"/>
              <a:t>Федерации.</a:t>
            </a:r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" y="0"/>
            <a:ext cx="7956376" cy="6669088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Кандидаты в усыновители,</a:t>
            </a:r>
            <a:endParaRPr lang="en-US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опекуны (попечители), приемные</a:t>
            </a:r>
            <a:endParaRPr lang="en-US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родители имеют право:</a:t>
            </a:r>
            <a:endParaRPr lang="ru-RU" sz="40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получить подробную информацию о ребенке и сведения о наличии у него родственников;</a:t>
            </a:r>
          </a:p>
          <a:p>
            <a:pPr>
              <a:buFont typeface="Wingdings" pitchFamily="2" charset="2"/>
              <a:buChar char="q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обратиться в медицинское учреждение для проведения независимого медицинского освидетельствования усыновляемого ребенка с участием представителя учреждения, в котором находится ребенок, в порядке, утверждаемом Министерством образования и науки Российской Федерации и Министерством здравоохранения и социального развития Российской Федерации.</a:t>
            </a:r>
          </a:p>
          <a:p>
            <a:pPr marL="0" indent="0"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360040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Материальная поддержка гражданам,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усыновившим ребенка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0"/>
            <a:endParaRPr lang="en-US" sz="2200" b="1" i="1" dirty="0" smtClean="0"/>
          </a:p>
          <a:p>
            <a:pPr>
              <a:buFont typeface="Wingdings" pitchFamily="2" charset="2"/>
              <a:buChar char="q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Размер единовременного пособия при передаче ребенка на воспитание в семью с 01.01.2011 составляет 11703 руб. 13 коп. с учетом районного коэффициента (15% – 13458 руб. 60 коп., 20% – 14043 руб. 76 коп.).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Граждане, усыновившие ребенка (детей), , помимо указанного пособия, имеют право на получение единовременного пособия в размере 20 000 руб. из средств краевого бюджета.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В соответствии с действующим законодательством граждане, усыновившие детей, которые находились под опекой (попечительством) или патронатом три и более года, имеют право на получение ежемесячного пособия на их содержание до совершеннолетия.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gen.su/files/49612_html_4863322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877272"/>
            <a:ext cx="903362" cy="73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Ответы на часто задаваемые вопросы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Все процедуры оформления ребёнка в семью бесплатны, судебная пошлина при усыновлении не взимается.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Усыновить ребёнка могут как семейные пары, так и одинокие усыновители, однако одиноким усыновителям следует рассчитывать свои силы.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 существует ограничивающих требований по вероисповеданию, национальности усыновителей и опекунов, наличию или отсутствию других детей в семье.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Очередь на детей – это миф, брошенных детей больше, чем желающих их взять в семью. Придётся или нет стоять в очереди, зависит от предъявляемых к ребёнку требований. При невозможности подобрать ребёнка в своём регионе вы сможете обратиться с готовыми документами в любой другой.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 усыновления возможно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провести независимое медицинское обследование ребёнка.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307208.userapi.com/v307208611/3c8a/-W6vc1G0TZ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0990" y="5589240"/>
            <a:ext cx="2053010" cy="12687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Управление Алтайского края по образованию и делам молодежи:</a:t>
            </a:r>
          </a:p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656035, г. Барнаул, ул. Ползунова, 36</a:t>
            </a:r>
          </a:p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(3852)63-57-26     (3852) 35-35-59</a:t>
            </a:r>
          </a:p>
          <a:p>
            <a:pPr>
              <a:buNone/>
            </a:pPr>
            <a:r>
              <a:rPr lang="en-US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http://www.educaltai.ru/familyplus/childs/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educ@ttb.ru</a:t>
            </a:r>
            <a:endParaRPr lang="ru-RU" sz="2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Сектор регионального банка данных о детях, оставшихся без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попечения родителей, управления Алтайского края по образованию и</a:t>
            </a:r>
          </a:p>
          <a:p>
            <a:pPr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делам молодежи:</a:t>
            </a:r>
          </a:p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656035, г. Барнаул, ул. Ползунова, д. 36</a:t>
            </a:r>
          </a:p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(3852) 63-42-08, 69-25-43- телефон горячей линии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prodeti@mail.ru</a:t>
            </a: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ежедневно, кроме выходных и праздничных дней с 9.00 до 18.00, в</a:t>
            </a:r>
          </a:p>
          <a:p>
            <a:pPr>
              <a:buNone/>
            </a:pP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пятницу до 17.00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000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328</TotalTime>
  <Words>607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Шаблон 2</vt:lpstr>
      <vt:lpstr> Семья – это то, что мы делим на всех, Всем понемножку: и слёзы, и смех, Семья – это то, что с тобою всегда. Пусть мчатся секунды, недели, года, Но стены родные, отчий твой дом – Сердце навеки останется в нём! </vt:lpstr>
      <vt:lpstr>Слайд 2</vt:lpstr>
      <vt:lpstr>C чего начать</vt:lpstr>
      <vt:lpstr>Документы для усыновления  </vt:lpstr>
      <vt:lpstr>Поиск ребенка</vt:lpstr>
      <vt:lpstr>Слайд 6</vt:lpstr>
      <vt:lpstr>Материальная поддержка гражданам,                            усыновившим ребенка  </vt:lpstr>
      <vt:lpstr>Ответы на часто задаваемые вопросы</vt:lpstr>
      <vt:lpstr>Контакты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Admin</dc:creator>
  <cp:lastModifiedBy>Admin</cp:lastModifiedBy>
  <cp:revision>38</cp:revision>
  <dcterms:created xsi:type="dcterms:W3CDTF">2013-10-26T11:08:29Z</dcterms:created>
  <dcterms:modified xsi:type="dcterms:W3CDTF">2013-11-10T10:06:24Z</dcterms:modified>
</cp:coreProperties>
</file>