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77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96" r:id="rId22"/>
    <p:sldId id="297" r:id="rId23"/>
    <p:sldId id="260" r:id="rId24"/>
    <p:sldId id="261" r:id="rId25"/>
    <p:sldId id="262" r:id="rId26"/>
    <p:sldId id="263" r:id="rId27"/>
    <p:sldId id="264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E0746-88AC-4852-979C-39C475294454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535BBC-BC4C-4113-81C3-BDCF016BD1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67E754A-05A7-4647-9983-9229079BEBC9}" type="slidenum">
              <a:rPr lang="ru-RU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29A066-4C87-4917-A4E0-F17972D36F80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57ACB9-70A2-4A68-8008-29E20E060CEB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5CFB985-3292-49E8-A3C1-CB20C2D8127D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07A5F33-952E-435C-AE2C-CBB2B847E467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292022C-01DA-47CB-9BE8-03A641D9960D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0DB0F9-EAFC-4876-8EDF-E68BD81DD1B6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26D50E6-C93A-4857-8C64-4654DF0C57B2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76EB3C5-31AE-4E32-8AF8-2846DA75CD49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B15341-1A6B-409A-B4F8-002C6E158DBE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B5155F-C97C-4852-A05C-04333BD2D3C7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B865B4-63E6-4449-9A11-46D16925A9D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2E6A040-88EB-47DA-AFBB-8D52ECCE9BBD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6499AE-CF56-4B6C-B7F6-A8F9610C90A2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535BBC-BC4C-4113-81C3-BDCF016BD1C0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348AE1E-CB4B-47A4-8E3D-D46DAB9D84AA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D82B4-22FA-42F6-8C31-EA2733EF6204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ED724EB-862D-4360-A1FC-D36BDCCF011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9ACED09-7E37-4934-9CFC-7355EC458DC9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36DB748-AE11-4319-ABE0-2E095453B2B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D267368-299E-408D-A1BE-F925C0F41F8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7B2E0FA-BEAB-4D37-9CDA-53535F55433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1" name="Rectangle 1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800" b="0" dirty="0" smtClean="0">
                <a:solidFill>
                  <a:srgbClr val="FF9900"/>
                </a:solidFill>
              </a:rPr>
              <a:t/>
            </a:r>
            <a:br>
              <a:rPr lang="ru-RU" sz="4800" b="0" dirty="0" smtClean="0">
                <a:solidFill>
                  <a:srgbClr val="FF9900"/>
                </a:solidFill>
              </a:rPr>
            </a:br>
            <a:r>
              <a:rPr lang="ru-RU" sz="4800" dirty="0" smtClean="0">
                <a:solidFill>
                  <a:srgbClr val="FF9900"/>
                </a:solidFill>
              </a:rPr>
              <a:t>УРОК МУЖЕСТВА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800" i="1" dirty="0" smtClean="0">
                <a:solidFill>
                  <a:srgbClr val="FF0000"/>
                </a:solidFill>
                <a:latin typeface="Script MT Bold" pitchFamily="66" charset="0"/>
              </a:rPr>
              <a:t>«Память мне стучится в сердце»</a:t>
            </a:r>
          </a:p>
        </p:txBody>
      </p:sp>
      <p:sp>
        <p:nvSpPr>
          <p:cNvPr id="6162" name="Rectangle 18"/>
          <p:cNvSpPr>
            <a:spLocks noGrp="1" noChangeArrowheads="1"/>
          </p:cNvSpPr>
          <p:nvPr>
            <p:ph type="body" sz="half" idx="1"/>
          </p:nvPr>
        </p:nvSpPr>
        <p:spPr>
          <a:xfrm>
            <a:off x="4876800" y="2057400"/>
            <a:ext cx="40386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i="1" dirty="0" smtClean="0">
              <a:latin typeface="Script MT Bold" pitchFamily="66" charset="0"/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1400" b="1" i="1" dirty="0" smtClean="0">
              <a:latin typeface="Script MT Bold" pitchFamily="66" charset="0"/>
            </a:endParaRP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Они легли на поле боя, 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Жить начинавшие едва.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И было небо </a:t>
            </a:r>
            <a:r>
              <a:rPr lang="ru-RU" sz="2000" b="1" i="1" dirty="0" err="1" smtClean="0">
                <a:solidFill>
                  <a:schemeClr val="bg1"/>
                </a:solidFill>
                <a:latin typeface="Script MT Bold" pitchFamily="66" charset="0"/>
              </a:rPr>
              <a:t>голубое</a:t>
            </a: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Была зеленая трава.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По всей России обелиски,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Как души, рвутся из земли.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Они прикрыли жизнь собою,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Жить начинавшие едва.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Чтоб было небо </a:t>
            </a:r>
            <a:r>
              <a:rPr lang="ru-RU" sz="2000" b="1" i="1" dirty="0" err="1" smtClean="0">
                <a:solidFill>
                  <a:schemeClr val="bg1"/>
                </a:solidFill>
                <a:latin typeface="Script MT Bold" pitchFamily="66" charset="0"/>
              </a:rPr>
              <a:t>голубое</a:t>
            </a: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,</a:t>
            </a:r>
          </a:p>
          <a:p>
            <a:pPr algn="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i="1" dirty="0" smtClean="0">
                <a:solidFill>
                  <a:schemeClr val="bg1"/>
                </a:solidFill>
                <a:latin typeface="Script MT Bold" pitchFamily="66" charset="0"/>
              </a:rPr>
              <a:t>Была зеленая трава</a:t>
            </a:r>
            <a:r>
              <a:rPr lang="ru-RU" sz="2000" i="1" dirty="0" smtClean="0">
                <a:solidFill>
                  <a:schemeClr val="bg1"/>
                </a:solidFill>
              </a:rPr>
              <a:t>.</a:t>
            </a:r>
          </a:p>
          <a:p>
            <a:pPr algn="r" eaLnBrk="1" hangingPunct="1">
              <a:lnSpc>
                <a:spcPct val="80000"/>
              </a:lnSpc>
              <a:defRPr/>
            </a:pPr>
            <a:r>
              <a:rPr lang="ru-RU" sz="1800" i="1" dirty="0" smtClean="0">
                <a:solidFill>
                  <a:schemeClr val="bg1"/>
                </a:solidFill>
              </a:rPr>
              <a:t>                                                    Р.Казакова</a:t>
            </a:r>
          </a:p>
        </p:txBody>
      </p:sp>
      <p:pic>
        <p:nvPicPr>
          <p:cNvPr id="3076" name="Picture 2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590800"/>
            <a:ext cx="5029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61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61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61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1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0"/>
                                        <p:tgtEl>
                                          <p:spTgt spid="61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61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616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16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616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2000"/>
                                        <p:tgtEl>
                                          <p:spTgt spid="616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>
                <a:solidFill>
                  <a:srgbClr val="FF0000"/>
                </a:solidFill>
                <a:effectLst/>
              </a:rPr>
              <a:t>Летчик Георгий  Паршин,</a:t>
            </a:r>
            <a:br>
              <a:rPr lang="ru-RU" sz="3200" smtClean="0">
                <a:solidFill>
                  <a:srgbClr val="FF0000"/>
                </a:solidFill>
                <a:effectLst/>
              </a:rPr>
            </a:br>
            <a:r>
              <a:rPr lang="ru-RU" sz="3200" smtClean="0">
                <a:solidFill>
                  <a:srgbClr val="FF0000"/>
                </a:solidFill>
                <a:effectLst/>
              </a:rPr>
              <a:t> дважды Герой Советского Союза</a:t>
            </a:r>
            <a:r>
              <a:rPr lang="ru-RU" sz="4000" smtClean="0"/>
              <a:t> </a:t>
            </a:r>
          </a:p>
        </p:txBody>
      </p:sp>
      <p:sp>
        <p:nvSpPr>
          <p:cNvPr id="12291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/>
            <a:r>
              <a:rPr lang="ru-RU" b="1" dirty="0" smtClean="0">
                <a:solidFill>
                  <a:schemeClr val="bg1"/>
                </a:solidFill>
                <a:effectLst/>
              </a:rPr>
              <a:t>Уроженец С. </a:t>
            </a:r>
            <a:r>
              <a:rPr lang="ru-RU" b="1" dirty="0" err="1" smtClean="0">
                <a:solidFill>
                  <a:schemeClr val="bg1"/>
                </a:solidFill>
                <a:effectLst/>
              </a:rPr>
              <a:t>Сетуха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b="1" dirty="0" err="1" smtClean="0">
                <a:solidFill>
                  <a:schemeClr val="bg1"/>
                </a:solidFill>
                <a:effectLst/>
              </a:rPr>
              <a:t>Залегощенского</a:t>
            </a:r>
            <a:r>
              <a:rPr lang="ru-RU" b="1" dirty="0" smtClean="0">
                <a:solidFill>
                  <a:schemeClr val="bg1"/>
                </a:solidFill>
                <a:effectLst/>
              </a:rPr>
              <a:t> района Орловской области, боевой летчик, особо отличился в боях а Ленинград, совершил 234 боевых вылета, сбил 27 вражеских самолетов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676400"/>
            <a:ext cx="3200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Артиллерист Николай Минаев, Герой Советского Союза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sp>
        <p:nvSpPr>
          <p:cNvPr id="13316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Уроженец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Мценского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района орловской области. В октябре 44 года его батальон освобождал Литву. Во время боя, когда русские солдаты выдерживали шквальный огонь немцев в течение двух часов, силы были на исходе, а фашисты все наступали. Тогда Минаев скомандовал своим артиллеристам «Огонь на меня» - 170 трупов немецких солдат , подбитые танки и бронетранспортеры – вот цена подвига майора Минаева, Героя Советского союза..</a:t>
            </a:r>
          </a:p>
        </p:txBody>
      </p:sp>
      <p:pic>
        <p:nvPicPr>
          <p:cNvPr id="13317" name="Picture 4" descr="мана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676400"/>
            <a:ext cx="3352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Летчица Марина Чечнева, Герой Советского Союза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sp>
        <p:nvSpPr>
          <p:cNvPr id="14340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Отважная летчица Марина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Чечнева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, уроженка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Малоархангельского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района,  громила врага в Белоруссии, Литве и Восточной Пруссии. На ее боевом счету десятки сбитых  немецких самолетов, разбитых поездов с техникой и продовольствием. За героизм и мужеству, проявленные в битве с врагом, Марине Павловне </a:t>
            </a:r>
            <a:r>
              <a:rPr lang="ru-RU" sz="2000" b="1" dirty="0" err="1" smtClean="0">
                <a:solidFill>
                  <a:schemeClr val="bg1"/>
                </a:solidFill>
                <a:effectLst/>
              </a:rPr>
              <a:t>Чечневой</a:t>
            </a:r>
            <a:r>
              <a:rPr lang="ru-RU" sz="2000" b="1" dirty="0" smtClean="0">
                <a:solidFill>
                  <a:schemeClr val="bg1"/>
                </a:solidFill>
                <a:effectLst/>
              </a:rPr>
              <a:t> присвоено звание Героя СС.</a:t>
            </a:r>
          </a:p>
        </p:txBody>
      </p:sp>
      <p:pic>
        <p:nvPicPr>
          <p:cNvPr id="14341" name="Picture 4" descr="200px-Marina_Pavlovna_Chechnev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1752600"/>
            <a:ext cx="31242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28596" y="1857364"/>
            <a:ext cx="8286808" cy="2928958"/>
          </a:xfrm>
        </p:spPr>
        <p:txBody>
          <a:bodyPr>
            <a:prstTxWarp prst="textChevronInverted">
              <a:avLst/>
            </a:prstTxWarp>
            <a:scene3d>
              <a:camera prst="isometricOffAxis2Left"/>
              <a:lightRig rig="threePt" dir="t"/>
            </a:scene3d>
          </a:bodyPr>
          <a:lstStyle/>
          <a:p>
            <a:pPr eaLnBrk="1" hangingPunct="1">
              <a:defRPr/>
            </a:pP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Franklin Gothic Heavy" pitchFamily="34" charset="0"/>
              </a:rPr>
              <a:t>Герои Болховской земли</a:t>
            </a:r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9900"/>
                </a:solidFill>
              </a:rPr>
              <a:t>Безменов Василий Иванович,</a:t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4000" smtClean="0">
                <a:solidFill>
                  <a:srgbClr val="009900"/>
                </a:solidFill>
              </a:rPr>
              <a:t>Герой Советского Союза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524000"/>
            <a:ext cx="4038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Уроженец с. </a:t>
            </a:r>
            <a:r>
              <a:rPr lang="ru-RU" sz="1800" b="1" dirty="0" err="1" smtClean="0">
                <a:solidFill>
                  <a:schemeClr val="bg1"/>
                </a:solidFill>
                <a:effectLst/>
              </a:rPr>
              <a:t>Мальтино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800" b="1" dirty="0" err="1" smtClean="0">
                <a:solidFill>
                  <a:schemeClr val="bg1"/>
                </a:solidFill>
                <a:effectLst/>
              </a:rPr>
              <a:t>Караченского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района (</a:t>
            </a:r>
            <a:r>
              <a:rPr lang="ru-RU" sz="1800" b="1" dirty="0" err="1" smtClean="0">
                <a:solidFill>
                  <a:schemeClr val="bg1"/>
                </a:solidFill>
                <a:effectLst/>
              </a:rPr>
              <a:t>нынеБрянская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область).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4 января 1943 года батарея 915-го артиллерийского полка под командованием замполита старшего лейтенанта </a:t>
            </a:r>
            <a:r>
              <a:rPr lang="ru-RU" sz="1800" b="1" dirty="0" err="1" smtClean="0">
                <a:solidFill>
                  <a:schemeClr val="bg1"/>
                </a:solidFill>
                <a:effectLst/>
              </a:rPr>
              <a:t>Безменова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в районе совхоза им. Сталина отражала атаки гитлеровцев, пытавшихся пробиться к окружённой группировке и деблокировать её. Прямой наводкой артиллеристы вели огонь по вражеской пехоте. Когда кончились снаряды, уничтожали врагов гранатами и ружейно-пулемётным огнём. Безменов был тяжело ранен, но оставался в строю. Погиб в этом бою.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6389" name="Picture 4" descr="BezmenovVasI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1828800"/>
            <a:ext cx="2667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5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9900"/>
                </a:solidFill>
              </a:rPr>
              <a:t>Матвеев Николай Пантелеевич</a:t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4000" smtClean="0">
                <a:solidFill>
                  <a:srgbClr val="009900"/>
                </a:solidFill>
              </a:rPr>
              <a:t>Герой Советского Союза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6482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Уроженец д. Асеева Болховского района. Участник Великой Отечественной войны с 1941 года. Сражался на Юго-Западном и 2-м Украинском фронтах. Участвовал в освобождении Украины, Молдавии, Румынии, Австрии и Чехословакии. Отличился при форсировании реки Днестр. В ночь на 20 марта 1944 года одним из первых форсировал Днестр в районе города Могилёв-Подольский (Винницкая область, Украина), захватил с батальоном плацдарм, что способствовало форсированию реки главными силами бригады.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За мужество и героизм, проявленные в боях. Указом Президиума Верховного Совета СССР от 13 сентября 1944 года старшему лейтенанту Матвееву Николаю Пантелеевичу присвоено звание Героя Советского Союза с вручением ордена Ленина и медали «Золотая Звезда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pic>
        <p:nvPicPr>
          <p:cNvPr id="17413" name="Picture 4" descr="Matveev_N_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752600"/>
            <a:ext cx="2743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>
                <a:solidFill>
                  <a:srgbClr val="009900"/>
                </a:solidFill>
                <a:effectLst/>
              </a:rPr>
              <a:t>Новосельцев Михаил Георгиевич</a:t>
            </a:r>
            <a:br>
              <a:rPr lang="ru-RU" sz="4000" smtClean="0">
                <a:solidFill>
                  <a:srgbClr val="009900"/>
                </a:solidFill>
                <a:effectLst/>
              </a:rPr>
            </a:br>
            <a:r>
              <a:rPr lang="ru-RU" sz="4000" smtClean="0">
                <a:solidFill>
                  <a:srgbClr val="009900"/>
                </a:solidFill>
                <a:effectLst/>
              </a:rPr>
              <a:t>Герой Советского Союза</a:t>
            </a:r>
          </a:p>
        </p:txBody>
      </p:sp>
      <p:sp>
        <p:nvSpPr>
          <p:cNvPr id="8295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829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7244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Уроженец д. Михнева Болховского района.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На фронтах Великой Отечественной войны с июня 1942 года. Сражался на Калининском, Воронежском, 1-м и 2-м Украинских фронтах. Разведчик.  Был трижды ранен. Боевое крещение получил в боях под городом Великие Луки. Защищал Воронеж, сражался на Курской дуге, форсировал Днепр, участвовал в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Корсунь-Шевченковской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операции, освобождал Правобережную Украину, город Станислав (ныне Ивано-Франковск, Украина), румынские города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Бая-Маре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и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Сату-Маре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, участвовал в боях в Карпатах и освобождении Словакии и Чехии. Особенно отличился при форсировании Днепра и обороне завоёванного плацдарма.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В ночь на 25 сентября 1943 года старший лейтенант Новосельцев организовал переправу 2 батарей артиллерийского дивизиона на правый берег Днепра в районе села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Гребени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Кагарлыкского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района Киевской области и, заняв позиции, огнём встретил контратакующего врага. В критические моменты боя сам вставал к орудию. Дивизион отстоял занятые позиции.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8437" name="Picture 4" descr="NovoseltsevMihGeor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928802"/>
            <a:ext cx="2895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3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9900"/>
                </a:solidFill>
              </a:rPr>
              <a:t>Аверьянов Иван Ильич, </a:t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4000" smtClean="0">
                <a:solidFill>
                  <a:srgbClr val="009900"/>
                </a:solidFill>
              </a:rPr>
              <a:t>Герой Советского Союза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</a:rPr>
              <a:t>Уроженец д. </a:t>
            </a:r>
            <a:r>
              <a:rPr lang="ru-RU" sz="1600" b="1" dirty="0" err="1" smtClean="0">
                <a:solidFill>
                  <a:schemeClr val="bg1"/>
                </a:solidFill>
              </a:rPr>
              <a:t>Пепелевка</a:t>
            </a:r>
            <a:r>
              <a:rPr lang="ru-RU" sz="1600" b="1" dirty="0" smtClean="0">
                <a:solidFill>
                  <a:schemeClr val="bg1"/>
                </a:solidFill>
              </a:rPr>
              <a:t> Болховского района. 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Командир стрелкового взвода 1035-го стрелкового полка (280-я стрелковая дивизия, 60-я армия, Центральный фронт) комсомолец старшина Иван Аверьянов 26 сентября 1943 года вместе со взводом одним из первых в батальоне форсировал реку Днепр севернее столицы Украины Киева.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Выбив фашистов из прибрежных окопов, взвод старшины Аверьянова захватил рубеж.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В бою по расширению отвоёванного у врага плацдарма командир взвода И.И. Аверьянов был ранен, но не покинул поля боя.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Указом Президиума Верховного Совета СССР от 17 октября 1943 года за образцовое выполнение боевых заданий командования на фронте борьбы с немецко-фашистским захватчиками и проявленные при этом мужество и героизм старшине Аверьянову Ивану Ильичу присвоено звание Героя Советского Союза с вручением ордена Ленина и медали «Золотая Звезда» (№ 1261).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pic>
        <p:nvPicPr>
          <p:cNvPr id="19461" name="Picture 4" descr="Аверьян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676400"/>
            <a:ext cx="2895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9900"/>
                </a:solidFill>
              </a:rPr>
              <a:t>Балалуев Алексей Андреевич, Герой Советского Союза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ru-RU" sz="2000" smtClean="0"/>
          </a:p>
        </p:txBody>
      </p:sp>
      <p:sp>
        <p:nvSpPr>
          <p:cNvPr id="20484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dirty="0" smtClean="0">
                <a:solidFill>
                  <a:schemeClr val="bg1"/>
                </a:solidFill>
                <a:effectLst/>
              </a:rPr>
              <a:t>Уроженец с.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Цимбулово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Болховского района. Участник Великой Отечественной войны с июня 1941 года. Сражался на Северо-Западном, Калининском и 1-м Украинском фронтах на истребителе ЛаГГ-3. Был лётчиком, командиром звена, а затем командиром </a:t>
            </a:r>
            <a:r>
              <a:rPr lang="ru-RU" sz="2000" dirty="0" err="1" smtClean="0">
                <a:solidFill>
                  <a:schemeClr val="bg1"/>
                </a:solidFill>
                <a:effectLst/>
              </a:rPr>
              <a:t>авиаэскадрильи</a:t>
            </a:r>
            <a:r>
              <a:rPr lang="ru-RU" sz="2000" dirty="0" smtClean="0">
                <a:solidFill>
                  <a:schemeClr val="bg1"/>
                </a:solidFill>
                <a:effectLst/>
              </a:rPr>
              <a:t> 21-го истребительного авиационного полка. Водил в бой группы из 6-8 самолётов. Прикрывал бомбардировщиков, штурмовиков, летал на разведку, штурмовал вражеские аэродромы. 10 октября 1942 года был тяжело ранен в воздушном бою.</a:t>
            </a:r>
          </a:p>
        </p:txBody>
      </p:sp>
      <p:pic>
        <p:nvPicPr>
          <p:cNvPr id="20485" name="Picture 4" descr="Балалу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857364"/>
            <a:ext cx="27987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009900"/>
                </a:solidFill>
              </a:rPr>
              <a:t>Естин Иван Сергеевич, </a:t>
            </a:r>
            <a:br>
              <a:rPr lang="ru-RU" sz="4000" smtClean="0">
                <a:solidFill>
                  <a:srgbClr val="009900"/>
                </a:solidFill>
              </a:rPr>
            </a:br>
            <a:r>
              <a:rPr lang="ru-RU" sz="4000" smtClean="0">
                <a:solidFill>
                  <a:srgbClr val="009900"/>
                </a:solidFill>
              </a:rPr>
              <a:t>Герой Советского Союза</a:t>
            </a:r>
          </a:p>
        </p:txBody>
      </p:sp>
      <p:pic>
        <p:nvPicPr>
          <p:cNvPr id="2150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562600" y="1600200"/>
            <a:ext cx="2997200" cy="3886200"/>
          </a:xfrm>
          <a:noFill/>
        </p:spPr>
      </p:pic>
      <p:sp>
        <p:nvSpPr>
          <p:cNvPr id="2150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838200" y="1600200"/>
            <a:ext cx="40386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Уроженец г.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Болхова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Орловской области. В армию призван 18 января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1942 г. В Великой Отечественной войне— с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1942 г. Наводчик орудия на Западном,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Брян_</a:t>
            </a:r>
            <a:endParaRPr lang="ru-RU" sz="1600" dirty="0" smtClean="0">
              <a:solidFill>
                <a:schemeClr val="bg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solidFill>
                  <a:schemeClr val="bg1"/>
                </a:solidFill>
                <a:effectLst/>
              </a:rPr>
              <a:t>ском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, Белорусском, 1_м Украинском фронтах.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Звание Героя Советского Союза присвоено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10 апреля 1945 г. Награжден орденом Славы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III степени, многими медалями. После войны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продолжал служить в рядах Советской армии.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Демобилизовался в 1960 г., после чего длительное время работал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за_</a:t>
            </a:r>
            <a:endParaRPr lang="ru-RU" sz="1600" dirty="0" smtClean="0">
              <a:solidFill>
                <a:schemeClr val="bg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solidFill>
                  <a:schemeClr val="bg1"/>
                </a:solidFill>
                <a:effectLst/>
              </a:rPr>
              <a:t>местителем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главного врача по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административно_хозяйственной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час_</a:t>
            </a:r>
            <a:endParaRPr lang="ru-RU" sz="1600" dirty="0" smtClean="0">
              <a:solidFill>
                <a:schemeClr val="bg1"/>
              </a:solidFill>
              <a:effectLst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dirty="0" err="1" smtClean="0">
                <a:solidFill>
                  <a:schemeClr val="bg1"/>
                </a:solidFill>
                <a:effectLst/>
              </a:rPr>
              <a:t>ти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Болховской ЦРБ и СЭС Болховского района.</a:t>
            </a:r>
          </a:p>
        </p:txBody>
      </p:sp>
    </p:spTree>
  </p:cSld>
  <p:clrMapOvr>
    <a:masterClrMapping/>
  </p:clrMapOvr>
  <p:transition spd="med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3400" y="457200"/>
            <a:ext cx="8229600" cy="6096000"/>
          </a:xfrm>
          <a:noFill/>
        </p:spPr>
      </p:pic>
      <p:sp>
        <p:nvSpPr>
          <p:cNvPr id="655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0" dirty="0" smtClean="0">
                <a:solidFill>
                  <a:srgbClr val="333300"/>
                </a:solidFill>
              </a:rPr>
              <a:t/>
            </a:r>
            <a:br>
              <a:rPr lang="ru-RU" sz="4000" b="0" dirty="0" smtClean="0">
                <a:solidFill>
                  <a:srgbClr val="3333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«Сороковые, роковые, свинцовые, пороховые, война гуляет по России,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а мы такие молодые»</a:t>
            </a:r>
          </a:p>
        </p:txBody>
      </p:sp>
    </p:spTree>
  </p:cSld>
  <p:clrMapOvr>
    <a:masterClrMapping/>
  </p:clrMapOvr>
  <p:transition spd="med"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</a:rPr>
              <a:t>Орловское подполье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22532" name="Picture 4" descr="history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8305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7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</a:rPr>
              <a:t>Орловское подполье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bg1"/>
                </a:solidFill>
              </a:rPr>
              <a:t>А.Н. Комаров - Жорес</a:t>
            </a: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2214554"/>
            <a:ext cx="30321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85861"/>
            <a:ext cx="7772400" cy="2314590"/>
          </a:xfrm>
        </p:spPr>
        <p:txBody>
          <a:bodyPr>
            <a:normAutofit fontScale="90000"/>
            <a:scene3d>
              <a:camera prst="perspectiveContrastingRightFacing"/>
              <a:lightRig rig="threePt" dir="t"/>
            </a:scene3d>
          </a:bodyPr>
          <a:lstStyle/>
          <a:p>
            <a:r>
              <a:rPr lang="ru-RU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Наши </a:t>
            </a:r>
            <a:r>
              <a:rPr lang="ru-RU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ветераны</a:t>
            </a:r>
            <a:endParaRPr lang="ru-RU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Торубаров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sz="4800" b="1" dirty="0" smtClean="0">
                <a:solidFill>
                  <a:srgbClr val="FF0000"/>
                </a:solidFill>
              </a:rPr>
              <a:t>Николай</a:t>
            </a:r>
            <a:r>
              <a:rPr lang="ru-RU" b="1" dirty="0" smtClean="0">
                <a:solidFill>
                  <a:srgbClr val="FF0000"/>
                </a:solidFill>
              </a:rPr>
              <a:t> Иванович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14488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После освобождения </a:t>
            </a:r>
            <a:r>
              <a:rPr lang="ru-RU" dirty="0" err="1" smtClean="0">
                <a:solidFill>
                  <a:schemeClr val="bg1"/>
                </a:solidFill>
              </a:rPr>
              <a:t>Болхова</a:t>
            </a:r>
            <a:r>
              <a:rPr lang="ru-RU" dirty="0" smtClean="0">
                <a:solidFill>
                  <a:schemeClr val="bg1"/>
                </a:solidFill>
              </a:rPr>
              <a:t> летом 1943 года ушел с войсками Советской Армии, служил артиллеристом. В одном из боев на территории Украины погиб весь артиллерийский отчет, в котором служил Николай Иванович. Наш ветеран был ранен в глаз, после длительного лечения в военном госпитале был демобилизован. В школе – интернате работал учителем математики.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7" name="Picture 3" descr="C:\Users\Светлана\Desktop\Фото ветеранов\S730149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Романова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Валентина Владимировна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Военный фельдшер, воевала на Брянском фронте, , была ранена. С военным госпиталем дошла до Польши. Награждена орденами и медалями. После войны работала секретарем в ПУ № 12.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Светлана\Desktop\Фото ветеранов\S730149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Любишин</a:t>
            </a:r>
            <a:r>
              <a:rPr lang="ru-RU" b="1" dirty="0" smtClean="0">
                <a:solidFill>
                  <a:srgbClr val="FF0000"/>
                </a:solidFill>
              </a:rPr>
              <a:t> Василий Семенович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Войну встретил подростком, был угнан в Германию. Из концлагеря трижды пытался бежать. После освобождения из концлагеря воевал в 215 стрелковом полке в качестве сына полка. После войны работал мастером производственного обучения в ПУ № 12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Светлана\Desktop\Фото ветеранов\Любишин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Фастов Михаил Дмитриевич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Воевал с первых дней войны, был радистом, 27 февраля 1945 года был тяжело ранен, осколки от вражеского снаряда до сих пор находятся в теле. Награжден многими орденами и медалями. После войны работал во вспомогательной  школе заместителем директора, в школе слабовидящих работал учителем   труда.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098" name="Picture 2" descr="C:\Users\Светлана\Desktop\Фото ветеранов\Фастов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Буйнова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Неонила</a:t>
            </a:r>
            <a:r>
              <a:rPr lang="ru-RU" b="1" dirty="0" smtClean="0">
                <a:solidFill>
                  <a:srgbClr val="FF0000"/>
                </a:solidFill>
              </a:rPr>
              <a:t> Николаевна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Во время Великой Отечественной войны работала  библиотекарем при фронтовой библиотеке. Награждена орденами и медалями. В школе слабовидящих работала воспитателем много лет.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122" name="Picture 2" descr="C:\Users\Светлана\Desktop\Фото ветеранов\Буйнова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00"/>
                </a:solidFill>
                <a:effectLst/>
              </a:rPr>
              <a:t>Летчик Михаил Жуков, </a:t>
            </a:r>
            <a:br>
              <a:rPr lang="ru-RU" sz="4000" dirty="0" smtClean="0">
                <a:solidFill>
                  <a:srgbClr val="FF0000"/>
                </a:solidFill>
                <a:effectLst/>
              </a:rPr>
            </a:br>
            <a:r>
              <a:rPr lang="ru-RU" sz="4000" dirty="0" smtClean="0">
                <a:solidFill>
                  <a:srgbClr val="FF0000"/>
                </a:solidFill>
                <a:effectLst/>
              </a:rPr>
              <a:t>Герой Советского Союза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600200"/>
            <a:ext cx="47244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Georgia" pitchFamily="18" charset="0"/>
              </a:rPr>
              <a:t>29.06.41 г. младший лейтенант Жуков дежурил на аэродроме. В 5.40 над аэродромом показалось двенадцать вражеских бомбардировщиков Ju.88. самолет  Жукова вылетел на перехват.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Georgia" pitchFamily="18" charset="0"/>
              </a:rPr>
              <a:t>Стремительной атакой наши истребители нарушили строй вражеских самолётов. Те начали беспорядочно сбрасывать бомбы и разворачиваться на свою территорию. Но один бомбардировщик решил незаметно прорваться к аэродрому. Жуков устремился за ним.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Georgia" pitchFamily="18" charset="0"/>
              </a:rPr>
              <a:t>Немецкий стрелок открыл огонь, но несколькими очередями советский лётчик заставил его замолчать. Следующей очередью он поджёг немецкий бомбардировщик, который задымил и стал снижаться. Жуков догнал его над Псковским озером в пятнадцати километрах западнее г. Остров. Он подошёл сзади на расстояние 50 метров и нажал на гашетку, но выстрелов не последовало - патроны кончились.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400" b="1" dirty="0" smtClean="0">
                <a:solidFill>
                  <a:schemeClr val="bg1"/>
                </a:solidFill>
                <a:effectLst/>
                <a:latin typeface="Georgia" pitchFamily="18" charset="0"/>
              </a:rPr>
              <a:t>Тогда Жуков решил пойти на таран и бросил свой истребитель на врага 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400" b="1" dirty="0" smtClean="0">
              <a:solidFill>
                <a:schemeClr val="bg1"/>
              </a:solidFill>
              <a:effectLst/>
              <a:latin typeface="Georgia" pitchFamily="18" charset="0"/>
            </a:endParaRPr>
          </a:p>
        </p:txBody>
      </p:sp>
      <p:pic>
        <p:nvPicPr>
          <p:cNvPr id="5125" name="Picture 4" descr="haritonov_doc_t_639_harit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600200"/>
            <a:ext cx="342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5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Летчик Степан Здоровцев, 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Герой Советского Союза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effectLst/>
              </a:rPr>
              <a:t>При возвращении из воздушного боя  летчик Степан </a:t>
            </a:r>
            <a:r>
              <a:rPr lang="ru-RU" sz="1400" b="1" dirty="0" err="1" smtClean="0">
                <a:solidFill>
                  <a:schemeClr val="bg1"/>
                </a:solidFill>
                <a:effectLst/>
              </a:rPr>
              <a:t>Здоровцев</a:t>
            </a:r>
            <a:r>
              <a:rPr lang="ru-RU" sz="1400" b="1" dirty="0" smtClean="0">
                <a:solidFill>
                  <a:schemeClr val="bg1"/>
                </a:solidFill>
                <a:effectLst/>
              </a:rPr>
              <a:t> обнаружил вражеский самолет  и атаковал его. Фашистский самолёт начал резко маневрировать, его стрелки открыли огонь по истребителю. Меткими очередями </a:t>
            </a:r>
            <a:r>
              <a:rPr lang="ru-RU" sz="1400" b="1" dirty="0" err="1" smtClean="0">
                <a:solidFill>
                  <a:schemeClr val="bg1"/>
                </a:solidFill>
                <a:effectLst/>
              </a:rPr>
              <a:t>Здоровцеву</a:t>
            </a:r>
            <a:r>
              <a:rPr lang="ru-RU" sz="1400" b="1" dirty="0" smtClean="0">
                <a:solidFill>
                  <a:schemeClr val="bg1"/>
                </a:solidFill>
                <a:effectLst/>
              </a:rPr>
              <a:t> удалось поразить обоих вражеских стрелков.  Вскоре кончились патроны, а недобитый враг попытался скрыться в облаках. Чтобы не дать ему уйти, </a:t>
            </a:r>
            <a:r>
              <a:rPr lang="ru-RU" sz="1400" b="1" dirty="0" err="1" smtClean="0">
                <a:solidFill>
                  <a:schemeClr val="bg1"/>
                </a:solidFill>
                <a:effectLst/>
              </a:rPr>
              <a:t>Здоровцев</a:t>
            </a:r>
            <a:r>
              <a:rPr lang="ru-RU" sz="1400" b="1" dirty="0" smtClean="0">
                <a:solidFill>
                  <a:schemeClr val="bg1"/>
                </a:solidFill>
                <a:effectLst/>
              </a:rPr>
              <a:t> решил таранить. Он увеличил обороты двигателя и стал приближаться к бомбардировщику. Он догнал его на высоте 7000 м. Когда противник оказался совсем рядом, </a:t>
            </a:r>
            <a:r>
              <a:rPr lang="ru-RU" sz="1400" b="1" dirty="0" err="1" smtClean="0">
                <a:solidFill>
                  <a:schemeClr val="bg1"/>
                </a:solidFill>
                <a:effectLst/>
              </a:rPr>
              <a:t>Здоровцев</a:t>
            </a:r>
            <a:r>
              <a:rPr lang="ru-RU" sz="1400" b="1" dirty="0" smtClean="0">
                <a:solidFill>
                  <a:schemeClr val="bg1"/>
                </a:solidFill>
                <a:effectLst/>
              </a:rPr>
              <a:t> плавно взял ручку управления на себя и лопасти винта начали крошить рули «Юнкерса». Тот камнем пошёл к земле 8.07.41 г. младшему лейтенанту </a:t>
            </a:r>
            <a:r>
              <a:rPr lang="ru-RU" sz="1400" b="1" dirty="0" err="1" smtClean="0">
                <a:solidFill>
                  <a:schemeClr val="bg1"/>
                </a:solidFill>
                <a:effectLst/>
              </a:rPr>
              <a:t>Здоровцеву</a:t>
            </a:r>
            <a:r>
              <a:rPr lang="ru-RU" sz="1400" b="1" dirty="0" smtClean="0">
                <a:solidFill>
                  <a:schemeClr val="bg1"/>
                </a:solidFill>
                <a:effectLst/>
              </a:rPr>
              <a:t> Степану Ивановичу было присвоено звание Герой Советского Союза.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1400" b="1" dirty="0" smtClean="0">
                <a:solidFill>
                  <a:schemeClr val="bg1"/>
                </a:solidFill>
                <a:effectLst/>
              </a:rPr>
              <a:t>9.07.41 г. не вернулся из боевого вылета.</a:t>
            </a:r>
            <a:r>
              <a:rPr lang="ru-RU" sz="1000" b="1" dirty="0" smtClean="0">
                <a:solidFill>
                  <a:schemeClr val="bg1"/>
                </a:solidFill>
                <a:effectLst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ru-RU" sz="1000" dirty="0" smtClean="0">
              <a:solidFill>
                <a:schemeClr val="bg1"/>
              </a:solidFill>
            </a:endParaRPr>
          </a:p>
        </p:txBody>
      </p:sp>
      <p:sp>
        <p:nvSpPr>
          <p:cNvPr id="6148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191000" cy="4525963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600" b="1" smtClean="0">
              <a:effectLst/>
            </a:endParaRPr>
          </a:p>
        </p:txBody>
      </p:sp>
      <p:pic>
        <p:nvPicPr>
          <p:cNvPr id="6149" name="Picture 4" descr="здоровце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600200"/>
            <a:ext cx="3810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Летчик Петр Харитонов, 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Герой Советского Союза</a:t>
            </a:r>
          </a:p>
        </p:txBody>
      </p:sp>
      <p:sp>
        <p:nvSpPr>
          <p:cNvPr id="7168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600" smtClean="0"/>
          </a:p>
        </p:txBody>
      </p:sp>
      <p:sp>
        <p:nvSpPr>
          <p:cNvPr id="716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27.06.41 г. он таранил бомбардировщик Ju.88. Во время боя его самолет попал под огонь воздушного стрелка противника. Машина младшего лейтенанта Харитонова получила повреждения, отказали пулеметы. Тогда летчик подвел свой истребитель И-16 к хвосту бомбардировщика и воздушным винтом отрубил ему руль высоты. Лишившись управления, фашистский бомбардировщик врезался в землю. Харитонов дотянул до аэродрома и благополучно посадил свою поврежденную машину</a:t>
            </a:r>
            <a:r>
              <a:rPr lang="ru-RU" sz="1600" dirty="0" smtClean="0">
                <a:solidFill>
                  <a:schemeClr val="bg1"/>
                </a:solidFill>
              </a:rPr>
              <a:t>»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chemeClr val="bg1"/>
                </a:solidFill>
                <a:effectLst/>
              </a:rPr>
              <a:t>8.07.41 г. младшему лейтенанту Харитонову Пётру Тимофеевичу было присвоено, звание Герой Советского Союза</a:t>
            </a:r>
            <a:r>
              <a:rPr lang="ru-RU" sz="2000" b="1" dirty="0" smtClean="0">
                <a:effectLst/>
              </a:rPr>
              <a:t>. </a:t>
            </a:r>
          </a:p>
        </p:txBody>
      </p:sp>
      <p:pic>
        <p:nvPicPr>
          <p:cNvPr id="7173" name="Picture 4" descr="Михаил Жуков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600200"/>
            <a:ext cx="4038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FF"/>
                </a:solidFill>
              </a:rPr>
              <a:t>Партизанка Зоя Космодемьянская, Герой Советского Союза</a:t>
            </a:r>
          </a:p>
        </p:txBody>
      </p:sp>
      <p:sp>
        <p:nvSpPr>
          <p:cNvPr id="72710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8196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3733800" y="1600200"/>
            <a:ext cx="49530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В первые дни начала Великой Отечественной войны Зоя обратилась в Октябрьский райком комсомола с просьбой послать ее на фронт. Вскоре по путевке комсомола она была направлена в партизанский отряд, действовавший по заданию штаба Западного фронта на </a:t>
            </a:r>
            <a:r>
              <a:rPr lang="ru-RU" sz="1600" b="1" dirty="0" err="1" smtClean="0">
                <a:solidFill>
                  <a:schemeClr val="bg1"/>
                </a:solidFill>
                <a:effectLst/>
              </a:rPr>
              <a:t>можайском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 направлении. Дважды направлялась в тыл </a:t>
            </a:r>
            <a:r>
              <a:rPr lang="ru-RU" sz="1600" b="1" dirty="0" err="1" smtClean="0">
                <a:solidFill>
                  <a:schemeClr val="bg1"/>
                </a:solidFill>
                <a:effectLst/>
              </a:rPr>
              <a:t>противникака</a:t>
            </a:r>
            <a:r>
              <a:rPr lang="ru-RU" sz="1600" b="1" dirty="0" smtClean="0">
                <a:solidFill>
                  <a:schemeClr val="bg1"/>
                </a:solidFill>
                <a:effectLst/>
              </a:rPr>
              <a:t>. В конце ноября 1941 года в районе деревне Петрищево (Рузский район Московской области) была схвачена фашистами.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Фашистские палачи подвергли партизанку жестоким пыткам. От нее требовали признания, кто и зачем ее послал. Мужественная комсомолке не ответила ни на один вопрос гитлеровцев. Она даже не назвала своего подлинного имени и фамилии. После долгих и мучительных истязаний Зою 29 ноября 1941 года повесили на сельской площади Петрищева.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600" b="1" dirty="0" smtClean="0">
                <a:solidFill>
                  <a:schemeClr val="bg1"/>
                </a:solidFill>
                <a:effectLst/>
              </a:rPr>
              <a:t>Звание Героя Советского Союза Зое Анатольевне Космодемьянской присвоено посмертно 16 февраля 1942 за мужество и героизм, проявленные в борьбе с немецкими фашистами</a:t>
            </a:r>
            <a:r>
              <a:rPr lang="ru-RU" sz="1600" b="1" dirty="0" smtClean="0">
                <a:effectLst/>
              </a:rPr>
              <a:t>.</a:t>
            </a:r>
          </a:p>
        </p:txBody>
      </p:sp>
      <p:pic>
        <p:nvPicPr>
          <p:cNvPr id="8197" name="Picture 4" descr="kosmodemianskaya_30621_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335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dirty="0" smtClean="0">
                <a:solidFill>
                  <a:srgbClr val="FF00FF"/>
                </a:solidFill>
                <a:effectLst/>
              </a:rPr>
              <a:t>Разведчица Лиза Чайкина, </a:t>
            </a:r>
            <a:br>
              <a:rPr lang="ru-RU" sz="4000" dirty="0" smtClean="0">
                <a:solidFill>
                  <a:srgbClr val="FF00FF"/>
                </a:solidFill>
                <a:effectLst/>
              </a:rPr>
            </a:br>
            <a:r>
              <a:rPr lang="ru-RU" sz="4000" dirty="0" smtClean="0">
                <a:solidFill>
                  <a:srgbClr val="FF00FF"/>
                </a:solidFill>
                <a:effectLst/>
              </a:rPr>
              <a:t>Герой Советского Союза</a:t>
            </a: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Во время войны она была разведчицей </a:t>
            </a:r>
            <a:r>
              <a:rPr lang="ru-RU" sz="1800" b="1" dirty="0" err="1" smtClean="0">
                <a:solidFill>
                  <a:schemeClr val="bg1"/>
                </a:solidFill>
                <a:effectLst/>
              </a:rPr>
              <a:t>Пеновского</a:t>
            </a:r>
            <a:r>
              <a:rPr lang="ru-RU" sz="1800" b="1" dirty="0" smtClean="0">
                <a:solidFill>
                  <a:schemeClr val="bg1"/>
                </a:solidFill>
                <a:effectLst/>
              </a:rPr>
              <a:t> партизанского отряда в Тверской области. В музее есть ксерокопии распространяемых ею листовок, боевое оружие, карта-схема и путь, которым шла Лиза, выполняя свое последнее задание. Она побывала в 14 деревнях, занятых врагом, распространяя листовки среди советских людей, вселяя в них веру в победу.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1800" b="1" dirty="0" smtClean="0">
                <a:solidFill>
                  <a:schemeClr val="bg1"/>
                </a:solidFill>
                <a:effectLst/>
              </a:rPr>
              <a:t>При выполнении задания Лиза Чайкина была схвачена гитлеровцами по доносу предателя и после допросов и нечеловеческих пыток её расстреляли. Захоронена Лиза в братской могиле в городе Пено.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800" dirty="0" smtClean="0"/>
          </a:p>
        </p:txBody>
      </p:sp>
      <p:pic>
        <p:nvPicPr>
          <p:cNvPr id="9221" name="Picture 4" descr="Чайкин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928802"/>
            <a:ext cx="2986272" cy="3324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Молодогвардейцы, 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Герои Советского Союза</a:t>
            </a:r>
          </a:p>
        </p:txBody>
      </p:sp>
      <p:pic>
        <p:nvPicPr>
          <p:cNvPr id="10243" name="Picture 4" descr="Кошево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19812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5" descr="Тюленин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4191000"/>
            <a:ext cx="1571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6" descr="Любовь Шевцо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1200" y="4191000"/>
            <a:ext cx="16002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7" descr="Иван Земнухов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1371600"/>
            <a:ext cx="157162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8" descr="Громова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05600" y="1524000"/>
            <a:ext cx="1600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3429000" y="4419600"/>
            <a:ext cx="18843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Олег Кошевой</a:t>
            </a:r>
          </a:p>
        </p:txBody>
      </p:sp>
      <p:sp>
        <p:nvSpPr>
          <p:cNvPr id="74765" name="Rectangle 13"/>
          <p:cNvSpPr>
            <a:spLocks noChangeArrowheads="1"/>
          </p:cNvSpPr>
          <p:nvPr/>
        </p:nvSpPr>
        <p:spPr bwMode="auto">
          <a:xfrm>
            <a:off x="1219200" y="6096000"/>
            <a:ext cx="21780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Сергей Тюленин</a:t>
            </a:r>
          </a:p>
        </p:txBody>
      </p:sp>
      <p:sp>
        <p:nvSpPr>
          <p:cNvPr id="74766" name="Rectangle 14"/>
          <p:cNvSpPr>
            <a:spLocks noChangeArrowheads="1"/>
          </p:cNvSpPr>
          <p:nvPr/>
        </p:nvSpPr>
        <p:spPr bwMode="auto">
          <a:xfrm>
            <a:off x="6096000" y="6172200"/>
            <a:ext cx="2252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Любовь Шевцова</a:t>
            </a:r>
          </a:p>
        </p:txBody>
      </p:sp>
      <p:sp>
        <p:nvSpPr>
          <p:cNvPr id="74767" name="Rectangle 15"/>
          <p:cNvSpPr>
            <a:spLocks noChangeArrowheads="1"/>
          </p:cNvSpPr>
          <p:nvPr/>
        </p:nvSpPr>
        <p:spPr bwMode="auto">
          <a:xfrm>
            <a:off x="6705600" y="3733800"/>
            <a:ext cx="20796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  <a:defRPr/>
            </a:pPr>
            <a:r>
              <a:rPr lang="ru-RU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Ульяна Громова</a:t>
            </a:r>
          </a:p>
        </p:txBody>
      </p:sp>
      <p:sp>
        <p:nvSpPr>
          <p:cNvPr id="10252" name="Rectangle 16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4" eaLnBrk="1" hangingPunct="1"/>
            <a:r>
              <a:rPr lang="ru-RU" dirty="0" smtClean="0">
                <a:effectLst/>
              </a:rPr>
              <a:t>Иван </a:t>
            </a:r>
            <a:r>
              <a:rPr lang="ru-RU" dirty="0" err="1" smtClean="0">
                <a:effectLst/>
              </a:rPr>
              <a:t>Земнухов</a:t>
            </a:r>
            <a:endParaRPr lang="ru-RU" dirty="0" smtClean="0">
              <a:effectLst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>
                <a:solidFill>
                  <a:srgbClr val="FF0000"/>
                </a:solidFill>
              </a:rPr>
              <a:t>Александр Матросов, </a:t>
            </a:r>
            <a:br>
              <a:rPr lang="ru-RU" sz="4000" smtClean="0">
                <a:solidFill>
                  <a:srgbClr val="FF0000"/>
                </a:solidFill>
              </a:rPr>
            </a:br>
            <a:r>
              <a:rPr lang="ru-RU" sz="4000" smtClean="0">
                <a:solidFill>
                  <a:srgbClr val="FF0000"/>
                </a:solidFill>
              </a:rPr>
              <a:t>Герой Советского Союза</a:t>
            </a:r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1400" smtClean="0"/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1600200"/>
            <a:ext cx="5029200" cy="4525963"/>
          </a:xfrm>
        </p:spPr>
        <p:txBody>
          <a:bodyPr>
            <a:normAutofit lnSpcReduction="10000"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1600" dirty="0" smtClean="0">
                <a:solidFill>
                  <a:schemeClr val="bg1"/>
                </a:solidFill>
                <a:effectLst/>
              </a:rPr>
              <a:t>27 февраля 1943 года 2-й батальон получил задачу атаковать опорный пункт в районе деревни Плетень, западнее деревни Чернушки, </a:t>
            </a:r>
            <a:r>
              <a:rPr lang="ru-RU" sz="1600" dirty="0" err="1" smtClean="0">
                <a:solidFill>
                  <a:schemeClr val="bg1"/>
                </a:solidFill>
                <a:effectLst/>
              </a:rPr>
              <a:t>Локнянского</a:t>
            </a:r>
            <a:r>
              <a:rPr lang="ru-RU" sz="1600" dirty="0" smtClean="0">
                <a:solidFill>
                  <a:schemeClr val="bg1"/>
                </a:solidFill>
                <a:effectLst/>
              </a:rPr>
              <a:t> района Псковской области. Как только наши солдаты прошли лес и вышли на опушку, они попали под сильный пулемётный огонь противника - три вражеских пулемёта в дзотах прикрывали подступы к деревне. Один пулемёт подавила штурмовая группа автоматчиков и бронебойщиков. Второй дзот уничтожила другая группа бронебойщиков. Но пулемёт из третьего дзота продолжал обстреливать всю лощину перед деревней. Попытки заставить его замолчать не увенчались успехом. Тогда в сторону дзота пополз красноармеец Матросов А.М. Он подобрался к амбразуре с фланга и бросил две гранаты. Пулемёт замолчал. Но как только бойцы поднялись в атаку, пулемёт снова ожил. Тогда Матросов поднялся, рывком бросился к дзоту и своим телом закрыл амбразуру. Ценою своей жизни он содействовал выполнению боевой задачи подразделением.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1400" dirty="0" smtClean="0">
                <a:solidFill>
                  <a:schemeClr val="bg1"/>
                </a:solidFill>
                <a:effectLst/>
              </a:rPr>
              <a:t>Звание Героя Советского Союза Александру Матвеевичу Матросову присвоено посмертно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11269" name="Picture 4" descr="matrosov_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857364"/>
            <a:ext cx="335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72</TotalTime>
  <Words>1929</Words>
  <PresentationFormat>Экран (4:3)</PresentationFormat>
  <Paragraphs>119</Paragraphs>
  <Slides>27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УРОК МУЖЕСТВА «Память мне стучится в сердце»</vt:lpstr>
      <vt:lpstr>      «Сороковые, роковые, свинцовые, пороховые, война гуляет по России,  а мы такие молодые»</vt:lpstr>
      <vt:lpstr>Летчик Михаил Жуков,  Герой Советского Союза</vt:lpstr>
      <vt:lpstr>Летчик Степан Здоровцев,  Герой Советского Союза</vt:lpstr>
      <vt:lpstr>Летчик Петр Харитонов,  Герой Советского Союза</vt:lpstr>
      <vt:lpstr>Партизанка Зоя Космодемьянская, Герой Советского Союза</vt:lpstr>
      <vt:lpstr>Разведчица Лиза Чайкина,  Герой Советского Союза</vt:lpstr>
      <vt:lpstr>Молодогвардейцы,  Герои Советского Союза</vt:lpstr>
      <vt:lpstr>Александр Матросов,  Герой Советского Союза</vt:lpstr>
      <vt:lpstr>Летчик Георгий  Паршин,  дважды Герой Советского Союза </vt:lpstr>
      <vt:lpstr>Артиллерист Николай Минаев, Герой Советского Союза</vt:lpstr>
      <vt:lpstr>Летчица Марина Чечнева, Герой Советского Союза</vt:lpstr>
      <vt:lpstr>Герои Болховской земли</vt:lpstr>
      <vt:lpstr>Безменов Василий Иванович, Герой Советского Союза</vt:lpstr>
      <vt:lpstr>Матвеев Николай Пантелеевич Герой Советского Союза</vt:lpstr>
      <vt:lpstr>Новосельцев Михаил Георгиевич Герой Советского Союза</vt:lpstr>
      <vt:lpstr>Аверьянов Иван Ильич,  Герой Советского Союза</vt:lpstr>
      <vt:lpstr>Балалуев Алексей Андреевич, Герой Советского Союза</vt:lpstr>
      <vt:lpstr>Естин Иван Сергеевич,  Герой Советского Союза</vt:lpstr>
      <vt:lpstr>Орловское подполье</vt:lpstr>
      <vt:lpstr>Орловское подполье</vt:lpstr>
      <vt:lpstr>Наши ветераны</vt:lpstr>
      <vt:lpstr>Торубаров Николай Иванович</vt:lpstr>
      <vt:lpstr>Романова  Валентина Владимировна</vt:lpstr>
      <vt:lpstr>Любишин Василий Семенович</vt:lpstr>
      <vt:lpstr>Фастов Михаил Дмитриевич</vt:lpstr>
      <vt:lpstr>Буйнова Неонила Николаевна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УРОК МУЖЕСТВА «Память мне стучится в сердце»</dc:title>
  <dc:creator>Светлана</dc:creator>
  <cp:lastModifiedBy>Светлана</cp:lastModifiedBy>
  <cp:revision>8</cp:revision>
  <dcterms:created xsi:type="dcterms:W3CDTF">2009-08-28T09:35:35Z</dcterms:created>
  <dcterms:modified xsi:type="dcterms:W3CDTF">2009-10-16T08:58:14Z</dcterms:modified>
</cp:coreProperties>
</file>