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762" r:id="rId2"/>
  </p:sldMasterIdLst>
  <p:notesMasterIdLst>
    <p:notesMasterId r:id="rId15"/>
  </p:notesMasterIdLst>
  <p:sldIdLst>
    <p:sldId id="256" r:id="rId3"/>
    <p:sldId id="264" r:id="rId4"/>
    <p:sldId id="262" r:id="rId5"/>
    <p:sldId id="263" r:id="rId6"/>
    <p:sldId id="257" r:id="rId7"/>
    <p:sldId id="258" r:id="rId8"/>
    <p:sldId id="260" r:id="rId9"/>
    <p:sldId id="261" r:id="rId10"/>
    <p:sldId id="266" r:id="rId11"/>
    <p:sldId id="269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99FF99"/>
    <a:srgbClr val="006600"/>
    <a:srgbClr val="008000"/>
    <a:srgbClr val="FF6600"/>
    <a:srgbClr val="6600CC"/>
    <a:srgbClr val="FFFF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2C2EFE-746E-4C9F-9EE8-45B740130735}" type="datetimeFigureOut">
              <a:rPr lang="ru-RU"/>
              <a:pPr>
                <a:defRPr/>
              </a:pPr>
              <a:t>09.03.2014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B43A25-CAFB-4EAC-8C9A-A75531702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5260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B43A25-CAFB-4EAC-8C9A-A755317029C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583222-4432-4DAC-ABBB-26DE294637E0}" type="slidenum">
              <a:rPr lang="ru-RU" sz="1200">
                <a:latin typeface="Calibri" pitchFamily="34" charset="0"/>
              </a:rPr>
              <a:pPr algn="r"/>
              <a:t>12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Пожалуйста, подумайте и запишите ваши определения на шариках. Вы работаете в группе. На обдумывания три минуты. (Участники команд записывают свои определения на шариках и прикрепляют и оформляют аппликацию).  Во время работы звучит спокойная мелодия.                                    </a:t>
            </a:r>
            <a:endParaRPr lang="ru-RU" b="1" i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9F4F3-43F1-48F3-9AB2-02626E5CD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50AB8-2980-4371-9B28-AFCFEA1FF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C8E5-E9CE-40B5-8C89-74A020205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F5E5D5-1697-47B0-B251-2DC85980DF31}" type="datetimeFigureOut">
              <a:rPr lang="ru-RU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F8A5F-9059-4D8B-86AD-D43B1DFFAA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44BF3-95B5-4F69-A7EC-3CCB163150F4}" type="datetimeFigureOut">
              <a:rPr lang="ru-RU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17317-B468-469A-B0C7-4B19FC2626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7CCC41-57E1-4CCC-B3E5-DBC05F9D77FB}" type="datetimeFigureOut">
              <a:rPr lang="ru-RU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82FA8-AC80-4023-85FB-DC3CF45768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9F9A97-8B7E-4D52-A701-44957812866A}" type="datetimeFigureOut">
              <a:rPr lang="ru-RU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824C3-9085-4FF6-BB39-CBCB6D2F98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1B5F54-65B1-45C1-B332-DB51B2363A84}" type="datetimeFigureOut">
              <a:rPr lang="ru-RU"/>
              <a:pPr/>
              <a:t>09.03.2014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765EE-1AA8-4980-8611-EF2C2D4C0D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DB7528-D742-424A-9BCA-49EEF6E0196C}" type="datetimeFigureOut">
              <a:rPr lang="ru-RU"/>
              <a:pPr/>
              <a:t>09.03.2014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C343F-6479-4EBE-978D-68BB09C56B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7E678-1A5F-42AC-848D-89AEFA7C9100}" type="datetimeFigureOut">
              <a:rPr lang="ru-RU"/>
              <a:pPr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BFFFB-D4B0-4054-A78C-781B6FECE3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1643DF-223B-4EA9-A43D-19197278F491}" type="datetimeFigureOut">
              <a:rPr lang="ru-RU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4B60E-47C4-49FF-BC2B-CF8AB48FE8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C2CEF-BD1D-4F3E-A516-2FEB8BD28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975823-E01C-41F9-A928-49E64D0666CB}" type="datetimeFigureOut">
              <a:rPr lang="ru-RU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0CA55-F516-4D64-8159-0BB69AB4A2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CCACC1-6E31-42B9-AB7C-B347F8DE8BE0}" type="datetimeFigureOut">
              <a:rPr lang="ru-RU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82986-6E84-4091-BFA1-93B8122EDB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146D9-C43C-4305-ACA9-D3B19486B032}" type="datetimeFigureOut">
              <a:rPr lang="ru-RU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33C9C-D627-45EF-AA3F-140EAE7B13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F84B3-6295-4361-B7C1-CD2BC8BA3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461BB-E8B2-4ADB-A081-C68C7A42B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6E6D-8707-4609-BD77-FD4B0862A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411CC-1302-48B1-AF8B-147BE051F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EDD0-E9F6-4C0C-AB1F-A9C252A36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20311-A111-4E46-806E-5F878B55C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9FCA9-2F3D-47B8-A84E-435E65DEA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88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87DC584B-D360-4736-A104-D69149D46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84" r:id="rId9"/>
    <p:sldLayoutId id="2147483771" r:id="rId10"/>
    <p:sldLayoutId id="214748377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ECAD13FF-EEF2-4EFF-8E12-073DF074ED1E}" type="datetimeFigureOut">
              <a:rPr lang="ru-RU"/>
              <a:pPr/>
              <a:t>09.03.2014</a:t>
            </a:fld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D1CE984-7E68-47CA-BCF3-CBBD0993BF3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/>
          </p:cNvSpPr>
          <p:nvPr>
            <p:ph type="ctrTitle" idx="4294967295"/>
          </p:nvPr>
        </p:nvSpPr>
        <p:spPr>
          <a:xfrm>
            <a:off x="971550" y="1052513"/>
            <a:ext cx="7345363" cy="237648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Arial" charset="0"/>
                <a:cs typeface="Trebuchet MS" pitchFamily="34" charset="0"/>
              </a:rPr>
              <a:t>Формирование навыков  здорового образа жизни через предметную деятельность</a:t>
            </a:r>
          </a:p>
        </p:txBody>
      </p:sp>
      <p:pic>
        <p:nvPicPr>
          <p:cNvPr id="14340" name="Picture 6" descr="Рисунок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860800"/>
            <a:ext cx="2809875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064500" cy="792163"/>
          </a:xfrm>
        </p:spPr>
        <p:txBody>
          <a:bodyPr/>
          <a:lstStyle/>
          <a:p>
            <a:r>
              <a:rPr lang="ru-RU" sz="2800" b="1"/>
              <a:t>Язык цвета помогает понять окружающим юного художника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351838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>
                <a:solidFill>
                  <a:srgbClr val="0000FF"/>
                </a:solidFill>
                <a:latin typeface="Arial" charset="0"/>
              </a:rPr>
              <a:t>Синий</a:t>
            </a:r>
            <a:r>
              <a:rPr lang="ru-RU">
                <a:latin typeface="Arial" charset="0"/>
              </a:rPr>
              <a:t> – потребность в покое и отдыхе.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>
                <a:solidFill>
                  <a:srgbClr val="006600"/>
                </a:solidFill>
                <a:latin typeface="Arial" charset="0"/>
              </a:rPr>
              <a:t>Зелёный</a:t>
            </a:r>
            <a:r>
              <a:rPr lang="ru-RU">
                <a:latin typeface="Arial" charset="0"/>
              </a:rPr>
              <a:t> олицетворяет гордость, стремление к независимости, заботе о здоровье.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>
                <a:solidFill>
                  <a:srgbClr val="FF0000"/>
                </a:solidFill>
                <a:latin typeface="Arial" charset="0"/>
              </a:rPr>
              <a:t>Красный</a:t>
            </a:r>
            <a:r>
              <a:rPr lang="ru-RU">
                <a:latin typeface="Arial" charset="0"/>
              </a:rPr>
              <a:t> –энергия, радость от своей деятельности.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>
                <a:solidFill>
                  <a:srgbClr val="FFFF00"/>
                </a:solidFill>
                <a:latin typeface="Arial" charset="0"/>
              </a:rPr>
              <a:t>Жёлтый</a:t>
            </a:r>
            <a:r>
              <a:rPr lang="ru-RU">
                <a:latin typeface="Arial" charset="0"/>
              </a:rPr>
              <a:t> – необходимость в радостных переживаниях, реализации своей мечты.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>
                <a:solidFill>
                  <a:srgbClr val="6600CC"/>
                </a:solidFill>
                <a:latin typeface="Arial" charset="0"/>
              </a:rPr>
              <a:t>Фиолетовый</a:t>
            </a:r>
            <a:r>
              <a:rPr lang="ru-RU">
                <a:solidFill>
                  <a:srgbClr val="6600CC"/>
                </a:solidFill>
                <a:latin typeface="Arial" charset="0"/>
              </a:rPr>
              <a:t> </a:t>
            </a:r>
            <a:r>
              <a:rPr lang="ru-RU">
                <a:latin typeface="Arial" charset="0"/>
              </a:rPr>
              <a:t>– синтементальность, жажда романтических приключений.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>
                <a:solidFill>
                  <a:srgbClr val="FF6600"/>
                </a:solidFill>
                <a:latin typeface="Arial" charset="0"/>
              </a:rPr>
              <a:t>Оранжевый</a:t>
            </a:r>
            <a:r>
              <a:rPr lang="ru-RU">
                <a:latin typeface="Arial" charset="0"/>
              </a:rPr>
              <a:t> – стремление человека к самораскрытию и установлению контактов с окружающими. Оранжевый – это цвет освобождающий.           </a:t>
            </a:r>
            <a:r>
              <a:rPr lang="ru-RU" sz="1800" i="1">
                <a:latin typeface="Arial" charset="0"/>
              </a:rPr>
              <a:t>(по Максу Люшеру)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/>
          </p:cNvSpPr>
          <p:nvPr>
            <p:ph type="subTitle" idx="1"/>
          </p:nvPr>
        </p:nvSpPr>
        <p:spPr>
          <a:xfrm>
            <a:off x="611188" y="1268413"/>
            <a:ext cx="7777162" cy="4752975"/>
          </a:xfrm>
        </p:spPr>
        <p:txBody>
          <a:bodyPr anchor="ctr"/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</a:rPr>
              <a:t>Преодолевать жизненные трудности без вреда собственному здоровью – главная задача предметов искусства в общеобразовательной школе.</a:t>
            </a:r>
          </a:p>
          <a:p>
            <a:pPr algn="ctr"/>
            <a:endParaRPr lang="ru-RU" sz="2800" i="1" dirty="0" smtClean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3"/>
          <p:cNvSpPr txBox="1">
            <a:spLocks noGrp="1"/>
          </p:cNvSpPr>
          <p:nvPr/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EFCD5E-42AA-4735-A2C0-412BC37DDD59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17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00113" y="188913"/>
            <a:ext cx="7835900" cy="1065212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«Из чего складывается ЗОЖ» </a:t>
            </a:r>
            <a:r>
              <a:rPr lang="ru-RU" sz="1400" b="1" i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rebuchet MS" pitchFamily="34" charset="0"/>
              </a:rPr>
              <a:t/>
            </a:r>
            <a:br>
              <a:rPr lang="ru-RU" sz="1400" b="1" i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rebuchet MS" pitchFamily="34" charset="0"/>
              </a:rPr>
            </a:br>
            <a:r>
              <a:rPr lang="ru-RU" sz="1400" b="1" i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rebuchet MS" pitchFamily="34" charset="0"/>
              </a:rPr>
              <a:t>(</a:t>
            </a:r>
            <a:r>
              <a:rPr lang="ru-RU" sz="14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rebuchet MS" pitchFamily="34" charset="0"/>
              </a:rPr>
              <a:t> </a:t>
            </a:r>
            <a:r>
              <a:rPr lang="ru-RU" sz="14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1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интерактивной доске)</a:t>
            </a:r>
            <a:r>
              <a:rPr lang="ru-RU" sz="1400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603" name="Group 4"/>
          <p:cNvGrpSpPr>
            <a:grpSpLocks noChangeAspect="1"/>
          </p:cNvGrpSpPr>
          <p:nvPr/>
        </p:nvGrpSpPr>
        <p:grpSpPr bwMode="auto">
          <a:xfrm>
            <a:off x="179388" y="1268413"/>
            <a:ext cx="8785225" cy="5113337"/>
            <a:chOff x="2356" y="4628"/>
            <a:chExt cx="7200" cy="4290"/>
          </a:xfrm>
        </p:grpSpPr>
        <p:sp>
          <p:nvSpPr>
            <p:cNvPr id="25604" name="AutoShape 5"/>
            <p:cNvSpPr>
              <a:spLocks noChangeAspect="1" noChangeArrowheads="1"/>
            </p:cNvSpPr>
            <p:nvPr/>
          </p:nvSpPr>
          <p:spPr bwMode="auto">
            <a:xfrm>
              <a:off x="2356" y="4628"/>
              <a:ext cx="7200" cy="4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>
                <a:latin typeface="Arial" charset="0"/>
              </a:endParaRPr>
            </a:p>
          </p:txBody>
        </p:sp>
        <p:sp>
          <p:nvSpPr>
            <p:cNvPr id="31750" name="Oval 6"/>
            <p:cNvSpPr>
              <a:spLocks noChangeArrowheads="1"/>
            </p:cNvSpPr>
            <p:nvPr/>
          </p:nvSpPr>
          <p:spPr bwMode="auto">
            <a:xfrm flipV="1">
              <a:off x="4223" y="7902"/>
              <a:ext cx="3554" cy="967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ЗОЖ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31751" name="Oval 7"/>
            <p:cNvSpPr>
              <a:spLocks noChangeArrowheads="1"/>
            </p:cNvSpPr>
            <p:nvPr/>
          </p:nvSpPr>
          <p:spPr bwMode="auto">
            <a:xfrm rot="2140584">
              <a:off x="2363" y="6780"/>
              <a:ext cx="1984" cy="10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Хорошее питание</a:t>
              </a:r>
            </a:p>
          </p:txBody>
        </p:sp>
        <p:sp>
          <p:nvSpPr>
            <p:cNvPr id="25607" name="Oval 8"/>
            <p:cNvSpPr>
              <a:spLocks noChangeArrowheads="1"/>
            </p:cNvSpPr>
            <p:nvPr/>
          </p:nvSpPr>
          <p:spPr bwMode="auto">
            <a:xfrm rot="-1928321">
              <a:off x="3164" y="4628"/>
              <a:ext cx="1077" cy="19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Arial" charset="0"/>
              </a:endParaRPr>
            </a:p>
          </p:txBody>
        </p:sp>
        <p:sp>
          <p:nvSpPr>
            <p:cNvPr id="31753" name="Oval 9"/>
            <p:cNvSpPr>
              <a:spLocks noChangeArrowheads="1"/>
            </p:cNvSpPr>
            <p:nvPr/>
          </p:nvSpPr>
          <p:spPr bwMode="auto">
            <a:xfrm>
              <a:off x="4511" y="4727"/>
              <a:ext cx="1076" cy="199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Занятие спортом</a:t>
              </a:r>
              <a:endParaRPr lang="ru-RU" sz="18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31754" name="Oval 10"/>
            <p:cNvSpPr>
              <a:spLocks noChangeArrowheads="1"/>
            </p:cNvSpPr>
            <p:nvPr/>
          </p:nvSpPr>
          <p:spPr bwMode="auto">
            <a:xfrm rot="938987">
              <a:off x="5895" y="4751"/>
              <a:ext cx="1079" cy="2192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>
                <a:latin typeface="+mn-lt"/>
              </a:endParaRPr>
            </a:p>
          </p:txBody>
        </p:sp>
        <p:sp>
          <p:nvSpPr>
            <p:cNvPr id="25610" name="Oval 11"/>
            <p:cNvSpPr>
              <a:spLocks noChangeArrowheads="1"/>
            </p:cNvSpPr>
            <p:nvPr/>
          </p:nvSpPr>
          <p:spPr bwMode="auto">
            <a:xfrm rot="1961819">
              <a:off x="7659" y="4875"/>
              <a:ext cx="1077" cy="165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800">
                <a:latin typeface="Arial" charset="0"/>
              </a:endParaRPr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 rot="-731019">
              <a:off x="7365" y="6578"/>
              <a:ext cx="2011" cy="10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Хороший сон</a:t>
              </a:r>
              <a:endParaRPr lang="ru-RU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25612" name="Line 13"/>
            <p:cNvSpPr>
              <a:spLocks noChangeShapeType="1"/>
            </p:cNvSpPr>
            <p:nvPr/>
          </p:nvSpPr>
          <p:spPr bwMode="auto">
            <a:xfrm>
              <a:off x="4169" y="7846"/>
              <a:ext cx="1293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3" name="Line 14"/>
            <p:cNvSpPr>
              <a:spLocks noChangeShapeType="1"/>
            </p:cNvSpPr>
            <p:nvPr/>
          </p:nvSpPr>
          <p:spPr bwMode="auto">
            <a:xfrm>
              <a:off x="4223" y="6432"/>
              <a:ext cx="1293" cy="1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4" name="Line 15"/>
            <p:cNvSpPr>
              <a:spLocks noChangeShapeType="1"/>
            </p:cNvSpPr>
            <p:nvPr/>
          </p:nvSpPr>
          <p:spPr bwMode="auto">
            <a:xfrm>
              <a:off x="5103" y="6724"/>
              <a:ext cx="485" cy="1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5" name="Line 16"/>
            <p:cNvSpPr>
              <a:spLocks noChangeShapeType="1"/>
            </p:cNvSpPr>
            <p:nvPr/>
          </p:nvSpPr>
          <p:spPr bwMode="auto">
            <a:xfrm flipH="1">
              <a:off x="5750" y="6919"/>
              <a:ext cx="502" cy="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6" name="Line 17"/>
            <p:cNvSpPr>
              <a:spLocks noChangeShapeType="1"/>
            </p:cNvSpPr>
            <p:nvPr/>
          </p:nvSpPr>
          <p:spPr bwMode="auto">
            <a:xfrm flipH="1">
              <a:off x="6270" y="6432"/>
              <a:ext cx="1473" cy="1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7" name="Line 18"/>
            <p:cNvSpPr>
              <a:spLocks noChangeShapeType="1"/>
            </p:cNvSpPr>
            <p:nvPr/>
          </p:nvSpPr>
          <p:spPr bwMode="auto">
            <a:xfrm flipH="1">
              <a:off x="6863" y="7504"/>
              <a:ext cx="628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746" y="495649"/>
            <a:ext cx="8302242" cy="34470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>
                <a:cs typeface="Times New Roman" pitchFamily="18" charset="0"/>
              </a:rPr>
              <a:t>Из Устава  Всемирной организации здравоохранения: </a:t>
            </a:r>
          </a:p>
          <a:p>
            <a:pPr marL="365760" indent="-283464"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Здоровье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-  состояние полного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физического,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духовного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социального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благополучия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человека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65760" indent="-283464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4256" y="2679080"/>
            <a:ext cx="3785075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i="1" dirty="0">
                <a:ln/>
                <a:solidFill>
                  <a:srgbClr val="0000FF"/>
                </a:solidFill>
              </a:rPr>
              <a:t>Здоровье бывает:</a:t>
            </a:r>
          </a:p>
          <a:p>
            <a:pPr algn="ctr">
              <a:defRPr/>
            </a:pPr>
            <a:r>
              <a:rPr lang="ru-RU" sz="3600" b="1" dirty="0" smtClean="0">
                <a:ln/>
                <a:solidFill>
                  <a:srgbClr val="0000FF"/>
                </a:solidFill>
              </a:rPr>
              <a:t>ф</a:t>
            </a:r>
            <a:r>
              <a:rPr lang="ru-RU" sz="3600" b="1" dirty="0" smtClean="0">
                <a:ln/>
                <a:solidFill>
                  <a:srgbClr val="0000FF"/>
                </a:solidFill>
              </a:rPr>
              <a:t>изическое</a:t>
            </a:r>
            <a:r>
              <a:rPr lang="ru-RU" sz="3600" b="1" dirty="0">
                <a:ln/>
                <a:solidFill>
                  <a:srgbClr val="0000FF"/>
                </a:solidFill>
              </a:rPr>
              <a:t>,</a:t>
            </a:r>
            <a:endParaRPr lang="ru-RU" sz="3600" b="1" dirty="0">
              <a:ln/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ru-RU" sz="3600" b="1" dirty="0" smtClean="0">
                <a:ln/>
                <a:solidFill>
                  <a:srgbClr val="0000FF"/>
                </a:solidFill>
              </a:rPr>
              <a:t>п</a:t>
            </a:r>
            <a:r>
              <a:rPr lang="ru-RU" sz="3600" b="1" dirty="0" smtClean="0">
                <a:ln/>
                <a:solidFill>
                  <a:srgbClr val="0000FF"/>
                </a:solidFill>
              </a:rPr>
              <a:t>сихическое</a:t>
            </a:r>
            <a:r>
              <a:rPr lang="ru-RU" sz="3600" b="1" dirty="0">
                <a:ln/>
                <a:solidFill>
                  <a:srgbClr val="0000FF"/>
                </a:solidFill>
              </a:rPr>
              <a:t>,</a:t>
            </a:r>
            <a:endParaRPr lang="ru-RU" sz="3600" b="1" dirty="0">
              <a:ln/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ru-RU" sz="3600" b="1" dirty="0" smtClean="0">
                <a:ln/>
                <a:solidFill>
                  <a:srgbClr val="0000FF"/>
                </a:solidFill>
              </a:rPr>
              <a:t>социальное</a:t>
            </a:r>
            <a:r>
              <a:rPr lang="ru-RU" sz="3600" b="1" dirty="0">
                <a:ln/>
                <a:solidFill>
                  <a:srgbClr val="0000FF"/>
                </a:solidFill>
              </a:rPr>
              <a:t>,</a:t>
            </a:r>
            <a:endParaRPr lang="ru-RU" sz="3600" b="1" dirty="0">
              <a:ln/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ru-RU" sz="3600" b="1" dirty="0" smtClean="0">
                <a:ln/>
                <a:solidFill>
                  <a:srgbClr val="0000FF"/>
                </a:solidFill>
              </a:rPr>
              <a:t>н</a:t>
            </a:r>
            <a:r>
              <a:rPr lang="ru-RU" sz="3600" b="1" dirty="0" smtClean="0">
                <a:ln/>
                <a:solidFill>
                  <a:srgbClr val="0000FF"/>
                </a:solidFill>
              </a:rPr>
              <a:t>равственное</a:t>
            </a:r>
            <a:r>
              <a:rPr lang="ru-RU" sz="3600" b="1" dirty="0">
                <a:ln/>
                <a:solidFill>
                  <a:srgbClr val="0000FF"/>
                </a:solidFill>
              </a:rPr>
              <a:t>,</a:t>
            </a:r>
            <a:endParaRPr lang="ru-RU" sz="3600" b="1" dirty="0">
              <a:ln/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ru-RU" sz="3600" b="1" dirty="0" smtClean="0">
                <a:ln/>
                <a:solidFill>
                  <a:srgbClr val="0000FF"/>
                </a:solidFill>
              </a:rPr>
              <a:t>духовное</a:t>
            </a:r>
            <a:endParaRPr lang="ru-RU" sz="3600" b="1" dirty="0">
              <a:ln/>
              <a:solidFill>
                <a:srgbClr val="0000FF"/>
              </a:solidFill>
            </a:endParaRPr>
          </a:p>
        </p:txBody>
      </p:sp>
      <p:pic>
        <p:nvPicPr>
          <p:cNvPr id="16387" name="Picture 5" descr="36_8_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781300"/>
            <a:ext cx="952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36_2_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5975" y="3471863"/>
            <a:ext cx="1047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36_10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5238" y="4060825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36_2_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4471988"/>
            <a:ext cx="1284287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 descr="E:\Documents and Settings\Admin\Рабочий стол\Новая папка\notif_128926059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53075" y="5516563"/>
            <a:ext cx="1000125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E:\Documents and Settings\Admin\Рабочий стол\Новая папка\medium_5d02c8a3193e_kop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59288"/>
            <a:ext cx="244316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5"/>
          <p:cNvSpPr>
            <a:spLocks noGrp="1"/>
          </p:cNvSpPr>
          <p:nvPr>
            <p:ph type="ctrTitle" idx="4294967295"/>
          </p:nvPr>
        </p:nvSpPr>
        <p:spPr>
          <a:xfrm>
            <a:off x="179388" y="404813"/>
            <a:ext cx="7843837" cy="3960812"/>
          </a:xfrm>
        </p:spPr>
        <p:txBody>
          <a:bodyPr/>
          <a:lstStyle/>
          <a:p>
            <a:pPr algn="ctr"/>
            <a:r>
              <a:rPr lang="en-US" sz="2800" b="1" i="1" smtClean="0">
                <a:solidFill>
                  <a:srgbClr val="C5070C"/>
                </a:solidFill>
                <a:cs typeface="Trebuchet MS" pitchFamily="34" charset="0"/>
              </a:rPr>
              <a:t>«</a:t>
            </a:r>
            <a:r>
              <a:rPr lang="ru-RU" sz="2800" b="1" i="1" smtClean="0">
                <a:solidFill>
                  <a:srgbClr val="C5070C"/>
                </a:solidFill>
                <a:latin typeface="Footlight MT Light" pitchFamily="18" charset="0"/>
                <a:cs typeface="Trebuchet MS" pitchFamily="34" charset="0"/>
              </a:rPr>
              <a:t>Забота о здоровье ребёнка </a:t>
            </a:r>
            <a:r>
              <a:rPr lang="ru-RU" sz="2800" b="1" i="1" smtClean="0">
                <a:solidFill>
                  <a:srgbClr val="C5070C"/>
                </a:solidFill>
                <a:cs typeface="Trebuchet MS" pitchFamily="34" charset="0"/>
              </a:rPr>
              <a:t>–</a:t>
            </a:r>
            <a:r>
              <a:rPr lang="ru-RU" sz="2800" b="1" i="1" smtClean="0">
                <a:solidFill>
                  <a:srgbClr val="C5070C"/>
                </a:solidFill>
                <a:latin typeface="Footlight MT Light" pitchFamily="18" charset="0"/>
                <a:cs typeface="Trebuchet MS" pitchFamily="34" charset="0"/>
              </a:rPr>
              <a:t> это не просто комплекс </a:t>
            </a:r>
            <a:br>
              <a:rPr lang="ru-RU" sz="2800" b="1" i="1" smtClean="0">
                <a:solidFill>
                  <a:srgbClr val="C5070C"/>
                </a:solidFill>
                <a:latin typeface="Footlight MT Light" pitchFamily="18" charset="0"/>
                <a:cs typeface="Trebuchet MS" pitchFamily="34" charset="0"/>
              </a:rPr>
            </a:br>
            <a:r>
              <a:rPr lang="ru-RU" sz="2800" b="1" i="1" smtClean="0">
                <a:solidFill>
                  <a:srgbClr val="C5070C"/>
                </a:solidFill>
                <a:latin typeface="Footlight MT Light" pitchFamily="18" charset="0"/>
                <a:cs typeface="Trebuchet MS" pitchFamily="34" charset="0"/>
              </a:rPr>
              <a:t>санитарно- гигиенических норм и правил</a:t>
            </a:r>
            <a:br>
              <a:rPr lang="ru-RU" sz="2800" b="1" i="1" smtClean="0">
                <a:solidFill>
                  <a:srgbClr val="C5070C"/>
                </a:solidFill>
                <a:latin typeface="Footlight MT Light" pitchFamily="18" charset="0"/>
                <a:cs typeface="Trebuchet MS" pitchFamily="34" charset="0"/>
              </a:rPr>
            </a:br>
            <a:r>
              <a:rPr lang="en-US" sz="2800" b="1" i="1" smtClean="0">
                <a:solidFill>
                  <a:srgbClr val="C5070C"/>
                </a:solidFill>
                <a:latin typeface="Footlight MT Light" pitchFamily="18" charset="0"/>
                <a:cs typeface="Trebuchet MS" pitchFamily="34" charset="0"/>
              </a:rPr>
              <a:t> </a:t>
            </a:r>
            <a:r>
              <a:rPr lang="ru-RU" sz="2800" b="1" i="1" smtClean="0">
                <a:solidFill>
                  <a:srgbClr val="C5070C"/>
                </a:solidFill>
                <a:latin typeface="Footlight MT Light" pitchFamily="18" charset="0"/>
                <a:cs typeface="Trebuchet MS" pitchFamily="34" charset="0"/>
              </a:rPr>
              <a:t>и не свод требований к режиму, питанию, труду, отдыху. </a:t>
            </a:r>
            <a:br>
              <a:rPr lang="ru-RU" sz="2800" b="1" i="1" smtClean="0">
                <a:solidFill>
                  <a:srgbClr val="C5070C"/>
                </a:solidFill>
                <a:latin typeface="Footlight MT Light" pitchFamily="18" charset="0"/>
                <a:cs typeface="Trebuchet MS" pitchFamily="34" charset="0"/>
              </a:rPr>
            </a:br>
            <a:r>
              <a:rPr lang="ru-RU" sz="2800" b="1" i="1" smtClean="0">
                <a:solidFill>
                  <a:srgbClr val="C5070C"/>
                </a:solidFill>
                <a:latin typeface="Footlight MT Light" pitchFamily="18" charset="0"/>
                <a:cs typeface="Trebuchet MS" pitchFamily="34" charset="0"/>
              </a:rPr>
              <a:t>Это прежде всего забота о гармоничной полноте всех физических и духовных сил, венцом этой гармонии</a:t>
            </a:r>
            <a:br>
              <a:rPr lang="ru-RU" sz="2800" b="1" i="1" smtClean="0">
                <a:solidFill>
                  <a:srgbClr val="C5070C"/>
                </a:solidFill>
                <a:latin typeface="Footlight MT Light" pitchFamily="18" charset="0"/>
                <a:cs typeface="Trebuchet MS" pitchFamily="34" charset="0"/>
              </a:rPr>
            </a:br>
            <a:r>
              <a:rPr lang="ru-RU" sz="2800" b="1" i="1" smtClean="0">
                <a:solidFill>
                  <a:srgbClr val="C5070C"/>
                </a:solidFill>
                <a:latin typeface="Footlight MT Light" pitchFamily="18" charset="0"/>
                <a:cs typeface="Trebuchet MS" pitchFamily="34" charset="0"/>
              </a:rPr>
              <a:t> является радость творчества</a:t>
            </a:r>
            <a:r>
              <a:rPr lang="ru-RU" sz="2800" b="1" i="1" smtClean="0">
                <a:solidFill>
                  <a:srgbClr val="C5070C"/>
                </a:solidFill>
                <a:latin typeface="Arial" charset="0"/>
                <a:cs typeface="Trebuchet MS" pitchFamily="34" charset="0"/>
              </a:rPr>
              <a:t>.»</a:t>
            </a:r>
          </a:p>
        </p:txBody>
      </p:sp>
      <p:sp>
        <p:nvSpPr>
          <p:cNvPr id="15363" name="Rectangle 6"/>
          <p:cNvSpPr>
            <a:spLocks noGrp="1"/>
          </p:cNvSpPr>
          <p:nvPr>
            <p:ph type="subTitle" idx="4294967295"/>
          </p:nvPr>
        </p:nvSpPr>
        <p:spPr>
          <a:xfrm>
            <a:off x="4284663" y="4724400"/>
            <a:ext cx="3529012" cy="72072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1600" b="1" i="1" smtClean="0">
                <a:solidFill>
                  <a:srgbClr val="C5070C"/>
                </a:solidFill>
                <a:latin typeface="Footlight MT Light" pitchFamily="18" charset="0"/>
              </a:rPr>
              <a:t>В.А.Сухомлинский</a:t>
            </a:r>
          </a:p>
          <a:p>
            <a:pPr marL="0" indent="0" algn="ctr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188913"/>
            <a:ext cx="7497763" cy="579437"/>
          </a:xfrm>
          <a:prstGeom prst="rect">
            <a:avLst/>
          </a:prstGeom>
          <a:solidFill>
            <a:srgbClr val="CCFFCC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воспитанника в норме, если: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611188" y="692150"/>
            <a:ext cx="7200900" cy="4897438"/>
          </a:xfrm>
          <a:prstGeom prst="rect">
            <a:avLst/>
          </a:prstGeom>
          <a:solidFill>
            <a:srgbClr val="99FF99"/>
          </a:solidFill>
          <a:ln w="12700" cap="rnd" cmpd="sng" algn="ctr">
            <a:solidFill>
              <a:schemeClr val="bg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физическом плане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здоровье позволяет ему справляться с учебной нагрузкой, ребёнок умеет преодолевать усталость; 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 эмоциональном плане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ребёнок уравновешен, способен удивляться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восхищаться;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социальном плане –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он коммуникабелен, общителен;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интеллектуальном плане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учащийся проявляет хорошие умственные способности, наблюдательность, воображение,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самообучаемость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нравственном плане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он признаёт основные общечеловеческие ценности;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28588" y="1484313"/>
            <a:ext cx="6135687" cy="5143500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CC3399"/>
                </a:solidFill>
              </a:rPr>
              <a:t>А) С</a:t>
            </a:r>
            <a:r>
              <a:rPr lang="ru-RU" sz="2400" b="1" u="sng" dirty="0">
                <a:solidFill>
                  <a:srgbClr val="CC3399"/>
                </a:solidFill>
              </a:rPr>
              <a:t>анитарно-гигиенических</a:t>
            </a:r>
            <a:r>
              <a:rPr lang="ru-RU" sz="2400" b="1" dirty="0">
                <a:solidFill>
                  <a:srgbClr val="CC3399"/>
                </a:solidFill>
              </a:rPr>
              <a:t>: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</a:p>
          <a:p>
            <a:pPr algn="just" eaLnBrk="1" fontAlgn="auto" hangingPunct="1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Свежий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воздух, проветренный класс, соответствующее освещение, влажная уборка, озеленение.</a:t>
            </a:r>
          </a:p>
          <a:p>
            <a:pPr algn="just" eaLnBrk="1" fontAlgn="auto" hangingPunct="1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Рабочее место у учащихся на уроке ИЗО –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ученические столы.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Автоматически осуществляется контроль за посадкой учащихся во время урока.</a:t>
            </a:r>
          </a:p>
          <a:p>
            <a:pPr eaLnBrk="1" fontAlgn="auto" hangingPunct="1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Комфортный для человека уровень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шума- это предельно допустимое давление звука, которое не оказывает на организм воспитанников вредного воздействия. 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Обычный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разговор «в спокойных тонах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», тихое (умеренное звучание) музыки;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Использование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видеоэкранных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средств обучения с учетом гигиенических правил.</a:t>
            </a:r>
            <a:endParaRPr lang="ru-RU" sz="20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367" y="16392"/>
            <a:ext cx="8472512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rebuchet MS" pitchFamily="34" charset="0"/>
              </a:rPr>
              <a:t>Занятие ИЗО осуществляется</a:t>
            </a:r>
            <a:br>
              <a:rPr lang="ru-RU" sz="4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rebuchet MS" pitchFamily="34" charset="0"/>
              </a:rPr>
            </a:br>
            <a:r>
              <a:rPr lang="ru-RU" sz="4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rebuchet MS" pitchFamily="34" charset="0"/>
              </a:rPr>
              <a:t> в условиях комфортности:</a:t>
            </a:r>
            <a:endParaRPr lang="ru-RU" sz="48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438" name="Picture 6" descr="Рисунок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714752"/>
            <a:ext cx="2789237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857375"/>
            <a:ext cx="5270500" cy="4310063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CC3399"/>
                </a:solidFill>
              </a:rPr>
              <a:t>Б) </a:t>
            </a:r>
            <a:r>
              <a:rPr lang="ru-RU" sz="2400" b="1" u="sng" dirty="0" smtClean="0">
                <a:solidFill>
                  <a:srgbClr val="CC3399"/>
                </a:solidFill>
              </a:rPr>
              <a:t>Психологические:</a:t>
            </a:r>
            <a:endParaRPr lang="ru-RU" sz="2400" b="1" u="sng" dirty="0">
              <a:solidFill>
                <a:srgbClr val="CC3399"/>
              </a:solidFill>
            </a:endParaRPr>
          </a:p>
          <a:p>
            <a:pPr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ru-RU" sz="2400" b="1" u="sng" dirty="0">
              <a:solidFill>
                <a:schemeClr val="folHlink"/>
              </a:solidFill>
            </a:endParaRPr>
          </a:p>
          <a:p>
            <a:pPr eaLnBrk="1" fontAlgn="auto" hangingPunct="1">
              <a:lnSpc>
                <a:spcPct val="11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эмоционально положительного фона в обучении, общении.</a:t>
            </a:r>
          </a:p>
          <a:p>
            <a:pPr eaLnBrk="1" fontAlgn="auto" hangingPunct="1">
              <a:lnSpc>
                <a:spcPct val="11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Учет психического и физического здоровья ребенка; психологических особенностей класса.</a:t>
            </a:r>
          </a:p>
          <a:p>
            <a:pPr eaLnBrk="1" fontAlgn="auto" hangingPunct="1">
              <a:lnSpc>
                <a:spcPct val="11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Стимулирование мотивации на успешность в обучении, оказание поддержки и помощи ребенку в учебе.</a:t>
            </a:r>
          </a:p>
          <a:p>
            <a:pPr eaLnBrk="1" fontAlgn="auto" hangingPunct="1">
              <a:lnSpc>
                <a:spcPct val="11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Использование чередования интенсивности в обучении и релаксации.</a:t>
            </a:r>
          </a:p>
          <a:p>
            <a:pPr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9244" y="142852"/>
            <a:ext cx="847251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/>
                <a:solidFill>
                  <a:srgbClr val="0000FF"/>
                </a:solidFill>
                <a:cs typeface="Trebuchet MS" pitchFamily="34" charset="0"/>
              </a:rPr>
              <a:t>Занятие ИЗО осуществляется</a:t>
            </a:r>
            <a:br>
              <a:rPr lang="ru-RU" sz="4800" b="1" dirty="0">
                <a:ln/>
                <a:solidFill>
                  <a:srgbClr val="0000FF"/>
                </a:solidFill>
                <a:cs typeface="Trebuchet MS" pitchFamily="34" charset="0"/>
              </a:rPr>
            </a:br>
            <a:r>
              <a:rPr lang="ru-RU" sz="4800" b="1" dirty="0">
                <a:ln/>
                <a:solidFill>
                  <a:srgbClr val="0000FF"/>
                </a:solidFill>
                <a:cs typeface="Trebuchet MS" pitchFamily="34" charset="0"/>
              </a:rPr>
              <a:t> в условиях комфортности:</a:t>
            </a:r>
            <a:endParaRPr lang="ru-RU" sz="4800" b="1" dirty="0">
              <a:ln/>
              <a:solidFill>
                <a:srgbClr val="0000FF"/>
              </a:solidFill>
            </a:endParaRPr>
          </a:p>
        </p:txBody>
      </p:sp>
      <p:pic>
        <p:nvPicPr>
          <p:cNvPr id="19459" name="Picture 6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437063"/>
            <a:ext cx="3471863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100_16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773238"/>
            <a:ext cx="3203575" cy="2403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43063"/>
            <a:ext cx="6102350" cy="4916487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1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Динамические паузы, </a:t>
            </a:r>
            <a:r>
              <a:rPr lang="ru-RU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физкульминутки</a:t>
            </a: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глаз, например, рисуем 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глазами;  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1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Применение игровых моментов с движениями 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учащихся; 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1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Элементы релаксации (например, </a:t>
            </a:r>
            <a:r>
              <a:rPr lang="ru-RU" sz="2100" b="1" dirty="0" smtClean="0"/>
              <a:t>музыкотерапия - 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использование аудио записей «Звуки природы», упражнения «Послушай и нарисуй», </a:t>
            </a:r>
            <a:r>
              <a:rPr lang="ru-RU" sz="2100" b="1" dirty="0" err="1" smtClean="0"/>
              <a:t>улыбкотерапия</a:t>
            </a:r>
            <a:r>
              <a:rPr lang="ru-RU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;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1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Свободное перемещение по кабинету в ходе выполнения практической работы ( налить воду в стакан, вымыть кисточки, 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руки  и </a:t>
            </a: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т. д.)</a:t>
            </a:r>
          </a:p>
          <a:p>
            <a:pPr eaLnBrk="1" fontAlgn="auto" hangingPunct="1">
              <a:lnSpc>
                <a:spcPct val="11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Чередование </a:t>
            </a: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видов учебной деятельности</a:t>
            </a:r>
          </a:p>
          <a:p>
            <a:pPr eaLnBrk="1" fontAlgn="auto" hangingPunct="1">
              <a:lnSpc>
                <a:spcPct val="11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Ранжирование учебного материала урока по степени сложности, новизны , актуальности</a:t>
            </a:r>
          </a:p>
          <a:p>
            <a:pPr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4" y="0"/>
            <a:ext cx="898130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err="1">
                <a:ln/>
                <a:solidFill>
                  <a:srgbClr val="0000FF"/>
                </a:solidFill>
                <a:cs typeface="Trebuchet MS" pitchFamily="34" charset="0"/>
              </a:rPr>
              <a:t>Здоровьесберегающие</a:t>
            </a:r>
            <a:endParaRPr lang="ru-RU" sz="4800" b="1" dirty="0">
              <a:ln/>
              <a:solidFill>
                <a:srgbClr val="0000FF"/>
              </a:solidFill>
              <a:cs typeface="Trebuchet MS" pitchFamily="34" charset="0"/>
            </a:endParaRPr>
          </a:p>
          <a:p>
            <a:pPr algn="ctr">
              <a:defRPr/>
            </a:pPr>
            <a:r>
              <a:rPr lang="ru-RU" sz="4800" b="1" dirty="0">
                <a:ln/>
                <a:solidFill>
                  <a:srgbClr val="0000FF"/>
                </a:solidFill>
                <a:cs typeface="Trebuchet MS" pitchFamily="34" charset="0"/>
              </a:rPr>
              <a:t> компоненты на занятиях ИЗО:</a:t>
            </a:r>
            <a:endParaRPr lang="ru-RU" sz="4800" b="1" dirty="0">
              <a:ln/>
              <a:solidFill>
                <a:srgbClr val="0000FF"/>
              </a:solidFill>
            </a:endParaRPr>
          </a:p>
        </p:txBody>
      </p:sp>
      <p:pic>
        <p:nvPicPr>
          <p:cNvPr id="20483" name="Picture 5" descr="100_17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614626"/>
            <a:ext cx="3276599" cy="24574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43063"/>
            <a:ext cx="6227763" cy="286543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Использование активных методов обучения: поисковый, диалогический, игровой, проектный, исследовательский и др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.;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Плотность урока: количество времени, затраченного на учебную деятельность не менее 60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%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, но не более-80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%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;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eaLnBrk="1" fontAlgn="auto" hangingPunct="1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Темп завершения урока спокойный, учащийся должен иметь возможность задать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педагогу вопросы;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eaLnBrk="1" fontAlgn="auto" hangingPunct="1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Система оценивания. </a:t>
            </a:r>
          </a:p>
          <a:p>
            <a:pPr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sz="1800" b="1" u="sng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129" y="0"/>
            <a:ext cx="8988871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err="1">
                <a:ln/>
                <a:solidFill>
                  <a:srgbClr val="0000FF"/>
                </a:solidFill>
                <a:cs typeface="Trebuchet MS" pitchFamily="34" charset="0"/>
              </a:rPr>
              <a:t>Здоровьесберегающие</a:t>
            </a:r>
            <a:endParaRPr lang="ru-RU" sz="4800" b="1" dirty="0">
              <a:ln/>
              <a:solidFill>
                <a:srgbClr val="0000FF"/>
              </a:solidFill>
              <a:cs typeface="Trebuchet MS" pitchFamily="34" charset="0"/>
            </a:endParaRPr>
          </a:p>
          <a:p>
            <a:pPr algn="ctr">
              <a:defRPr/>
            </a:pPr>
            <a:r>
              <a:rPr lang="ru-RU" sz="4800" b="1" dirty="0">
                <a:ln/>
                <a:solidFill>
                  <a:srgbClr val="0000FF"/>
                </a:solidFill>
                <a:cs typeface="Trebuchet MS" pitchFamily="34" charset="0"/>
              </a:rPr>
              <a:t> компоненты на занятиях ИЗО:</a:t>
            </a:r>
            <a:endParaRPr lang="ru-RU" sz="4800" b="1" dirty="0">
              <a:ln/>
              <a:solidFill>
                <a:srgbClr val="0000FF"/>
              </a:solidFill>
            </a:endParaRPr>
          </a:p>
        </p:txBody>
      </p:sp>
      <p:pic>
        <p:nvPicPr>
          <p:cNvPr id="21507" name="Picture 8" descr="100_14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557338"/>
            <a:ext cx="2663825" cy="19986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508" name="Picture 9" descr="100_1399"/>
          <p:cNvPicPr>
            <a:picLocks noChangeAspect="1" noChangeArrowheads="1"/>
          </p:cNvPicPr>
          <p:nvPr/>
        </p:nvPicPr>
        <p:blipFill>
          <a:blip r:embed="rId3" cstate="print"/>
          <a:srcRect l="1501" t="8733" r="3593" b="3244"/>
          <a:stretch>
            <a:fillRect/>
          </a:stretch>
        </p:blipFill>
        <p:spPr bwMode="auto">
          <a:xfrm>
            <a:off x="2428860" y="4500570"/>
            <a:ext cx="2520950" cy="20891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511" name="Picture 7" descr="100_1735"/>
          <p:cNvPicPr>
            <a:picLocks noChangeAspect="1" noChangeArrowheads="1"/>
          </p:cNvPicPr>
          <p:nvPr/>
        </p:nvPicPr>
        <p:blipFill>
          <a:blip r:embed="rId4" cstate="print"/>
          <a:srcRect l="8824" t="3960" r="2010" b="3552"/>
          <a:stretch>
            <a:fillRect/>
          </a:stretch>
        </p:blipFill>
        <p:spPr bwMode="auto">
          <a:xfrm>
            <a:off x="5918930" y="4286256"/>
            <a:ext cx="2594847" cy="18573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684213" y="188913"/>
            <a:ext cx="7124700" cy="923925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C5070C"/>
                </a:solidFill>
                <a:latin typeface="Footlight MT Light" pitchFamily="18" charset="0"/>
                <a:cs typeface="Trebuchet MS" pitchFamily="34" charset="0"/>
              </a:rPr>
              <a:t>Формирование ценностного отношения к здоровью и здоровому образу жизни:</a:t>
            </a:r>
            <a:r>
              <a:rPr lang="ru-RU" sz="2400" b="1" i="1" smtClean="0">
                <a:cs typeface="Trebuchet MS" pitchFamily="34" charset="0"/>
              </a:rPr>
              <a:t/>
            </a:r>
            <a:br>
              <a:rPr lang="ru-RU" sz="2400" b="1" i="1" smtClean="0">
                <a:cs typeface="Trebuchet MS" pitchFamily="34" charset="0"/>
              </a:rPr>
            </a:br>
            <a:endParaRPr lang="ru-RU" sz="2400" b="1" i="1" smtClean="0">
              <a:cs typeface="Trebuchet MS" pitchFamily="34" charset="0"/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229600" cy="4679950"/>
          </a:xfrm>
        </p:spPr>
        <p:txBody>
          <a:bodyPr/>
          <a:lstStyle/>
          <a:p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  <a:t>ценностное отношение к своему здоровью, здоровью близких и окружающих людей;</a:t>
            </a:r>
          </a:p>
          <a:p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  <a:t>элементарные представления о взаимной обусловленности физического, социального и психического здоровья человека, о важности нравственности в сохранении здоровья человека;</a:t>
            </a:r>
          </a:p>
          <a:p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  <a:t>первоначальный личный опыт здоровьесберегающей деятельности;</a:t>
            </a:r>
          </a:p>
          <a:p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  <a:t>первоначальные представления о роли физической культуры и спорта для здоровья человека, его образования, труда и творчества;</a:t>
            </a:r>
          </a:p>
          <a:p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  <a:t>знания о возможном негативном влиянии 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  <a:t>      компьютерных игр, телевидения, 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  <a:t>      рекламы на здоровье человека.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1036</TotalTime>
  <Words>639</Words>
  <Application>Microsoft Office PowerPoint</Application>
  <PresentationFormat>Экран (4:3)</PresentationFormat>
  <Paragraphs>73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Spring</vt:lpstr>
      <vt:lpstr>Оформление по умолчанию</vt:lpstr>
      <vt:lpstr>Формирование навыков  здорового образа жизни через предметную деятельность</vt:lpstr>
      <vt:lpstr>Слайд 2</vt:lpstr>
      <vt:lpstr>«Забота о здоровье ребёнка – это не просто комплекс  санитарно- гигиенических норм и правил  и не свод требований к режиму, питанию, труду, отдыху.  Это прежде всего забота о гармоничной полноте всех физических и духовных сил, венцом этой гармонии  является радость творчества.»</vt:lpstr>
      <vt:lpstr>Слайд 4</vt:lpstr>
      <vt:lpstr>Слайд 5</vt:lpstr>
      <vt:lpstr>Слайд 6</vt:lpstr>
      <vt:lpstr>Слайд 7</vt:lpstr>
      <vt:lpstr>Слайд 8</vt:lpstr>
      <vt:lpstr>Формирование ценностного отношения к здоровью и здоровому образу жизни: </vt:lpstr>
      <vt:lpstr>Язык цвета помогает понять окружающим юного художника</vt:lpstr>
      <vt:lpstr>Слайд 11</vt:lpstr>
      <vt:lpstr>«Из чего складывается ЗОЖ»  ( работа на интерактивной доске) 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Критерии урока здоровьесберегающей направленности</dc:title>
  <dc:creator>Казак Н.А. МОУ СОШ "Наша школа" г. Томск</dc:creator>
  <cp:lastModifiedBy>админ</cp:lastModifiedBy>
  <cp:revision>87</cp:revision>
  <dcterms:created xsi:type="dcterms:W3CDTF">2004-12-13T18:14:11Z</dcterms:created>
  <dcterms:modified xsi:type="dcterms:W3CDTF">2014-03-09T06:08:48Z</dcterms:modified>
</cp:coreProperties>
</file>