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06BA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0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0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92FA94-B5C9-44EA-9613-7524812A848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B849B2-FC81-4E0B-B306-2FC314203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3000"/>
            <a:lum/>
          </a:blip>
          <a:srcRect/>
          <a:stretch>
            <a:fillRect l="-36000" r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6000" r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0" y="1"/>
            <a:ext cx="9144000" cy="6765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0" tIns="180000" rIns="180000" bIns="18000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</a:rPr>
              <a:t>Классный час</a:t>
            </a:r>
          </a:p>
          <a:p>
            <a:pPr algn="ctr"/>
            <a:r>
              <a:rPr lang="ru-RU" sz="8800" b="1" dirty="0" smtClean="0">
                <a:solidFill>
                  <a:srgbClr val="FF0000"/>
                </a:solidFill>
              </a:rPr>
              <a:t>«Земля – наш общий дом»</a:t>
            </a:r>
          </a:p>
          <a:p>
            <a:pPr algn="ctr"/>
            <a:endParaRPr lang="ru-RU" sz="2000" b="1" dirty="0" smtClean="0">
              <a:solidFill>
                <a:srgbClr val="FF0000"/>
              </a:solidFill>
            </a:endParaRPr>
          </a:p>
          <a:p>
            <a:pPr algn="r"/>
            <a:endParaRPr lang="ru-RU" sz="2000" b="1" dirty="0" smtClean="0">
              <a:solidFill>
                <a:srgbClr val="FF0000"/>
              </a:solidFill>
            </a:endParaRPr>
          </a:p>
          <a:p>
            <a:pPr algn="r"/>
            <a:r>
              <a:rPr lang="ru-RU" sz="2800" b="1" dirty="0" smtClean="0">
                <a:solidFill>
                  <a:srgbClr val="FF0000"/>
                </a:solidFill>
              </a:rPr>
              <a:t>Подготовила </a:t>
            </a:r>
          </a:p>
          <a:p>
            <a:pPr algn="r"/>
            <a:r>
              <a:rPr lang="ru-RU" sz="2800" b="1" dirty="0" smtClean="0">
                <a:solidFill>
                  <a:srgbClr val="FF0000"/>
                </a:solidFill>
              </a:rPr>
              <a:t>учитель математики, </a:t>
            </a:r>
          </a:p>
          <a:p>
            <a:pPr algn="r"/>
            <a:r>
              <a:rPr lang="ru-RU" sz="2800" b="1" dirty="0" smtClean="0">
                <a:solidFill>
                  <a:srgbClr val="FF0000"/>
                </a:solidFill>
              </a:rPr>
              <a:t>классный руководитель 6 «В» класса</a:t>
            </a:r>
          </a:p>
          <a:p>
            <a:pPr algn="r"/>
            <a:r>
              <a:rPr lang="ru-RU" sz="2800" b="1" dirty="0" smtClean="0">
                <a:solidFill>
                  <a:srgbClr val="FF0000"/>
                </a:solidFill>
              </a:rPr>
              <a:t>Рвачёва Анна Викторовна</a:t>
            </a:r>
            <a:endParaRPr lang="ru-RU" sz="28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6064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1B06BA"/>
                </a:solidFill>
              </a:rPr>
              <a:t>Ты растения не тронь, жжётся больно, как огонь.  </a:t>
            </a:r>
          </a:p>
          <a:p>
            <a:r>
              <a:rPr lang="ru-RU" sz="2400" b="1" dirty="0" smtClean="0">
                <a:solidFill>
                  <a:srgbClr val="1B06BA"/>
                </a:solidFill>
              </a:rPr>
              <a:t>Останавливает кровь, очищает раны: моют голову; делают салаты и варят супы.</a:t>
            </a:r>
            <a:endParaRPr lang="ru-RU" sz="2400" b="1" dirty="0">
              <a:solidFill>
                <a:srgbClr val="1B06BA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51512" y="260648"/>
            <a:ext cx="43924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1B06BA"/>
                </a:solidFill>
              </a:rPr>
              <a:t>Стоят кругом сестрички</a:t>
            </a:r>
          </a:p>
          <a:p>
            <a:r>
              <a:rPr lang="ru-RU" sz="2400" b="1" dirty="0" smtClean="0">
                <a:solidFill>
                  <a:srgbClr val="1B06BA"/>
                </a:solidFill>
              </a:rPr>
              <a:t>Желтые глазки, белые реснички.    </a:t>
            </a:r>
          </a:p>
          <a:p>
            <a:r>
              <a:rPr lang="ru-RU" sz="2400" b="1" dirty="0" smtClean="0">
                <a:solidFill>
                  <a:srgbClr val="1B06BA"/>
                </a:solidFill>
              </a:rPr>
              <a:t>Лечит простуду, лихорадку, зубную боль; промывают голову. </a:t>
            </a:r>
            <a:endParaRPr lang="ru-RU" sz="2400" b="1" dirty="0">
              <a:solidFill>
                <a:srgbClr val="1B06BA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3140968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1B06BA"/>
                </a:solidFill>
              </a:rPr>
              <a:t>Называют «ноготки» </a:t>
            </a:r>
          </a:p>
          <a:p>
            <a:r>
              <a:rPr lang="ru-RU" sz="2400" b="1" dirty="0" smtClean="0">
                <a:solidFill>
                  <a:srgbClr val="1B06BA"/>
                </a:solidFill>
              </a:rPr>
              <a:t> Цвета желтого цветки</a:t>
            </a:r>
          </a:p>
          <a:p>
            <a:r>
              <a:rPr lang="ru-RU" sz="2400" b="1" dirty="0" smtClean="0">
                <a:solidFill>
                  <a:srgbClr val="1B06BA"/>
                </a:solidFill>
              </a:rPr>
              <a:t>Как ещё нас называют?</a:t>
            </a:r>
          </a:p>
          <a:p>
            <a:r>
              <a:rPr lang="ru-RU" sz="2400" b="1" dirty="0" smtClean="0">
                <a:solidFill>
                  <a:srgbClr val="1B06BA"/>
                </a:solidFill>
              </a:rPr>
              <a:t> Для чего нас применяют.</a:t>
            </a:r>
          </a:p>
          <a:p>
            <a:r>
              <a:rPr lang="ru-RU" sz="2400" b="1" dirty="0" smtClean="0">
                <a:solidFill>
                  <a:srgbClr val="1B06BA"/>
                </a:solidFill>
              </a:rPr>
              <a:t>Противовоспалительная, ранозаживляющее, болеутоляющее; при гастритах, язвенной болезни, заболевании печени.</a:t>
            </a:r>
            <a:endParaRPr lang="ru-RU" sz="2400" b="1" dirty="0">
              <a:solidFill>
                <a:srgbClr val="1B06BA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2204864"/>
            <a:ext cx="18838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 </a:t>
            </a:r>
            <a:r>
              <a:rPr lang="ru-RU" sz="3600" dirty="0" smtClean="0">
                <a:solidFill>
                  <a:srgbClr val="FF0000"/>
                </a:solidFill>
              </a:rPr>
              <a:t>Крапива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68144" y="2420888"/>
            <a:ext cx="19601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Ромашка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6093296"/>
            <a:ext cx="40202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Ноготки, календула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82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32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3640"/>
                            </p:stCondLst>
                            <p:childTnLst>
                              <p:par>
                                <p:cTn id="29" presetID="50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14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1960" y="18864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1B06BA"/>
                </a:solidFill>
              </a:rPr>
              <a:t>Тонкий стебель у дорожки,</a:t>
            </a:r>
          </a:p>
          <a:p>
            <a:r>
              <a:rPr lang="tt-RU" sz="2400" b="1" dirty="0" smtClean="0">
                <a:solidFill>
                  <a:srgbClr val="1B06BA"/>
                </a:solidFill>
              </a:rPr>
              <a:t>На конце его- сережки,</a:t>
            </a:r>
            <a:endParaRPr lang="ru-RU" sz="2400" b="1" dirty="0" smtClean="0">
              <a:solidFill>
                <a:srgbClr val="1B06BA"/>
              </a:solidFill>
            </a:endParaRPr>
          </a:p>
          <a:p>
            <a:r>
              <a:rPr lang="tt-RU" sz="2400" b="1" dirty="0" smtClean="0">
                <a:solidFill>
                  <a:srgbClr val="1B06BA"/>
                </a:solidFill>
              </a:rPr>
              <a:t>На земле лежат листочки</a:t>
            </a:r>
            <a:endParaRPr lang="ru-RU" sz="2400" b="1" dirty="0" smtClean="0">
              <a:solidFill>
                <a:srgbClr val="1B06BA"/>
              </a:solidFill>
            </a:endParaRPr>
          </a:p>
          <a:p>
            <a:r>
              <a:rPr lang="tt-RU" sz="2400" b="1" dirty="0" smtClean="0">
                <a:solidFill>
                  <a:srgbClr val="1B06BA"/>
                </a:solidFill>
              </a:rPr>
              <a:t>Маленькие лопушки.</a:t>
            </a:r>
            <a:endParaRPr lang="ru-RU" sz="2400" b="1" dirty="0" smtClean="0">
              <a:solidFill>
                <a:srgbClr val="1B06BA"/>
              </a:solidFill>
            </a:endParaRPr>
          </a:p>
          <a:p>
            <a:r>
              <a:rPr lang="tt-RU" sz="2400" b="1" dirty="0" smtClean="0">
                <a:solidFill>
                  <a:srgbClr val="1B06BA"/>
                </a:solidFill>
              </a:rPr>
              <a:t>заживляет раны, при болезнях желудка. </a:t>
            </a:r>
            <a:r>
              <a:rPr lang="tt-RU" dirty="0" smtClean="0"/>
              <a:t> 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88640"/>
            <a:ext cx="42484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1B06BA"/>
                </a:solidFill>
              </a:rPr>
              <a:t>Горел в траве росистой,</a:t>
            </a:r>
          </a:p>
          <a:p>
            <a:r>
              <a:rPr lang="ru-RU" sz="2400" b="1" dirty="0" smtClean="0">
                <a:solidFill>
                  <a:srgbClr val="1B06BA"/>
                </a:solidFill>
              </a:rPr>
              <a:t>Затем померк потух</a:t>
            </a:r>
          </a:p>
          <a:p>
            <a:r>
              <a:rPr lang="ru-RU" sz="2400" b="1" dirty="0" smtClean="0">
                <a:solidFill>
                  <a:srgbClr val="1B06BA"/>
                </a:solidFill>
              </a:rPr>
              <a:t>И превратился в пух.                </a:t>
            </a:r>
          </a:p>
          <a:p>
            <a:r>
              <a:rPr lang="ru-RU" sz="2400" b="1" dirty="0" smtClean="0">
                <a:solidFill>
                  <a:srgbClr val="1B06BA"/>
                </a:solidFill>
              </a:rPr>
              <a:t>Для улучшения аппетита, делают салаты</a:t>
            </a:r>
            <a:r>
              <a:rPr lang="ru-RU" b="1" dirty="0" smtClean="0">
                <a:solidFill>
                  <a:srgbClr val="1B06BA"/>
                </a:solidFill>
              </a:rPr>
              <a:t>. </a:t>
            </a:r>
            <a:endParaRPr lang="ru-RU" b="1" dirty="0">
              <a:solidFill>
                <a:srgbClr val="1B06BA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132856"/>
            <a:ext cx="23134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Одуванчик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2420888"/>
            <a:ext cx="27102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t-RU" sz="3600" dirty="0" smtClean="0">
                <a:solidFill>
                  <a:srgbClr val="C00000"/>
                </a:solidFill>
              </a:rPr>
              <a:t>Подорожник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314096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t-RU" sz="2400" b="1" dirty="0" smtClean="0">
                <a:solidFill>
                  <a:srgbClr val="1B06BA"/>
                </a:solidFill>
              </a:rPr>
              <a:t>Дикой розой называют</a:t>
            </a:r>
            <a:endParaRPr lang="ru-RU" sz="2400" b="1" dirty="0" smtClean="0">
              <a:solidFill>
                <a:srgbClr val="1B06BA"/>
              </a:solidFill>
            </a:endParaRPr>
          </a:p>
          <a:p>
            <a:r>
              <a:rPr lang="tt-RU" sz="2400" b="1" dirty="0" smtClean="0">
                <a:solidFill>
                  <a:srgbClr val="1B06BA"/>
                </a:solidFill>
              </a:rPr>
              <a:t>Как лекарство применяют</a:t>
            </a:r>
            <a:endParaRPr lang="ru-RU" sz="2400" b="1" dirty="0" smtClean="0">
              <a:solidFill>
                <a:srgbClr val="1B06BA"/>
              </a:solidFill>
            </a:endParaRPr>
          </a:p>
          <a:p>
            <a:r>
              <a:rPr lang="tt-RU" sz="2400" b="1" dirty="0" smtClean="0">
                <a:solidFill>
                  <a:srgbClr val="1B06BA"/>
                </a:solidFill>
              </a:rPr>
              <a:t>богато витаминам С, ангина, грипп и др. </a:t>
            </a:r>
            <a:endParaRPr lang="ru-RU" sz="2400" b="1" dirty="0">
              <a:solidFill>
                <a:srgbClr val="1B06BA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47864" y="4725144"/>
            <a:ext cx="22525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t-RU" sz="3600" dirty="0" smtClean="0">
                <a:solidFill>
                  <a:srgbClr val="C00000"/>
                </a:solidFill>
              </a:rPr>
              <a:t>Шиповник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9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40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3840"/>
                            </p:stCondLst>
                            <p:childTnLst>
                              <p:par>
                                <p:cTn id="31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340"/>
                            </p:stCondLst>
                            <p:childTnLst>
                              <p:par>
                                <p:cTn id="38" presetID="27" presetClass="entr" presetSubtype="0" fill="hold" grpId="0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>
            <a:noAutofit/>
          </a:bodyPr>
          <a:lstStyle/>
          <a:p>
            <a:r>
              <a:rPr lang="tt-RU" sz="8000" b="1" dirty="0" smtClean="0">
                <a:solidFill>
                  <a:srgbClr val="C00000"/>
                </a:solidFill>
              </a:rPr>
              <a:t>Кроссворд: Животные и растения из Красной книги</a:t>
            </a:r>
            <a:endParaRPr lang="ru-RU" sz="8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5" y="260649"/>
          <a:ext cx="8496949" cy="6597351"/>
        </p:xfrm>
        <a:graphic>
          <a:graphicData uri="http://schemas.openxmlformats.org/drawingml/2006/table">
            <a:tbl>
              <a:tblPr/>
              <a:tblGrid>
                <a:gridCol w="662717"/>
                <a:gridCol w="696702"/>
                <a:gridCol w="441811"/>
                <a:gridCol w="594746"/>
                <a:gridCol w="163131"/>
                <a:gridCol w="424819"/>
                <a:gridCol w="215816"/>
                <a:gridCol w="509782"/>
                <a:gridCol w="567557"/>
                <a:gridCol w="407826"/>
                <a:gridCol w="407826"/>
                <a:gridCol w="424819"/>
                <a:gridCol w="512049"/>
                <a:gridCol w="516580"/>
                <a:gridCol w="458804"/>
                <a:gridCol w="458804"/>
                <a:gridCol w="516580"/>
                <a:gridCol w="516580"/>
              </a:tblGrid>
              <a:tr h="733039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3039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3039">
                <a:tc gridSpan="7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3039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3039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tt-RU" sz="4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3039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3039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30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t-RU" sz="4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30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644008" y="332656"/>
            <a:ext cx="8354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1B06BA"/>
                </a:solidFill>
              </a:rPr>
              <a:t>м у</a:t>
            </a:r>
            <a:endParaRPr lang="ru-RU" sz="3600" b="1" dirty="0">
              <a:solidFill>
                <a:srgbClr val="1B06BA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1772816"/>
            <a:ext cx="52645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1B06BA"/>
                </a:solidFill>
              </a:rPr>
              <a:t>К        л </a:t>
            </a:r>
            <a:r>
              <a:rPr lang="ru-RU" sz="2400" b="1" dirty="0" smtClean="0">
                <a:solidFill>
                  <a:srgbClr val="1B06BA"/>
                </a:solidFill>
              </a:rPr>
              <a:t> </a:t>
            </a:r>
            <a:r>
              <a:rPr lang="ru-RU" sz="3600" b="1" dirty="0" smtClean="0">
                <a:solidFill>
                  <a:srgbClr val="1B06BA"/>
                </a:solidFill>
              </a:rPr>
              <a:t>о к  о   л  </a:t>
            </a:r>
            <a:r>
              <a:rPr lang="ru-RU" sz="3600" b="1" dirty="0" err="1" smtClean="0">
                <a:solidFill>
                  <a:srgbClr val="1B06BA"/>
                </a:solidFill>
              </a:rPr>
              <a:t>ь</a:t>
            </a:r>
            <a:r>
              <a:rPr lang="ru-RU" sz="3600" b="1" dirty="0" smtClean="0">
                <a:solidFill>
                  <a:srgbClr val="1B06BA"/>
                </a:solidFill>
              </a:rPr>
              <a:t>   ч   и  к</a:t>
            </a:r>
            <a:endParaRPr lang="ru-RU" sz="3600" b="1" dirty="0">
              <a:solidFill>
                <a:srgbClr val="1B06BA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2492896"/>
            <a:ext cx="3251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1B06BA"/>
                </a:solidFill>
              </a:rPr>
              <a:t>Б    а     к        а </a:t>
            </a:r>
            <a:r>
              <a:rPr lang="ru-RU" sz="3600" b="1" dirty="0" err="1" smtClean="0">
                <a:solidFill>
                  <a:srgbClr val="1B06BA"/>
                </a:solidFill>
              </a:rPr>
              <a:t>н</a:t>
            </a:r>
            <a:endParaRPr lang="ru-RU" sz="3600" b="1" dirty="0" smtClean="0">
              <a:solidFill>
                <a:srgbClr val="1B06BA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15816" y="3284984"/>
            <a:ext cx="2743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1B06BA"/>
                </a:solidFill>
              </a:rPr>
              <a:t>Д    </a:t>
            </a:r>
            <a:r>
              <a:rPr lang="ru-RU" sz="3600" b="1" dirty="0" err="1" smtClean="0">
                <a:solidFill>
                  <a:srgbClr val="1B06BA"/>
                </a:solidFill>
              </a:rPr>
              <a:t>р</a:t>
            </a:r>
            <a:r>
              <a:rPr lang="ru-RU" sz="3600" b="1" dirty="0" smtClean="0">
                <a:solidFill>
                  <a:srgbClr val="1B06BA"/>
                </a:solidFill>
              </a:rPr>
              <a:t>        и  т</a:t>
            </a:r>
            <a:endParaRPr lang="ru-RU" sz="3600" b="1" dirty="0">
              <a:solidFill>
                <a:srgbClr val="1B06BA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43808" y="4005064"/>
            <a:ext cx="22733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1B06BA"/>
                </a:solidFill>
              </a:rPr>
              <a:t>Т     и        </a:t>
            </a:r>
            <a:r>
              <a:rPr lang="ru-RU" sz="3600" b="1" dirty="0" err="1" smtClean="0">
                <a:solidFill>
                  <a:srgbClr val="1B06BA"/>
                </a:solidFill>
              </a:rPr>
              <a:t>р</a:t>
            </a:r>
            <a:endParaRPr lang="ru-RU" sz="3600" b="1" dirty="0">
              <a:solidFill>
                <a:srgbClr val="1B06BA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5445224"/>
            <a:ext cx="36631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1B06BA"/>
                </a:solidFill>
              </a:rPr>
              <a:t>Р     о   </a:t>
            </a:r>
            <a:r>
              <a:rPr lang="ru-RU" sz="3600" b="1" dirty="0" err="1" smtClean="0">
                <a:solidFill>
                  <a:srgbClr val="1B06BA"/>
                </a:solidFill>
              </a:rPr>
              <a:t>з</a:t>
            </a:r>
            <a:r>
              <a:rPr lang="ru-RU" sz="3600" b="1" dirty="0" smtClean="0">
                <a:solidFill>
                  <a:srgbClr val="1B06BA"/>
                </a:solidFill>
              </a:rPr>
              <a:t>    </a:t>
            </a:r>
            <a:r>
              <a:rPr lang="ru-RU" sz="3600" b="1" dirty="0" err="1" smtClean="0">
                <a:solidFill>
                  <a:srgbClr val="1B06BA"/>
                </a:solidFill>
              </a:rPr>
              <a:t>о</a:t>
            </a:r>
            <a:r>
              <a:rPr lang="ru-RU" sz="3600" b="1" dirty="0" smtClean="0">
                <a:solidFill>
                  <a:srgbClr val="1B06BA"/>
                </a:solidFill>
              </a:rPr>
              <a:t>     в   а</a:t>
            </a:r>
            <a:endParaRPr lang="ru-RU" sz="3600" b="1" dirty="0">
              <a:solidFill>
                <a:srgbClr val="1B06BA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27784" y="332656"/>
            <a:ext cx="13681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1B06BA"/>
                </a:solidFill>
              </a:rPr>
              <a:t>Страус</a:t>
            </a:r>
            <a:endParaRPr lang="ru-RU" sz="2000" b="1" dirty="0">
              <a:solidFill>
                <a:srgbClr val="1B06BA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51720" y="1844824"/>
            <a:ext cx="12961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1B06BA"/>
                </a:solidFill>
              </a:rPr>
              <a:t>Цветок</a:t>
            </a:r>
            <a:endParaRPr lang="ru-RU" sz="2000" b="1" dirty="0">
              <a:solidFill>
                <a:srgbClr val="1B06BA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52120" y="2492896"/>
            <a:ext cx="33123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1B06BA"/>
                </a:solidFill>
              </a:rPr>
              <a:t>Птица, обитающая на приморских скалах</a:t>
            </a:r>
            <a:endParaRPr lang="ru-RU" sz="2000" b="1" dirty="0">
              <a:solidFill>
                <a:srgbClr val="1B06BA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3356992"/>
            <a:ext cx="30963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1B06BA"/>
                </a:solidFill>
              </a:rPr>
              <a:t>Ископаемая птица</a:t>
            </a:r>
            <a:endParaRPr lang="ru-RU" sz="2000" b="1" dirty="0">
              <a:solidFill>
                <a:srgbClr val="1B06BA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80112" y="3861048"/>
            <a:ext cx="29523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1B06BA"/>
                </a:solidFill>
              </a:rPr>
              <a:t>Амурское полосатое животное</a:t>
            </a:r>
            <a:endParaRPr lang="ru-RU" sz="2000" b="1" dirty="0">
              <a:solidFill>
                <a:srgbClr val="1B06BA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32040" y="5589240"/>
            <a:ext cx="3851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1B06BA"/>
                </a:solidFill>
              </a:rPr>
              <a:t>Цвет чайки редкого вида</a:t>
            </a:r>
            <a:endParaRPr lang="ru-RU" sz="2000" b="1" dirty="0">
              <a:solidFill>
                <a:srgbClr val="1B06BA"/>
              </a:solidFill>
            </a:endParaRPr>
          </a:p>
        </p:txBody>
      </p:sp>
    </p:spTree>
  </p:cSld>
  <p:clrMapOvr>
    <a:masterClrMapping/>
  </p:clrMapOvr>
  <p:transition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17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250"/>
                            </p:stCondLst>
                            <p:childTnLst>
                              <p:par>
                                <p:cTn id="29" presetID="4" presetClass="exit" presetSubtype="16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25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250"/>
                            </p:stCondLst>
                            <p:childTnLst>
                              <p:par>
                                <p:cTn id="40" presetID="27" presetClass="entr" presetSubtype="0" fill="hold" grpId="0" nodeType="afterEffect">
                                  <p:stCondLst>
                                    <p:cond delay="17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1000"/>
                            </p:stCondLst>
                            <p:childTnLst>
                              <p:par>
                                <p:cTn id="46" presetID="8" presetClass="exit" presetSubtype="16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000"/>
                            </p:stCondLst>
                            <p:childTnLst>
                              <p:par>
                                <p:cTn id="50" presetID="49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3000"/>
                            </p:stCondLst>
                            <p:childTnLst>
                              <p:par>
                                <p:cTn id="57" presetID="27" presetClass="entr" presetSubtype="0" fill="hold" grpId="0" nodeType="afterEffect">
                                  <p:stCondLst>
                                    <p:cond delay="17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500"/>
                            </p:stCondLst>
                            <p:childTnLst>
                              <p:par>
                                <p:cTn id="63" presetID="5" presetClass="exit" presetSubtype="1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0"/>
                            </p:stCondLst>
                            <p:childTnLst>
                              <p:par>
                                <p:cTn id="67" presetID="49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3500"/>
                            </p:stCondLst>
                            <p:childTnLst>
                              <p:par>
                                <p:cTn id="74" presetID="27" presetClass="entr" presetSubtype="0" fill="hold" grpId="0" nodeType="afterEffect">
                                  <p:stCondLst>
                                    <p:cond delay="17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1750"/>
                            </p:stCondLst>
                            <p:childTnLst>
                              <p:par>
                                <p:cTn id="80" presetID="3" presetClass="exit" presetSubtype="1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275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3750"/>
                            </p:stCondLst>
                            <p:childTnLst>
                              <p:par>
                                <p:cTn id="91" presetID="27" presetClass="entr" presetSubtype="0" fill="hold" grpId="0" nodeType="afterEffect">
                                  <p:stCondLst>
                                    <p:cond delay="17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1750"/>
                            </p:stCondLst>
                            <p:childTnLst>
                              <p:par>
                                <p:cTn id="97" presetID="5" presetClass="exit" presetSubtype="1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2750"/>
                            </p:stCondLst>
                            <p:childTnLst>
                              <p:par>
                                <p:cTn id="101" presetID="49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3750"/>
                            </p:stCondLst>
                            <p:childTnLst>
                              <p:par>
                                <p:cTn id="108" presetID="27" presetClass="entr" presetSubtype="0" fill="hold" grpId="0" nodeType="afterEffect">
                                  <p:stCondLst>
                                    <p:cond delay="17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2500"/>
                            </p:stCondLst>
                            <p:childTnLst>
                              <p:par>
                                <p:cTn id="114" presetID="5" presetClass="exit" presetSubtype="1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rmAutofit fontScale="90000"/>
          </a:bodyPr>
          <a:lstStyle/>
          <a:p>
            <a:r>
              <a:rPr lang="tt-RU" sz="3800" b="1" dirty="0" smtClean="0">
                <a:solidFill>
                  <a:srgbClr val="1B06BA"/>
                </a:solidFill>
              </a:rPr>
              <a:t>   Мы сегодня много говорили о том, что нужно беречь природу, беречь нашу Землю. Берегите каждое дерево, каждый кустик! Не рвите цветы, не  ломайте деревья, не роззоряйте гнезда!</a:t>
            </a:r>
            <a:r>
              <a:rPr lang="ru-RU" sz="3800" b="1" dirty="0" smtClean="0">
                <a:solidFill>
                  <a:srgbClr val="1B06BA"/>
                </a:solidFill>
              </a:rPr>
              <a:t/>
            </a:r>
            <a:br>
              <a:rPr lang="ru-RU" sz="3800" b="1" dirty="0" smtClean="0">
                <a:solidFill>
                  <a:srgbClr val="1B06BA"/>
                </a:solidFill>
              </a:rPr>
            </a:br>
            <a:r>
              <a:rPr lang="tt-RU" sz="3800" b="1" dirty="0" smtClean="0">
                <a:solidFill>
                  <a:srgbClr val="1B06BA"/>
                </a:solidFill>
              </a:rPr>
              <a:t>  Пусть каждый из вас посадит дерево, цветы и ухаживает с любовью за ними.</a:t>
            </a:r>
            <a:r>
              <a:rPr lang="ru-RU" sz="3800" b="1" dirty="0" smtClean="0">
                <a:solidFill>
                  <a:srgbClr val="1B06BA"/>
                </a:solidFill>
              </a:rPr>
              <a:t/>
            </a:r>
            <a:br>
              <a:rPr lang="ru-RU" sz="3800" b="1" dirty="0" smtClean="0">
                <a:solidFill>
                  <a:srgbClr val="1B06BA"/>
                </a:solidFill>
              </a:rPr>
            </a:br>
            <a:r>
              <a:rPr lang="tt-RU" sz="3800" b="1" dirty="0" smtClean="0">
                <a:solidFill>
                  <a:srgbClr val="1B06BA"/>
                </a:solidFill>
              </a:rPr>
              <a:t> Ведь от каждого из нас зависит будущее нашей планеты, будущее родной Земли!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tt-RU" dirty="0" smtClean="0"/>
              <a:t>                       </a:t>
            </a:r>
            <a:endParaRPr lang="ru-RU" dirty="0"/>
          </a:p>
        </p:txBody>
      </p:sp>
    </p:spTree>
  </p:cSld>
  <p:clrMapOvr>
    <a:masterClrMapping/>
  </p:clrMapOvr>
  <p:transition advTm="2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 fontScale="90000"/>
          </a:bodyPr>
          <a:lstStyle/>
          <a:p>
            <a:r>
              <a:rPr lang="tt-RU" sz="5300" b="1" dirty="0" smtClean="0">
                <a:solidFill>
                  <a:srgbClr val="C00000"/>
                </a:solidFill>
              </a:rPr>
              <a:t>Давайте будем</a:t>
            </a:r>
            <a:r>
              <a:rPr lang="ru-RU" sz="5300" b="1" dirty="0" smtClean="0">
                <a:solidFill>
                  <a:srgbClr val="C00000"/>
                </a:solidFill>
              </a:rPr>
              <a:t/>
            </a:r>
            <a:br>
              <a:rPr lang="ru-RU" sz="5300" b="1" dirty="0" smtClean="0">
                <a:solidFill>
                  <a:srgbClr val="C00000"/>
                </a:solidFill>
              </a:rPr>
            </a:br>
            <a:r>
              <a:rPr lang="tt-RU" sz="5300" b="1" dirty="0" smtClean="0">
                <a:solidFill>
                  <a:srgbClr val="C00000"/>
                </a:solidFill>
              </a:rPr>
              <a:t>Беречь планету!</a:t>
            </a:r>
            <a:r>
              <a:rPr lang="ru-RU" sz="5300" b="1" dirty="0" smtClean="0">
                <a:solidFill>
                  <a:srgbClr val="C00000"/>
                </a:solidFill>
              </a:rPr>
              <a:t/>
            </a:r>
            <a:br>
              <a:rPr lang="ru-RU" sz="5300" b="1" dirty="0" smtClean="0">
                <a:solidFill>
                  <a:srgbClr val="C00000"/>
                </a:solidFill>
              </a:rPr>
            </a:br>
            <a:r>
              <a:rPr lang="tt-RU" sz="5300" b="1" dirty="0" smtClean="0">
                <a:solidFill>
                  <a:srgbClr val="C00000"/>
                </a:solidFill>
              </a:rPr>
              <a:t>Во всей Вселенной</a:t>
            </a:r>
            <a:r>
              <a:rPr lang="ru-RU" sz="5300" b="1" dirty="0" smtClean="0">
                <a:solidFill>
                  <a:srgbClr val="C00000"/>
                </a:solidFill>
              </a:rPr>
              <a:t/>
            </a:r>
            <a:br>
              <a:rPr lang="ru-RU" sz="5300" b="1" dirty="0" smtClean="0">
                <a:solidFill>
                  <a:srgbClr val="C00000"/>
                </a:solidFill>
              </a:rPr>
            </a:br>
            <a:r>
              <a:rPr lang="tt-RU" sz="5300" b="1" dirty="0" smtClean="0">
                <a:solidFill>
                  <a:srgbClr val="C00000"/>
                </a:solidFill>
              </a:rPr>
              <a:t>Похожей  нету,</a:t>
            </a:r>
            <a:r>
              <a:rPr lang="ru-RU" sz="5300" b="1" dirty="0" smtClean="0">
                <a:solidFill>
                  <a:srgbClr val="C00000"/>
                </a:solidFill>
              </a:rPr>
              <a:t/>
            </a:r>
            <a:br>
              <a:rPr lang="ru-RU" sz="5300" b="1" dirty="0" smtClean="0">
                <a:solidFill>
                  <a:srgbClr val="C00000"/>
                </a:solidFill>
              </a:rPr>
            </a:br>
            <a:r>
              <a:rPr lang="tt-RU" sz="5300" b="1" dirty="0" smtClean="0">
                <a:solidFill>
                  <a:srgbClr val="C00000"/>
                </a:solidFill>
              </a:rPr>
              <a:t>Во все Вселенной</a:t>
            </a:r>
            <a:r>
              <a:rPr lang="ru-RU" sz="5300" b="1" dirty="0" smtClean="0">
                <a:solidFill>
                  <a:srgbClr val="C00000"/>
                </a:solidFill>
              </a:rPr>
              <a:t/>
            </a:r>
            <a:br>
              <a:rPr lang="ru-RU" sz="5300" b="1" dirty="0" smtClean="0">
                <a:solidFill>
                  <a:srgbClr val="C00000"/>
                </a:solidFill>
              </a:rPr>
            </a:br>
            <a:r>
              <a:rPr lang="tt-RU" sz="5300" b="1" dirty="0" smtClean="0">
                <a:solidFill>
                  <a:srgbClr val="C00000"/>
                </a:solidFill>
              </a:rPr>
              <a:t>Совсем одна,</a:t>
            </a:r>
            <a:r>
              <a:rPr lang="ru-RU" sz="5300" b="1" dirty="0" smtClean="0">
                <a:solidFill>
                  <a:srgbClr val="C00000"/>
                </a:solidFill>
              </a:rPr>
              <a:t/>
            </a:r>
            <a:br>
              <a:rPr lang="ru-RU" sz="5300" b="1" dirty="0" smtClean="0">
                <a:solidFill>
                  <a:srgbClr val="C00000"/>
                </a:solidFill>
              </a:rPr>
            </a:br>
            <a:r>
              <a:rPr lang="tt-RU" sz="5300" b="1" dirty="0" smtClean="0">
                <a:solidFill>
                  <a:srgbClr val="C00000"/>
                </a:solidFill>
              </a:rPr>
              <a:t>Что будет делать</a:t>
            </a:r>
            <a:r>
              <a:rPr lang="ru-RU" sz="5300" b="1" dirty="0" smtClean="0">
                <a:solidFill>
                  <a:srgbClr val="C00000"/>
                </a:solidFill>
              </a:rPr>
              <a:t/>
            </a:r>
            <a:br>
              <a:rPr lang="ru-RU" sz="5300" b="1" dirty="0" smtClean="0">
                <a:solidFill>
                  <a:srgbClr val="C00000"/>
                </a:solidFill>
              </a:rPr>
            </a:br>
            <a:r>
              <a:rPr lang="tt-RU" sz="5300" b="1" dirty="0" smtClean="0">
                <a:solidFill>
                  <a:srgbClr val="C00000"/>
                </a:solidFill>
              </a:rPr>
              <a:t>Без нас она?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advTm="2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6000" r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6178698"/>
          </a:xfrm>
          <a:noFill/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 </a:t>
            </a:r>
            <a:r>
              <a:rPr lang="ru-RU" sz="7200" b="1" dirty="0" smtClean="0">
                <a:solidFill>
                  <a:srgbClr val="FF0000"/>
                </a:solidFill>
              </a:rPr>
              <a:t>«Счастье – это быть с природой, видеть её, говорить с ней»</a:t>
            </a:r>
            <a:r>
              <a:rPr lang="ru-RU" sz="7200" dirty="0" smtClean="0">
                <a:solidFill>
                  <a:srgbClr val="FF0000"/>
                </a:solidFill>
              </a:rPr>
              <a:t/>
            </a:r>
            <a:br>
              <a:rPr lang="ru-RU" sz="7200" dirty="0" smtClean="0">
                <a:solidFill>
                  <a:srgbClr val="FF0000"/>
                </a:solidFill>
              </a:rPr>
            </a:br>
            <a:r>
              <a:rPr lang="ru-RU" sz="7200" dirty="0" smtClean="0">
                <a:solidFill>
                  <a:srgbClr val="FF0000"/>
                </a:solidFill>
              </a:rPr>
              <a:t> (Л.Толстой)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advTm="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5026570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 </a:t>
            </a:r>
            <a:r>
              <a:rPr lang="ru-RU" dirty="0" smtClean="0">
                <a:solidFill>
                  <a:srgbClr val="1B06BA"/>
                </a:solidFill>
              </a:rPr>
              <a:t>                       Цель:</a:t>
            </a:r>
            <a:br>
              <a:rPr lang="ru-RU" dirty="0" smtClean="0">
                <a:solidFill>
                  <a:srgbClr val="1B06BA"/>
                </a:solidFill>
              </a:rPr>
            </a:br>
            <a:r>
              <a:rPr lang="ru-RU" dirty="0" smtClean="0">
                <a:solidFill>
                  <a:srgbClr val="1B06BA"/>
                </a:solidFill>
              </a:rPr>
              <a:t>прививать любовь к природе, готовность сохранить и защищать её,</a:t>
            </a:r>
            <a:br>
              <a:rPr lang="ru-RU" dirty="0" smtClean="0">
                <a:solidFill>
                  <a:srgbClr val="1B06BA"/>
                </a:solidFill>
              </a:rPr>
            </a:br>
            <a:r>
              <a:rPr lang="ru-RU" dirty="0" smtClean="0">
                <a:solidFill>
                  <a:srgbClr val="1B06BA"/>
                </a:solidFill>
              </a:rPr>
              <a:t>понимать закономерности происходящего в ней.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advTm="2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1B06BA"/>
                </a:solidFill>
              </a:rPr>
              <a:t>Загадки</a:t>
            </a:r>
            <a:endParaRPr lang="ru-RU" sz="6000" b="1" dirty="0">
              <a:solidFill>
                <a:srgbClr val="1B06BA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140968"/>
            <a:ext cx="3384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1B06BA"/>
                </a:solidFill>
              </a:rPr>
              <a:t>У кого уши на ногах?</a:t>
            </a:r>
            <a:endParaRPr lang="ru-RU" sz="2400" b="1" dirty="0">
              <a:solidFill>
                <a:srgbClr val="1B06BA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916832"/>
            <a:ext cx="4680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1B06BA"/>
                </a:solidFill>
              </a:rPr>
              <a:t>Детеныш  ещё не родился, а уже отдан на воспитание. Кто он?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556792"/>
            <a:ext cx="6052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1B06BA"/>
                </a:solidFill>
              </a:rPr>
              <a:t>Кто строит себе под водой дом из воздуха? </a:t>
            </a:r>
            <a:endParaRPr lang="ru-RU" sz="2400" b="1" dirty="0">
              <a:solidFill>
                <a:srgbClr val="1B06BA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708920"/>
            <a:ext cx="44588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1B06BA"/>
                </a:solidFill>
              </a:rPr>
              <a:t>Лыко дерёт, а лаптей не носит. 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5589240"/>
            <a:ext cx="60713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1B06BA"/>
                </a:solidFill>
              </a:rPr>
              <a:t>Кто дважды рождается, один раз умирает? </a:t>
            </a:r>
            <a:endParaRPr lang="ru-RU" sz="2400" b="1" dirty="0">
              <a:solidFill>
                <a:srgbClr val="1B06BA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364502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1B06BA"/>
                </a:solidFill>
              </a:rPr>
              <a:t>Кто в лесу без топоров строит избу без углов? 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4509120"/>
            <a:ext cx="44037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1B06BA"/>
                </a:solidFill>
              </a:rPr>
              <a:t>Глаза на рогах, а дом на спине. </a:t>
            </a:r>
            <a:endParaRPr lang="ru-RU" sz="2400" b="1" dirty="0">
              <a:solidFill>
                <a:srgbClr val="1B06BA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5085184"/>
            <a:ext cx="46357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1B06BA"/>
                </a:solidFill>
              </a:rPr>
              <a:t>Из куста </a:t>
            </a:r>
            <a:r>
              <a:rPr lang="ru-RU" sz="2400" b="1" dirty="0" err="1" smtClean="0">
                <a:solidFill>
                  <a:srgbClr val="1B06BA"/>
                </a:solidFill>
              </a:rPr>
              <a:t>шипуля</a:t>
            </a:r>
            <a:r>
              <a:rPr lang="ru-RU" sz="2400" b="1" dirty="0" smtClean="0">
                <a:solidFill>
                  <a:srgbClr val="1B06BA"/>
                </a:solidFill>
              </a:rPr>
              <a:t>, за ногу тянулся.</a:t>
            </a:r>
            <a:endParaRPr lang="ru-RU" sz="2400" b="1" dirty="0">
              <a:solidFill>
                <a:srgbClr val="1B06BA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72200" y="1556792"/>
            <a:ext cx="2475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Паук-серебрянка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44208" y="2060848"/>
            <a:ext cx="1680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Кукушонок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60232" y="2708920"/>
            <a:ext cx="8022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Коза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88224" y="3212976"/>
            <a:ext cx="1425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Кузнечик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88224" y="3789040"/>
            <a:ext cx="13965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Муравей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04248" y="4509120"/>
            <a:ext cx="10808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Улитка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76256" y="5013176"/>
            <a:ext cx="86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Змея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948264" y="5589240"/>
            <a:ext cx="9957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Птица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7" presetClass="entr" presetSubtype="0" fill="hold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140"/>
                            </p:stCondLst>
                            <p:childTnLst>
                              <p:par>
                                <p:cTn id="25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640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40"/>
                            </p:stCondLst>
                            <p:childTnLst>
                              <p:par>
                                <p:cTn id="38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540"/>
                            </p:stCondLst>
                            <p:childTnLst>
                              <p:par>
                                <p:cTn id="45" presetID="27" presetClass="entr" presetSubtype="0" fill="hold" grpId="0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6740"/>
                            </p:stCondLst>
                            <p:childTnLst>
                              <p:par>
                                <p:cTn id="51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8240"/>
                            </p:stCondLst>
                            <p:childTnLst>
                              <p:par>
                                <p:cTn id="58" presetID="27" presetClass="entr" presetSubtype="0" fill="hold" grpId="0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8600"/>
                            </p:stCondLst>
                            <p:childTnLst>
                              <p:par>
                                <p:cTn id="64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100"/>
                            </p:stCondLst>
                            <p:childTnLst>
                              <p:par>
                                <p:cTn id="71" presetID="27" presetClass="entr" presetSubtype="0" fill="hold" grpId="0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420"/>
                            </p:stCondLst>
                            <p:childTnLst>
                              <p:par>
                                <p:cTn id="77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1920"/>
                            </p:stCondLst>
                            <p:childTnLst>
                              <p:par>
                                <p:cTn id="84" presetID="27" presetClass="entr" presetSubtype="0" fill="hold" grpId="0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32200"/>
                            </p:stCondLst>
                            <p:childTnLst>
                              <p:par>
                                <p:cTn id="90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3700"/>
                            </p:stCondLst>
                            <p:childTnLst>
                              <p:par>
                                <p:cTn id="97" presetID="27" presetClass="entr" presetSubtype="0" fill="hold" grpId="0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0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3900"/>
                            </p:stCondLst>
                            <p:childTnLst>
                              <p:par>
                                <p:cTn id="103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5400"/>
                            </p:stCondLst>
                            <p:childTnLst>
                              <p:par>
                                <p:cTn id="110" presetID="27" presetClass="entr" presetSubtype="0" fill="hold" grpId="0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2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3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1B06BA"/>
                </a:solidFill>
              </a:rPr>
              <a:t>Знатоки природы</a:t>
            </a:r>
            <a:endParaRPr lang="ru-RU" sz="6600" dirty="0">
              <a:solidFill>
                <a:srgbClr val="1B06BA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340768"/>
            <a:ext cx="6858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1B06BA"/>
                </a:solidFill>
              </a:rPr>
              <a:t>1.     В Древней Руси этого зверька называли «векша». Он очень красив. Рождается голеньким, за то потом щеголяет в пушистых нарядах.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308304" y="1628800"/>
            <a:ext cx="9693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Белка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348880"/>
            <a:ext cx="66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1B06BA"/>
                </a:solidFill>
              </a:rPr>
              <a:t>2.     Это насекомое хранит удивительную тайну: сидя на травинке в Подмосковье, оно способно почувствовать не значительное землетрясение в Японии.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308304" y="2564904"/>
            <a:ext cx="1425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Кузнечик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3429000"/>
            <a:ext cx="64807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1B06BA"/>
                </a:solidFill>
              </a:rPr>
              <a:t>3.      В России этого жучка издавна называли «Солнышко». Он красненький и кругленький, безобидный, любит полакомится тлей.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509120"/>
            <a:ext cx="63367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1B06BA"/>
                </a:solidFill>
              </a:rPr>
              <a:t>4.     Этих птиц любят за их веселый нрав. Они </a:t>
            </a:r>
            <a:r>
              <a:rPr lang="ru-RU" sz="2000" b="1" dirty="0" err="1" smtClean="0">
                <a:solidFill>
                  <a:srgbClr val="1B06BA"/>
                </a:solidFill>
              </a:rPr>
              <a:t>прекрас</a:t>
            </a:r>
            <a:r>
              <a:rPr lang="tt-RU" sz="2000" b="1" dirty="0" smtClean="0">
                <a:solidFill>
                  <a:srgbClr val="1B06BA"/>
                </a:solidFill>
              </a:rPr>
              <a:t>ные звукоподражатели и часто поют зябликом, дроздом, квакают лягушкой, поют собакой. Летом поедают большое  количество гусениц. </a:t>
            </a:r>
            <a:endParaRPr lang="ru-RU" sz="2000" b="1" dirty="0">
              <a:solidFill>
                <a:srgbClr val="1B06BA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60232" y="3717032"/>
            <a:ext cx="22136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Божья коровка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020272" y="4797152"/>
            <a:ext cx="13115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t-RU" sz="2400" b="1" dirty="0" smtClean="0">
                <a:solidFill>
                  <a:srgbClr val="FF0000"/>
                </a:solidFill>
              </a:rPr>
              <a:t>Скворец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3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840"/>
                            </p:stCondLst>
                            <p:childTnLst>
                              <p:par>
                                <p:cTn id="24" presetID="3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840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200"/>
                            </p:stCondLst>
                            <p:childTnLst>
                              <p:par>
                                <p:cTn id="37" presetID="3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20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720"/>
                            </p:stCondLst>
                            <p:childTnLst>
                              <p:par>
                                <p:cTn id="50" presetID="3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720"/>
                            </p:stCondLst>
                            <p:childTnLst>
                              <p:par>
                                <p:cTn id="57" presetID="27" presetClass="entr" presetSubtype="0" fill="hold" grpId="0" nodeType="afterEffect">
                                  <p:stCondLst>
                                    <p:cond delay="2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1B06BA"/>
                </a:solidFill>
              </a:rPr>
              <a:t>Из книги рекордов </a:t>
            </a:r>
            <a:r>
              <a:rPr lang="ru-RU" sz="4800" b="1" dirty="0" err="1" smtClean="0">
                <a:solidFill>
                  <a:srgbClr val="1B06BA"/>
                </a:solidFill>
              </a:rPr>
              <a:t>Гиннесса</a:t>
            </a:r>
            <a:endParaRPr lang="ru-RU" sz="4800" dirty="0">
              <a:solidFill>
                <a:srgbClr val="1B06BA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556792"/>
            <a:ext cx="58777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1B06BA"/>
                </a:solidFill>
              </a:rPr>
              <a:t>Самое большое животное на Земле </a:t>
            </a:r>
            <a:endParaRPr lang="ru-RU" sz="2800" b="1" dirty="0">
              <a:solidFill>
                <a:srgbClr val="1B06BA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060848"/>
            <a:ext cx="54726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1B06BA"/>
                </a:solidFill>
              </a:rPr>
              <a:t>Самые страшные рыбы, или самые древние рыбы на земле</a:t>
            </a:r>
            <a:endParaRPr lang="ru-RU" sz="2800" b="1" dirty="0">
              <a:solidFill>
                <a:srgbClr val="1B06BA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996952"/>
            <a:ext cx="37769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1B06BA"/>
                </a:solidFill>
              </a:rPr>
              <a:t>Самый быстрый зверь </a:t>
            </a:r>
            <a:endParaRPr lang="ru-RU" sz="2800" b="1" dirty="0">
              <a:solidFill>
                <a:srgbClr val="1B06BA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573016"/>
            <a:ext cx="3765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1B06BA"/>
                </a:solidFill>
              </a:rPr>
              <a:t>Самая крупная кошка  </a:t>
            </a:r>
            <a:endParaRPr lang="ru-RU" sz="2800" b="1" dirty="0">
              <a:solidFill>
                <a:srgbClr val="1B06BA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149080"/>
            <a:ext cx="35592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1B06BA"/>
                </a:solidFill>
              </a:rPr>
              <a:t>Самая большая змея </a:t>
            </a:r>
            <a:endParaRPr lang="ru-RU" sz="2800" b="1" dirty="0">
              <a:solidFill>
                <a:srgbClr val="1B06BA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4725144"/>
            <a:ext cx="36066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1B06BA"/>
                </a:solidFill>
              </a:rPr>
              <a:t>Самая крупная птица </a:t>
            </a:r>
            <a:endParaRPr lang="ru-RU" sz="2800" b="1" dirty="0">
              <a:solidFill>
                <a:srgbClr val="1B06BA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5373216"/>
            <a:ext cx="40337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1B06BA"/>
                </a:solidFill>
              </a:rPr>
              <a:t>Самая маленькая птица </a:t>
            </a:r>
            <a:endParaRPr lang="ru-RU" sz="2800" b="1" dirty="0">
              <a:solidFill>
                <a:srgbClr val="1B06BA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5949280"/>
            <a:ext cx="3850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1B06BA"/>
                </a:solidFill>
              </a:rPr>
              <a:t>Самый лучший прыгун </a:t>
            </a:r>
            <a:endParaRPr lang="ru-RU" sz="2800" b="1" dirty="0">
              <a:solidFill>
                <a:srgbClr val="1B06BA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16216" y="1700808"/>
            <a:ext cx="1771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Синий кит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04248" y="2348880"/>
            <a:ext cx="11819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Акулы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32240" y="2996952"/>
            <a:ext cx="12558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Гепард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04248" y="3645024"/>
            <a:ext cx="8630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Тигр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88224" y="4221088"/>
            <a:ext cx="1722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Анаконда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660232" y="4797152"/>
            <a:ext cx="11994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Страус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660232" y="5373216"/>
            <a:ext cx="1540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Колибри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588224" y="5949280"/>
            <a:ext cx="1413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Кенгуру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60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5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35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1000"/>
                            </p:stCondLst>
                            <p:childTnLst>
                              <p:par>
                                <p:cTn id="89" presetID="49" presetClass="entr" presetSubtype="0" decel="100000" fill="hold" grpId="0" nodeType="after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7500"/>
                            </p:stCondLst>
                            <p:childTnLst>
                              <p:par>
                                <p:cTn id="96" presetID="49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8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6000"/>
                            </p:stCondLst>
                            <p:childTnLst>
                              <p:par>
                                <p:cTn id="117" presetID="49" presetClass="entr" presetSubtype="0" decel="100000" fill="hold" grpId="0" nodeType="after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2146250"/>
          </a:xfrm>
        </p:spPr>
        <p:txBody>
          <a:bodyPr>
            <a:normAutofit fontScale="90000"/>
          </a:bodyPr>
          <a:lstStyle/>
          <a:p>
            <a:pPr algn="l"/>
            <a:r>
              <a:rPr lang="ru-RU" sz="6000" b="1" dirty="0" smtClean="0">
                <a:solidFill>
                  <a:srgbClr val="1B06BA"/>
                </a:solidFill>
              </a:rPr>
              <a:t>1.     Что нужно сделать, чтобы сохранить природу?</a:t>
            </a:r>
            <a:r>
              <a:rPr lang="ru-RU" b="1" dirty="0" smtClean="0">
                <a:solidFill>
                  <a:srgbClr val="1B06BA"/>
                </a:solidFill>
              </a:rPr>
              <a:t/>
            </a:r>
            <a:br>
              <a:rPr lang="ru-RU" b="1" dirty="0" smtClean="0">
                <a:solidFill>
                  <a:srgbClr val="1B06BA"/>
                </a:solidFill>
              </a:rPr>
            </a:br>
            <a:endParaRPr lang="ru-RU" b="1" dirty="0">
              <a:solidFill>
                <a:srgbClr val="1B06BA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780928"/>
            <a:ext cx="856895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1B06BA"/>
                </a:solidFill>
              </a:rPr>
              <a:t>2.     А, что  лично каждый из вас сделал, чтобы природа вокруг нас стала ещё красивее?</a:t>
            </a:r>
            <a:r>
              <a:rPr lang="ru-RU" b="1" dirty="0" smtClean="0">
                <a:solidFill>
                  <a:srgbClr val="1B06BA"/>
                </a:solidFill>
              </a:rPr>
              <a:t/>
            </a:r>
            <a:br>
              <a:rPr lang="ru-RU" b="1" dirty="0" smtClean="0">
                <a:solidFill>
                  <a:srgbClr val="1B06BA"/>
                </a:solidFill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6150114"/>
            <a:ext cx="6480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 С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2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5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4279"/>
            <a:ext cx="8435280" cy="16421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1B06BA"/>
                </a:solidFill>
              </a:rPr>
              <a:t>1.     Ты идешь в степь встретить корову и видишь, как малыши пытаются зажечь траву?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834465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B06BA"/>
                </a:solidFill>
              </a:rPr>
              <a:t>    2.     В лесу вы видите непотушенный костёр, разбросанные банки, бутылки, мусор?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986593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B06BA"/>
                </a:solidFill>
              </a:rPr>
              <a:t>   3.     Вы шли по лесу и вдруг в траве увидели гнездо с  маленькими птицами?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4293096"/>
            <a:ext cx="83529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B06BA"/>
                </a:solidFill>
              </a:rPr>
              <a:t>4.     Зимой под окнами у вас собираются маленькие птички. Им холодно и голодно, а  тебе дома тепло и уютно. Поможешь ли ты птичкам, и каким образом?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6150114"/>
            <a:ext cx="6480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 С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2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25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35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4500"/>
                            </p:stCondLst>
                            <p:childTnLst>
                              <p:par>
                                <p:cTn id="33" presetID="25" presetClass="entr" presetSubtype="0" fill="hold" grpId="0" nodeType="after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6250706"/>
          </a:xfrm>
        </p:spPr>
        <p:txBody>
          <a:bodyPr>
            <a:norm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Целебное лукошко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1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357</Words>
  <Application>Microsoft Office PowerPoint</Application>
  <PresentationFormat>Экран (4:3)</PresentationFormat>
  <Paragraphs>183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 «Счастье – это быть с природой, видеть её, говорить с ней»  (Л.Толстой) </vt:lpstr>
      <vt:lpstr>                        Цель: прививать любовь к природе, готовность сохранить и защищать её, понимать закономерности происходящего в ней. </vt:lpstr>
      <vt:lpstr>Загадки</vt:lpstr>
      <vt:lpstr>Знатоки природы</vt:lpstr>
      <vt:lpstr>Из книги рекордов Гиннесса</vt:lpstr>
      <vt:lpstr>1.     Что нужно сделать, чтобы сохранить природу? </vt:lpstr>
      <vt:lpstr>1.     Ты идешь в степь встретить корову и видишь, как малыши пытаются зажечь траву?</vt:lpstr>
      <vt:lpstr>Целебное лукошко</vt:lpstr>
      <vt:lpstr>Слайд 10</vt:lpstr>
      <vt:lpstr>Слайд 11</vt:lpstr>
      <vt:lpstr>Кроссворд: Животные и растения из Красной книги</vt:lpstr>
      <vt:lpstr>Слайд 13</vt:lpstr>
      <vt:lpstr>   Мы сегодня много говорили о том, что нужно беречь природу, беречь нашу Землю. Берегите каждое дерево, каждый кустик! Не рвите цветы, не  ломайте деревья, не роззоряйте гнезда!   Пусть каждый из вас посадит дерево, цветы и ухаживает с любовью за ними.  Ведь от каждого из нас зависит будущее нашей планеты, будущее родной Земли!                        </vt:lpstr>
      <vt:lpstr>Давайте будем Беречь планету! Во всей Вселенной Похожей  нету, Во все Вселенной Совсем одна, Что будет делать Без нас она? 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Администратор</cp:lastModifiedBy>
  <cp:revision>25</cp:revision>
  <dcterms:created xsi:type="dcterms:W3CDTF">2013-11-19T07:12:50Z</dcterms:created>
  <dcterms:modified xsi:type="dcterms:W3CDTF">2013-11-20T07:36:32Z</dcterms:modified>
</cp:coreProperties>
</file>