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28604"/>
            <a:ext cx="7851648" cy="3786214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</a:rPr>
              <a:t>Экологическое воспитание на уроках и во внеклассной работе по химии средствами исследовательской деятельности.</a:t>
            </a:r>
            <a:endParaRPr lang="ru-RU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72008"/>
            <a:ext cx="7854696" cy="1785950"/>
          </a:xfrm>
        </p:spPr>
        <p:txBody>
          <a:bodyPr/>
          <a:lstStyle/>
          <a:p>
            <a:r>
              <a:rPr lang="ru-RU" dirty="0" smtClean="0"/>
              <a:t>Кузнецова Л.В.</a:t>
            </a:r>
          </a:p>
          <a:p>
            <a:r>
              <a:rPr lang="ru-RU" dirty="0" smtClean="0"/>
              <a:t>учитель химии </a:t>
            </a:r>
          </a:p>
          <a:p>
            <a:r>
              <a:rPr lang="ru-RU" dirty="0" smtClean="0"/>
              <a:t>МОУ СОШ № </a:t>
            </a:r>
            <a:r>
              <a:rPr lang="ru-RU" sz="3600" dirty="0" smtClean="0"/>
              <a:t>2 </a:t>
            </a:r>
            <a:r>
              <a:rPr lang="ru-RU" dirty="0" smtClean="0"/>
              <a:t>г.Лузы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378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Исследовательский практикум.</a:t>
            </a:r>
            <a:endParaRPr lang="ru-RU" sz="4000" dirty="0"/>
          </a:p>
        </p:txBody>
      </p:sp>
      <p:pic>
        <p:nvPicPr>
          <p:cNvPr id="1026" name="Picture 2" descr="D:\ФОТКИ\2008 год\экол лагерь\Изображение 0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714620"/>
            <a:ext cx="2386014" cy="31813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1928802"/>
            <a:ext cx="70009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Анализ  почв пришкольного  участка.  </a:t>
            </a:r>
            <a:endParaRPr lang="ru-RU" sz="2400" dirty="0"/>
          </a:p>
        </p:txBody>
      </p:sp>
      <p:pic>
        <p:nvPicPr>
          <p:cNvPr id="8" name="Picture 4" descr="D:\ФОТКИ\2008 год\экол лагерь\S73003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4214818"/>
            <a:ext cx="3269985" cy="2452489"/>
          </a:xfrm>
          <a:prstGeom prst="rect">
            <a:avLst/>
          </a:prstGeom>
          <a:noFill/>
        </p:spPr>
      </p:pic>
      <p:pic>
        <p:nvPicPr>
          <p:cNvPr id="9" name="Picture 3" descr="D:\ФОТКИ\2008 год\экол лагерь\S73003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2714620"/>
            <a:ext cx="2714644" cy="25696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9384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87450" y="549275"/>
            <a:ext cx="7793038" cy="14620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/>
              <a:t>Исследовательские проекты в экологическом лагере.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205038"/>
            <a:ext cx="4248150" cy="41910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dirty="0"/>
              <a:t>Исследование экологического состояния воздуха и почвы </a:t>
            </a:r>
            <a:r>
              <a:rPr lang="ru-RU" sz="2400" dirty="0"/>
              <a:t>(Куклин Е.)</a:t>
            </a:r>
          </a:p>
          <a:p>
            <a:pPr eaLnBrk="1" hangingPunct="1"/>
            <a:r>
              <a:rPr lang="ru-RU" dirty="0"/>
              <a:t>Исследование качества воды в р.Лузе </a:t>
            </a:r>
            <a:endParaRPr lang="ru-RU" dirty="0" smtClean="0"/>
          </a:p>
          <a:p>
            <a:pPr eaLnBrk="1" hangingPunct="1">
              <a:buNone/>
            </a:pPr>
            <a:r>
              <a:rPr lang="ru-RU" sz="2400" dirty="0" smtClean="0"/>
              <a:t>    (</a:t>
            </a:r>
            <a:r>
              <a:rPr lang="ru-RU" sz="2400" dirty="0"/>
              <a:t>Шабалина Л</a:t>
            </a:r>
            <a:r>
              <a:rPr lang="ru-RU" sz="2400" dirty="0" smtClean="0"/>
              <a:t>.)</a:t>
            </a:r>
          </a:p>
          <a:p>
            <a:r>
              <a:rPr lang="ru-RU" sz="2400" dirty="0"/>
              <a:t>Комплексное исследование озер Слободское, </a:t>
            </a:r>
            <a:r>
              <a:rPr lang="ru-RU" sz="2400" dirty="0" err="1"/>
              <a:t>Сиверуха</a:t>
            </a:r>
            <a:r>
              <a:rPr lang="ru-RU" sz="2400" dirty="0"/>
              <a:t> и Черное </a:t>
            </a:r>
            <a:r>
              <a:rPr lang="ru-RU" sz="2400" dirty="0" err="1"/>
              <a:t>Лузского</a:t>
            </a:r>
            <a:r>
              <a:rPr lang="ru-RU" sz="2400" dirty="0"/>
              <a:t> района Кировской области. </a:t>
            </a:r>
          </a:p>
          <a:p>
            <a:pPr>
              <a:buNone/>
            </a:pPr>
            <a:r>
              <a:rPr lang="ru-RU" sz="2400" dirty="0"/>
              <a:t>(Губина Н., Бутакова И.)</a:t>
            </a:r>
          </a:p>
          <a:p>
            <a:pPr eaLnBrk="1" hangingPunct="1">
              <a:buNone/>
            </a:pPr>
            <a:endParaRPr lang="ru-RU" sz="2400" dirty="0" smtClean="0"/>
          </a:p>
          <a:p>
            <a:pPr eaLnBrk="1" hangingPunct="1">
              <a:buNone/>
            </a:pPr>
            <a:endParaRPr lang="ru-RU" sz="2400" dirty="0" smtClean="0"/>
          </a:p>
          <a:p>
            <a:pPr eaLnBrk="1" hangingPunct="1">
              <a:buFont typeface="Arial" pitchFamily="34" charset="0"/>
              <a:buChar char="•"/>
            </a:pPr>
            <a:endParaRPr lang="ru-RU" sz="2400" dirty="0"/>
          </a:p>
          <a:p>
            <a:pPr eaLnBrk="1" hangingPunct="1"/>
            <a:endParaRPr lang="ru-RU" sz="2400" dirty="0"/>
          </a:p>
        </p:txBody>
      </p:sp>
      <p:pic>
        <p:nvPicPr>
          <p:cNvPr id="31748" name="Picture 4" descr="поход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2349500"/>
            <a:ext cx="424815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7696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58230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«Знания без воспитания – </a:t>
            </a:r>
            <a:br>
              <a:rPr lang="ru-RU" i="1" dirty="0" smtClean="0"/>
            </a:br>
            <a:r>
              <a:rPr lang="ru-RU" i="1" dirty="0" smtClean="0"/>
              <a:t>меч в руках сумасшедшего».</a:t>
            </a:r>
            <a:br>
              <a:rPr lang="ru-RU" i="1" dirty="0" smtClean="0"/>
            </a:br>
            <a:r>
              <a:rPr lang="ru-RU" i="1" dirty="0" smtClean="0"/>
              <a:t>                          </a:t>
            </a:r>
            <a:r>
              <a:rPr lang="ru-RU" sz="4000" i="1" dirty="0" smtClean="0"/>
              <a:t>Д.И. Менделеев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683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305800" cy="38576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</a:t>
            </a:r>
            <a:r>
              <a:rPr lang="en-US" dirty="0" smtClean="0"/>
              <a:t>Not scholar</a:t>
            </a:r>
            <a:r>
              <a:rPr lang="ru-RU" dirty="0" smtClean="0"/>
              <a:t>, </a:t>
            </a:r>
            <a:r>
              <a:rPr lang="en-US" dirty="0" smtClean="0"/>
              <a:t>set vitae </a:t>
            </a:r>
            <a:r>
              <a:rPr lang="en-US" i="1" dirty="0" err="1" smtClean="0"/>
              <a:t>discimus</a:t>
            </a:r>
            <a:r>
              <a:rPr lang="ru-RU" dirty="0" smtClean="0"/>
              <a:t>»  - </a:t>
            </a:r>
            <a:br>
              <a:rPr lang="ru-RU" dirty="0" smtClean="0"/>
            </a:br>
            <a:r>
              <a:rPr lang="ru-RU" dirty="0" smtClean="0"/>
              <a:t>«мы учимся не для школы , </a:t>
            </a:r>
            <a:br>
              <a:rPr lang="ru-RU" dirty="0" smtClean="0"/>
            </a:br>
            <a:r>
              <a:rPr lang="ru-RU" dirty="0" smtClean="0"/>
              <a:t>а для жизни».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771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Задачи экологического воспитания: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формирование системы знаний об экологических проблемах современности и пути их разрешения;</a:t>
            </a:r>
          </a:p>
          <a:p>
            <a:pPr lvl="0"/>
            <a:r>
              <a:rPr lang="ru-RU" dirty="0" smtClean="0"/>
              <a:t> формирование мотивов, потребностей и привычек экологически целесообразного поведения и деятельности, здорового образа жизни;</a:t>
            </a:r>
          </a:p>
          <a:p>
            <a:r>
              <a:rPr lang="ru-RU" dirty="0" smtClean="0"/>
              <a:t>развитие системы интеллектуальных  и практических умений по изучению, оценке состояния и улучшению окружающей среды своей местности; развитие стремлений к активной деятельности по охране окружающей среды.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5972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14312"/>
            <a:ext cx="7793037" cy="15716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Тема: Способы очистки воды</a:t>
            </a:r>
            <a:br>
              <a:rPr lang="ru-RU" sz="3600" b="1" dirty="0" smtClean="0"/>
            </a:br>
            <a:r>
              <a:rPr lang="ru-RU" sz="4000" dirty="0" smtClean="0"/>
              <a:t>Урок </a:t>
            </a:r>
            <a:r>
              <a:rPr lang="ru-RU" sz="4000" dirty="0"/>
              <a:t>с применением</a:t>
            </a:r>
            <a:br>
              <a:rPr lang="ru-RU" sz="4000" dirty="0"/>
            </a:br>
            <a:r>
              <a:rPr lang="ru-RU" sz="4000" dirty="0"/>
              <a:t> «метода проектов»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40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187450" y="1196975"/>
            <a:ext cx="7613650" cy="5256213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ru-RU" b="1" dirty="0"/>
          </a:p>
        </p:txBody>
      </p:sp>
      <p:pic>
        <p:nvPicPr>
          <p:cNvPr id="18441" name="Picture 9" descr="4 001"/>
          <p:cNvPicPr>
            <a:picLocks noChangeAspect="1" noChangeArrowheads="1"/>
          </p:cNvPicPr>
          <p:nvPr/>
        </p:nvPicPr>
        <p:blipFill>
          <a:blip r:embed="rId2" cstate="email">
            <a:lum contras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916113"/>
            <a:ext cx="3849687" cy="4608512"/>
          </a:xfrm>
          <a:prstGeom prst="rect">
            <a:avLst/>
          </a:prstGeom>
          <a:noFill/>
        </p:spPr>
      </p:pic>
      <p:pic>
        <p:nvPicPr>
          <p:cNvPr id="18442" name="Picture 10" descr="4"/>
          <p:cNvPicPr>
            <a:picLocks noChangeAspect="1" noChangeArrowheads="1"/>
          </p:cNvPicPr>
          <p:nvPr/>
        </p:nvPicPr>
        <p:blipFill>
          <a:blip r:embed="rId3" cstate="email">
            <a:lum contrast="-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1989138"/>
            <a:ext cx="3887787" cy="4535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3060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b="1"/>
              <a:t>Исследовательские проекты</a:t>
            </a:r>
          </a:p>
        </p:txBody>
      </p:sp>
      <p:pic>
        <p:nvPicPr>
          <p:cNvPr id="22531" name="Picture 3" descr="Изображение 21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46650" y="2100263"/>
            <a:ext cx="3987800" cy="3184525"/>
          </a:xfrm>
          <a:noFill/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4716463" y="5445125"/>
            <a:ext cx="4319587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/>
              <a:t>  </a:t>
            </a: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Определение жесткости воды природных источников</a:t>
            </a: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(Мамонтова А.)</a:t>
            </a:r>
          </a:p>
        </p:txBody>
      </p:sp>
      <p:pic>
        <p:nvPicPr>
          <p:cNvPr id="22533" name="Picture 5" descr="S2020040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3284538"/>
            <a:ext cx="4033838" cy="3313112"/>
          </a:xfrm>
          <a:noFill/>
        </p:spPr>
      </p:pic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395288" y="1844675"/>
            <a:ext cx="40338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 Источники загрязнения воды в р.Лузе и способы её очистки</a:t>
            </a:r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(Парфенова М.)</a:t>
            </a:r>
            <a:endParaRPr lang="ru-RU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31405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b="1"/>
              <a:t>Творческие работы учащихся</a:t>
            </a:r>
            <a:r>
              <a:rPr lang="ru-RU"/>
              <a:t>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3850" y="2017713"/>
            <a:ext cx="4668838" cy="4114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/>
              <a:t>Оценка </a:t>
            </a:r>
            <a:r>
              <a:rPr lang="ru-RU" sz="2400" dirty="0"/>
              <a:t>качества питьевой 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smtClean="0"/>
              <a:t>воды </a:t>
            </a:r>
            <a:r>
              <a:rPr lang="ru-RU" sz="2400" dirty="0"/>
              <a:t>(Чернышева Е</a:t>
            </a:r>
            <a:r>
              <a:rPr lang="ru-RU" sz="2400" dirty="0" smtClean="0"/>
              <a:t>.,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400" dirty="0" err="1" smtClean="0"/>
              <a:t>Тиунцева</a:t>
            </a:r>
            <a:r>
              <a:rPr lang="ru-RU" sz="2400" dirty="0" smtClean="0"/>
              <a:t> А.)</a:t>
            </a:r>
            <a:endParaRPr lang="ru-RU" sz="2400" dirty="0"/>
          </a:p>
          <a:p>
            <a:pPr eaLnBrk="1" hangingPunct="1">
              <a:lnSpc>
                <a:spcPct val="90000"/>
              </a:lnSpc>
            </a:pPr>
            <a:endParaRPr lang="ru-RU" sz="2800" dirty="0"/>
          </a:p>
        </p:txBody>
      </p:sp>
      <p:pic>
        <p:nvPicPr>
          <p:cNvPr id="2355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628" y="2143116"/>
            <a:ext cx="3594097" cy="3079236"/>
          </a:xfrm>
          <a:noFill/>
        </p:spPr>
      </p:pic>
      <p:pic>
        <p:nvPicPr>
          <p:cNvPr id="5" name="Picture 6" descr="Изображение 0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429001"/>
            <a:ext cx="288449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72000" y="5429264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Оценка состояния воздуха методом анализа снегового покрова (</a:t>
            </a:r>
            <a:r>
              <a:rPr lang="ru-RU" sz="2400" dirty="0" err="1" smtClean="0">
                <a:solidFill>
                  <a:prstClr val="black"/>
                </a:solidFill>
              </a:rPr>
              <a:t>Вигриян</a:t>
            </a:r>
            <a:r>
              <a:rPr lang="ru-RU" sz="2400" dirty="0" smtClean="0">
                <a:solidFill>
                  <a:prstClr val="black"/>
                </a:solidFill>
              </a:rPr>
              <a:t> А.)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3813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4000" b="1"/>
              <a:t>Информационные проекты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2017713"/>
            <a:ext cx="3384550" cy="4114800"/>
          </a:xfrm>
        </p:spPr>
        <p:txBody>
          <a:bodyPr/>
          <a:lstStyle/>
          <a:p>
            <a:pPr eaLnBrk="1" hangingPunct="1"/>
            <a:r>
              <a:rPr lang="ru-RU" sz="2800"/>
              <a:t> </a:t>
            </a:r>
            <a:r>
              <a:rPr lang="ru-RU" sz="2400"/>
              <a:t>Изучение влияния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/>
              <a:t>тяжелых металлов на организм человека.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/>
              <a:t>       (Попова А.)</a:t>
            </a:r>
          </a:p>
          <a:p>
            <a:pPr eaLnBrk="1" hangingPunct="1"/>
            <a:r>
              <a:rPr lang="ru-RU" sz="2400"/>
              <a:t>Влияние спиртов на организм и здоровье человека.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/>
              <a:t>            (Бушенева К.)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eaLnBrk="1" hangingPunct="1"/>
            <a:endParaRPr lang="ru-RU" sz="2800"/>
          </a:p>
        </p:txBody>
      </p:sp>
      <p:pic>
        <p:nvPicPr>
          <p:cNvPr id="24581" name="Picture 5" descr="Изображение 04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1989138"/>
            <a:ext cx="48958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2784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23850" y="260350"/>
            <a:ext cx="8348663" cy="1376363"/>
          </a:xfrm>
        </p:spPr>
        <p:txBody>
          <a:bodyPr/>
          <a:lstStyle/>
          <a:p>
            <a:pPr algn="ctr" eaLnBrk="1" hangingPunct="1"/>
            <a:r>
              <a:rPr lang="ru-RU" sz="4000" b="1" dirty="0"/>
              <a:t>Исследовательский практикум.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95288" y="2060575"/>
            <a:ext cx="8424862" cy="4176713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dirty="0"/>
              <a:t>Органолептический и химический анализ воды природных источников.</a:t>
            </a:r>
          </a:p>
        </p:txBody>
      </p:sp>
      <p:pic>
        <p:nvPicPr>
          <p:cNvPr id="29700" name="Picture 4" descr="лагер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644900"/>
            <a:ext cx="417671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лагерь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644900"/>
            <a:ext cx="3887788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00750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249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Экологическое воспитание на уроках и во внеклассной работе по химии средствами исследовательской деятельности.</vt:lpstr>
      <vt:lpstr>«Знания без воспитания –  меч в руках сумасшедшего».                           Д.И. Менделеев </vt:lpstr>
      <vt:lpstr>«Not scholar, set vitae discimus»  -  «мы учимся не для школы ,  а для жизни». </vt:lpstr>
      <vt:lpstr>Задачи экологического воспитания: </vt:lpstr>
      <vt:lpstr>Тема: Способы очистки воды Урок с применением  «метода проектов»</vt:lpstr>
      <vt:lpstr>Исследовательские проекты</vt:lpstr>
      <vt:lpstr>Творческие работы учащихся </vt:lpstr>
      <vt:lpstr>Информационные проекты</vt:lpstr>
      <vt:lpstr>Исследовательский практикум.</vt:lpstr>
      <vt:lpstr>Исследовательский практикум.</vt:lpstr>
      <vt:lpstr>Исследовательские проекты в экологическом лагере.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Экологическое воспитание на уроках и во внеклассной работе по химии средствами исследовательской деятельности.</dc:title>
  <dc:creator>Лариса</dc:creator>
  <cp:lastModifiedBy>Лариса</cp:lastModifiedBy>
  <cp:revision>11</cp:revision>
  <dcterms:created xsi:type="dcterms:W3CDTF">2013-06-02T13:49:04Z</dcterms:created>
  <dcterms:modified xsi:type="dcterms:W3CDTF">2013-06-02T13:55:52Z</dcterms:modified>
</cp:coreProperties>
</file>