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7" r:id="rId3"/>
    <p:sldId id="258" r:id="rId4"/>
    <p:sldId id="278" r:id="rId5"/>
    <p:sldId id="279" r:id="rId6"/>
    <p:sldId id="277" r:id="rId7"/>
    <p:sldId id="267" r:id="rId8"/>
    <p:sldId id="264" r:id="rId9"/>
    <p:sldId id="297" r:id="rId10"/>
    <p:sldId id="282" r:id="rId11"/>
    <p:sldId id="283" r:id="rId12"/>
    <p:sldId id="291" r:id="rId13"/>
    <p:sldId id="289" r:id="rId14"/>
    <p:sldId id="300" r:id="rId15"/>
    <p:sldId id="301" r:id="rId16"/>
    <p:sldId id="299" r:id="rId17"/>
    <p:sldId id="262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7B2B91"/>
    <a:srgbClr val="FF9933"/>
    <a:srgbClr val="FF6600"/>
    <a:srgbClr val="FF3300"/>
    <a:srgbClr val="D62406"/>
    <a:srgbClr val="FFFF66"/>
    <a:srgbClr val="FF9966"/>
    <a:srgbClr val="3F3B8F"/>
    <a:srgbClr val="B71E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98" autoAdjust="0"/>
    <p:restoredTop sz="94660"/>
  </p:normalViewPr>
  <p:slideViewPr>
    <p:cSldViewPr>
      <p:cViewPr varScale="1">
        <p:scale>
          <a:sx n="79" d="100"/>
          <a:sy n="79" d="100"/>
        </p:scale>
        <p:origin x="90" y="990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10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ru-RU"/>
              <a:t>17.12.2014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ru-RU"/>
              <a:t>17.12.2014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719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2E61351F-DBB1-4664-ADA9-83BC7CB8848D}" type="slidenum">
              <a:rPr lang="en-US" sz="1200" b="0" i="0">
                <a:latin typeface="Euphemia"/>
                <a:ea typeface="+mn-ea"/>
                <a:cs typeface="+mn-cs"/>
              </a:rPr>
              <a:t>6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883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0D00EA6-0821-4AC5-933C-321AA6545349}" type="slidenum">
              <a:rPr lang="en-US" sz="1200" b="0" i="0">
                <a:latin typeface="Euphemia"/>
                <a:ea typeface="+mn-ea"/>
                <a:cs typeface="+mn-cs"/>
              </a:rPr>
              <a:t>16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77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17.12.2014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17.12.2014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17.12.2014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17.12.2014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17.12.2014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17.12.2014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17.12.2014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17.12.2014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17.12.2014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17.12.2014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ru-RU" noProof="0" smtClean="0"/>
              <a:pPr/>
              <a:t>17.12.2014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5780" y="1066800"/>
            <a:ext cx="9346233" cy="5216842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8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«ЗАМОК</a:t>
            </a:r>
            <a:br>
              <a:rPr lang="ru-RU" sz="48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ru-RU" sz="48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БЕОГО ЛЕБЕДЯ»</a:t>
            </a:r>
            <a:endParaRPr lang="ru-RU" sz="4800" i="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5780" y="4149080"/>
            <a:ext cx="9346233" cy="1489720"/>
          </a:xfrm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4000" b="0" i="0" dirty="0" smtClean="0">
                <a:solidFill>
                  <a:srgbClr val="164B4F"/>
                </a:solidFill>
                <a:latin typeface="Century Gothic" panose="020B0502020202020204" pitchFamily="34" charset="0"/>
              </a:rPr>
              <a:t>ТЕМА УРОКА:</a:t>
            </a:r>
            <a:endParaRPr lang="ru-RU" sz="4000" b="0" i="0" dirty="0">
              <a:solidFill>
                <a:srgbClr val="164B4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ПОРЯДОК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текст при наведени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6500" y="404664"/>
            <a:ext cx="4936862" cy="5870659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78224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4052" y="553890"/>
            <a:ext cx="6336704" cy="5832648"/>
          </a:xfrm>
          <a:prstGeom prst="rect">
            <a:avLst/>
          </a:prstGeom>
          <a:solidFill>
            <a:srgbClr val="FFFBFB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7" name="Прямоугольник 6"/>
          <p:cNvSpPr/>
          <p:nvPr/>
        </p:nvSpPr>
        <p:spPr>
          <a:xfrm>
            <a:off x="4618248" y="3652332"/>
            <a:ext cx="2808312" cy="2088232"/>
          </a:xfrm>
          <a:prstGeom prst="rect">
            <a:avLst/>
          </a:prstGeom>
          <a:solidFill>
            <a:srgbClr val="FFFBFB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8" name="Прямоугольник 7"/>
          <p:cNvSpPr/>
          <p:nvPr/>
        </p:nvSpPr>
        <p:spPr>
          <a:xfrm>
            <a:off x="3709764" y="3001418"/>
            <a:ext cx="944488" cy="2736304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9" name="Прямоугольник 8"/>
          <p:cNvSpPr/>
          <p:nvPr/>
        </p:nvSpPr>
        <p:spPr>
          <a:xfrm>
            <a:off x="7390556" y="2996952"/>
            <a:ext cx="944488" cy="2736304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303976" y="5740564"/>
            <a:ext cx="543685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303976" y="700004"/>
            <a:ext cx="543685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506753" y="2642123"/>
            <a:ext cx="944488" cy="1010208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3533936" y="1381242"/>
            <a:ext cx="1296144" cy="1656184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7214728" y="1348077"/>
            <a:ext cx="1296144" cy="1656184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5342639" y="1007087"/>
            <a:ext cx="1296144" cy="1656184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0" name="Блок-схема: задержка 19"/>
          <p:cNvSpPr/>
          <p:nvPr/>
        </p:nvSpPr>
        <p:spPr>
          <a:xfrm rot="16200000">
            <a:off x="5801749" y="2854160"/>
            <a:ext cx="356892" cy="207769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1" name="Блок-схема: задержка 20"/>
          <p:cNvSpPr/>
          <p:nvPr/>
        </p:nvSpPr>
        <p:spPr>
          <a:xfrm rot="16200000">
            <a:off x="7571773" y="3464105"/>
            <a:ext cx="621230" cy="303452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2" name="Блок-схема: задержка 21"/>
          <p:cNvSpPr/>
          <p:nvPr/>
        </p:nvSpPr>
        <p:spPr>
          <a:xfrm rot="16200000">
            <a:off x="3879777" y="3511934"/>
            <a:ext cx="621230" cy="303452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3" name="Блок-схема: задержка 22"/>
          <p:cNvSpPr/>
          <p:nvPr/>
        </p:nvSpPr>
        <p:spPr>
          <a:xfrm rot="16200000">
            <a:off x="5397254" y="4459744"/>
            <a:ext cx="1284676" cy="1269656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8510872" y="1856464"/>
            <a:ext cx="37183" cy="240807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3502528" y="1856464"/>
            <a:ext cx="37183" cy="240807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34"/>
          <p:cNvGrpSpPr/>
          <p:nvPr/>
        </p:nvGrpSpPr>
        <p:grpSpPr>
          <a:xfrm>
            <a:off x="4783038" y="3342413"/>
            <a:ext cx="2394448" cy="310615"/>
            <a:chOff x="7231310" y="3263097"/>
            <a:chExt cx="2394448" cy="310615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7231310" y="3263097"/>
              <a:ext cx="184212" cy="310615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7614604" y="3263097"/>
              <a:ext cx="184212" cy="310615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9072334" y="3263097"/>
              <a:ext cx="184212" cy="310615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9441546" y="3263097"/>
              <a:ext cx="184212" cy="310615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8666602" y="3263097"/>
              <a:ext cx="184212" cy="310615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8031386" y="3263097"/>
              <a:ext cx="184212" cy="310615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8371226" y="3263097"/>
              <a:ext cx="184212" cy="310615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sp>
        <p:nvSpPr>
          <p:cNvPr id="36" name="Блок-схема: перфолента 35"/>
          <p:cNvSpPr/>
          <p:nvPr/>
        </p:nvSpPr>
        <p:spPr>
          <a:xfrm>
            <a:off x="4182008" y="1044957"/>
            <a:ext cx="785242" cy="221754"/>
          </a:xfrm>
          <a:prstGeom prst="flowChartPunchedTap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cxnSp>
        <p:nvCxnSpPr>
          <p:cNvPr id="41" name="Прямая соединительная линия 40"/>
          <p:cNvCxnSpPr>
            <a:stCxn id="36" idx="1"/>
          </p:cNvCxnSpPr>
          <p:nvPr/>
        </p:nvCxnSpPr>
        <p:spPr>
          <a:xfrm>
            <a:off x="4182008" y="1155834"/>
            <a:ext cx="0" cy="24281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Блок-схема: перфолента 46"/>
          <p:cNvSpPr/>
          <p:nvPr/>
        </p:nvSpPr>
        <p:spPr>
          <a:xfrm>
            <a:off x="6009921" y="707313"/>
            <a:ext cx="785242" cy="221754"/>
          </a:xfrm>
          <a:prstGeom prst="flowChartPunchedTap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cxnSp>
        <p:nvCxnSpPr>
          <p:cNvPr id="48" name="Прямая соединительная линия 47"/>
          <p:cNvCxnSpPr>
            <a:stCxn id="47" idx="1"/>
          </p:cNvCxnSpPr>
          <p:nvPr/>
        </p:nvCxnSpPr>
        <p:spPr>
          <a:xfrm>
            <a:off x="6009921" y="818190"/>
            <a:ext cx="0" cy="24281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Блок-схема: перфолента 48"/>
          <p:cNvSpPr/>
          <p:nvPr/>
        </p:nvSpPr>
        <p:spPr>
          <a:xfrm>
            <a:off x="7844319" y="1041717"/>
            <a:ext cx="785242" cy="221754"/>
          </a:xfrm>
          <a:prstGeom prst="flowChartPunchedTap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cxnSp>
        <p:nvCxnSpPr>
          <p:cNvPr id="50" name="Прямая соединительная линия 49"/>
          <p:cNvCxnSpPr>
            <a:stCxn id="49" idx="1"/>
          </p:cNvCxnSpPr>
          <p:nvPr/>
        </p:nvCxnSpPr>
        <p:spPr>
          <a:xfrm>
            <a:off x="7844319" y="1152594"/>
            <a:ext cx="0" cy="24281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46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6" grpId="0" animBg="1"/>
      <p:bldP spid="47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21831" y="607366"/>
            <a:ext cx="6336704" cy="5832648"/>
          </a:xfrm>
          <a:prstGeom prst="rect">
            <a:avLst/>
          </a:prstGeom>
          <a:solidFill>
            <a:srgbClr val="FFFBFB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2" name="Прямоугольник 11"/>
          <p:cNvSpPr/>
          <p:nvPr/>
        </p:nvSpPr>
        <p:spPr>
          <a:xfrm>
            <a:off x="4521831" y="607366"/>
            <a:ext cx="6336702" cy="342038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2" name="Облако 41"/>
          <p:cNvSpPr/>
          <p:nvPr/>
        </p:nvSpPr>
        <p:spPr>
          <a:xfrm>
            <a:off x="5161723" y="1584222"/>
            <a:ext cx="1858406" cy="1137772"/>
          </a:xfrm>
          <a:prstGeom prst="cloud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0" name="Облако 39"/>
          <p:cNvSpPr/>
          <p:nvPr/>
        </p:nvSpPr>
        <p:spPr>
          <a:xfrm>
            <a:off x="8648838" y="1938502"/>
            <a:ext cx="2106109" cy="1096539"/>
          </a:xfrm>
          <a:prstGeom prst="cloud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" name="Облако 3"/>
          <p:cNvSpPr/>
          <p:nvPr/>
        </p:nvSpPr>
        <p:spPr>
          <a:xfrm>
            <a:off x="7210097" y="1246307"/>
            <a:ext cx="1555575" cy="821506"/>
          </a:xfrm>
          <a:prstGeom prst="cloud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8" name="Блок-схема: документ 37"/>
          <p:cNvSpPr/>
          <p:nvPr/>
        </p:nvSpPr>
        <p:spPr>
          <a:xfrm rot="10800000" flipH="1">
            <a:off x="4521832" y="3271827"/>
            <a:ext cx="6336701" cy="2663521"/>
          </a:xfrm>
          <a:prstGeom prst="flowChartDocumen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7" name="Блок-схема: документ 36"/>
          <p:cNvSpPr/>
          <p:nvPr/>
        </p:nvSpPr>
        <p:spPr>
          <a:xfrm rot="10800000" flipH="1">
            <a:off x="4521829" y="4248210"/>
            <a:ext cx="6336703" cy="1534739"/>
          </a:xfrm>
          <a:prstGeom prst="flowChartDocumen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293" y="-1107504"/>
            <a:ext cx="4172717" cy="712730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-Нарисуйте </a:t>
            </a:r>
            <a:r>
              <a:rPr lang="ru-RU" sz="3600" u="sng" dirty="0" smtClean="0"/>
              <a:t>линию</a:t>
            </a:r>
            <a:r>
              <a:rPr lang="ru-RU" sz="3600" dirty="0" smtClean="0"/>
              <a:t> </a:t>
            </a:r>
            <a:r>
              <a:rPr lang="ru-RU" sz="3600" u="sng" dirty="0" smtClean="0"/>
              <a:t>горизонта;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u="sng" dirty="0" smtClean="0"/>
              <a:t>горы</a:t>
            </a:r>
            <a:r>
              <a:rPr lang="ru-RU" sz="3600" dirty="0" smtClean="0"/>
              <a:t> или </a:t>
            </a:r>
            <a:r>
              <a:rPr lang="ru-RU" sz="3600" u="sng" dirty="0" smtClean="0"/>
              <a:t>холмы,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на небе- </a:t>
            </a:r>
            <a:r>
              <a:rPr lang="ru-RU" sz="3600" u="sng" dirty="0" smtClean="0"/>
              <a:t>облака.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-Сотрите лишние линии и раскрасьте ваш замок.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86027" y="3705808"/>
            <a:ext cx="2808312" cy="2088232"/>
          </a:xfrm>
          <a:prstGeom prst="rect">
            <a:avLst/>
          </a:prstGeom>
          <a:solidFill>
            <a:srgbClr val="FF993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8" name="Прямоугольник 7"/>
          <p:cNvSpPr/>
          <p:nvPr/>
        </p:nvSpPr>
        <p:spPr>
          <a:xfrm>
            <a:off x="5377543" y="3054894"/>
            <a:ext cx="944488" cy="2736304"/>
          </a:xfrm>
          <a:prstGeom prst="rect">
            <a:avLst/>
          </a:prstGeom>
          <a:solidFill>
            <a:srgbClr val="FF9933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9" name="Прямоугольник 8"/>
          <p:cNvSpPr/>
          <p:nvPr/>
        </p:nvSpPr>
        <p:spPr>
          <a:xfrm>
            <a:off x="9058335" y="3068960"/>
            <a:ext cx="944488" cy="2736304"/>
          </a:xfrm>
          <a:prstGeom prst="rect">
            <a:avLst/>
          </a:prstGeom>
          <a:solidFill>
            <a:srgbClr val="FF9933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6" name="Прямоугольник 15"/>
          <p:cNvSpPr/>
          <p:nvPr/>
        </p:nvSpPr>
        <p:spPr>
          <a:xfrm>
            <a:off x="7174532" y="2695599"/>
            <a:ext cx="944488" cy="1010208"/>
          </a:xfrm>
          <a:prstGeom prst="rect">
            <a:avLst/>
          </a:prstGeom>
          <a:solidFill>
            <a:srgbClr val="FF9933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5201715" y="1482045"/>
            <a:ext cx="1296144" cy="1656184"/>
          </a:xfrm>
          <a:prstGeom prst="triangl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8882507" y="1448880"/>
            <a:ext cx="1296144" cy="1656184"/>
          </a:xfrm>
          <a:prstGeom prst="triangl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7010418" y="1107890"/>
            <a:ext cx="1296144" cy="1656184"/>
          </a:xfrm>
          <a:prstGeom prst="triangl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0" name="Блок-схема: задержка 19"/>
          <p:cNvSpPr/>
          <p:nvPr/>
        </p:nvSpPr>
        <p:spPr>
          <a:xfrm rot="16200000">
            <a:off x="7469528" y="2907636"/>
            <a:ext cx="356892" cy="207769"/>
          </a:xfrm>
          <a:prstGeom prst="flowChartDelay">
            <a:avLst/>
          </a:prstGeom>
          <a:solidFill>
            <a:schemeClr val="accent3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1" name="Блок-схема: задержка 20"/>
          <p:cNvSpPr/>
          <p:nvPr/>
        </p:nvSpPr>
        <p:spPr>
          <a:xfrm rot="16200000">
            <a:off x="9239552" y="3517581"/>
            <a:ext cx="621230" cy="303452"/>
          </a:xfrm>
          <a:prstGeom prst="flowChartDelay">
            <a:avLst/>
          </a:prstGeom>
          <a:solidFill>
            <a:schemeClr val="accent3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2" name="Блок-схема: задержка 21"/>
          <p:cNvSpPr/>
          <p:nvPr/>
        </p:nvSpPr>
        <p:spPr>
          <a:xfrm rot="16200000">
            <a:off x="5547556" y="3565410"/>
            <a:ext cx="621230" cy="303452"/>
          </a:xfrm>
          <a:prstGeom prst="flowChartDelay">
            <a:avLst/>
          </a:prstGeom>
          <a:solidFill>
            <a:schemeClr val="accent3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3" name="Блок-схема: задержка 22"/>
          <p:cNvSpPr/>
          <p:nvPr/>
        </p:nvSpPr>
        <p:spPr>
          <a:xfrm rot="16200000">
            <a:off x="7065033" y="4513220"/>
            <a:ext cx="1284676" cy="1269656"/>
          </a:xfrm>
          <a:prstGeom prst="flowChartDelay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grpSp>
        <p:nvGrpSpPr>
          <p:cNvPr id="35" name="Группа 34"/>
          <p:cNvGrpSpPr/>
          <p:nvPr/>
        </p:nvGrpSpPr>
        <p:grpSpPr>
          <a:xfrm>
            <a:off x="6450817" y="3395889"/>
            <a:ext cx="2394448" cy="310615"/>
            <a:chOff x="7231310" y="3263097"/>
            <a:chExt cx="2394448" cy="310615"/>
          </a:xfrm>
          <a:solidFill>
            <a:srgbClr val="FF9933"/>
          </a:solidFill>
        </p:grpSpPr>
        <p:sp>
          <p:nvSpPr>
            <p:cNvPr id="28" name="Прямоугольник 27"/>
            <p:cNvSpPr/>
            <p:nvPr/>
          </p:nvSpPr>
          <p:spPr>
            <a:xfrm>
              <a:off x="7231310" y="3263097"/>
              <a:ext cx="184212" cy="310615"/>
            </a:xfrm>
            <a:prstGeom prst="rect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7614604" y="3263097"/>
              <a:ext cx="184212" cy="310615"/>
            </a:xfrm>
            <a:prstGeom prst="rect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9072334" y="3263097"/>
              <a:ext cx="184212" cy="310615"/>
            </a:xfrm>
            <a:prstGeom prst="rect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9441546" y="3263097"/>
              <a:ext cx="184212" cy="310615"/>
            </a:xfrm>
            <a:prstGeom prst="rect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8666602" y="3263097"/>
              <a:ext cx="184212" cy="310615"/>
            </a:xfrm>
            <a:prstGeom prst="rect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8031386" y="3263097"/>
              <a:ext cx="184212" cy="310615"/>
            </a:xfrm>
            <a:prstGeom prst="rect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8371226" y="3263097"/>
              <a:ext cx="184212" cy="310615"/>
            </a:xfrm>
            <a:prstGeom prst="rect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sp>
        <p:nvSpPr>
          <p:cNvPr id="36" name="Блок-схема: перфолента 35"/>
          <p:cNvSpPr/>
          <p:nvPr/>
        </p:nvSpPr>
        <p:spPr>
          <a:xfrm>
            <a:off x="5849787" y="1098433"/>
            <a:ext cx="785242" cy="221754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cxnSp>
        <p:nvCxnSpPr>
          <p:cNvPr id="41" name="Прямая соединительная линия 40"/>
          <p:cNvCxnSpPr>
            <a:stCxn id="36" idx="1"/>
          </p:cNvCxnSpPr>
          <p:nvPr/>
        </p:nvCxnSpPr>
        <p:spPr>
          <a:xfrm>
            <a:off x="5849787" y="1209310"/>
            <a:ext cx="0" cy="24281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Блок-схема: перфолента 46"/>
          <p:cNvSpPr/>
          <p:nvPr/>
        </p:nvSpPr>
        <p:spPr>
          <a:xfrm>
            <a:off x="7677700" y="760789"/>
            <a:ext cx="785242" cy="221754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cxnSp>
        <p:nvCxnSpPr>
          <p:cNvPr id="48" name="Прямая соединительная линия 47"/>
          <p:cNvCxnSpPr>
            <a:stCxn id="47" idx="1"/>
          </p:cNvCxnSpPr>
          <p:nvPr/>
        </p:nvCxnSpPr>
        <p:spPr>
          <a:xfrm>
            <a:off x="7677700" y="871666"/>
            <a:ext cx="0" cy="24281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Блок-схема: перфолента 48"/>
          <p:cNvSpPr/>
          <p:nvPr/>
        </p:nvSpPr>
        <p:spPr>
          <a:xfrm>
            <a:off x="9512098" y="1095193"/>
            <a:ext cx="785242" cy="221754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cxnSp>
        <p:nvCxnSpPr>
          <p:cNvPr id="50" name="Прямая соединительная линия 49"/>
          <p:cNvCxnSpPr>
            <a:stCxn id="49" idx="1"/>
          </p:cNvCxnSpPr>
          <p:nvPr/>
        </p:nvCxnSpPr>
        <p:spPr>
          <a:xfrm>
            <a:off x="9512098" y="1206070"/>
            <a:ext cx="0" cy="24281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Блок-схема: документ 9"/>
          <p:cNvSpPr/>
          <p:nvPr/>
        </p:nvSpPr>
        <p:spPr>
          <a:xfrm rot="10800000">
            <a:off x="4521828" y="5586380"/>
            <a:ext cx="6336705" cy="860262"/>
          </a:xfrm>
          <a:prstGeom prst="flowChartDocumen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3" name="Облако 42"/>
          <p:cNvSpPr/>
          <p:nvPr/>
        </p:nvSpPr>
        <p:spPr>
          <a:xfrm>
            <a:off x="10244990" y="3045292"/>
            <a:ext cx="547534" cy="386434"/>
          </a:xfrm>
          <a:prstGeom prst="cloud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4" name="Облако 43"/>
          <p:cNvSpPr/>
          <p:nvPr/>
        </p:nvSpPr>
        <p:spPr>
          <a:xfrm>
            <a:off x="4627780" y="2587522"/>
            <a:ext cx="547534" cy="351406"/>
          </a:xfrm>
          <a:prstGeom prst="cloud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11817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888" y="0"/>
            <a:ext cx="12341243" cy="1052736"/>
          </a:xfrm>
        </p:spPr>
        <p:txBody>
          <a:bodyPr>
            <a:normAutofit/>
          </a:bodyPr>
          <a:lstStyle/>
          <a:p>
            <a:r>
              <a:rPr lang="ru-RU" dirty="0" smtClean="0"/>
              <a:t>      ТЕПЛЫЕ, ЛОКАЛЬНЫЕ И ХОЛОДНЫЕ ЦВЕТА</a:t>
            </a:r>
            <a:endParaRPr lang="ru-RU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2926060" y="1484784"/>
            <a:ext cx="8475612" cy="864096"/>
            <a:chOff x="1053852" y="1196752"/>
            <a:chExt cx="8475612" cy="86409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053852" y="1196752"/>
              <a:ext cx="936104" cy="864096"/>
            </a:xfrm>
            <a:prstGeom prst="rect">
              <a:avLst/>
            </a:prstGeom>
            <a:solidFill>
              <a:srgbClr val="FF0066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348008" y="1196752"/>
              <a:ext cx="936104" cy="864096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313992" y="1196752"/>
              <a:ext cx="936104" cy="864096"/>
            </a:xfrm>
            <a:prstGeom prst="rect">
              <a:avLst/>
            </a:prstGeom>
            <a:solidFill>
              <a:srgbClr val="FF9966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574132" y="1196752"/>
              <a:ext cx="936104" cy="864096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834272" y="1196752"/>
              <a:ext cx="936104" cy="8640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8593360" y="1196752"/>
              <a:ext cx="936104" cy="864096"/>
            </a:xfrm>
            <a:prstGeom prst="rect">
              <a:avLst/>
            </a:prstGeom>
            <a:solidFill>
              <a:srgbClr val="3F3B8F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108795" y="1196752"/>
              <a:ext cx="936104" cy="86409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936726" y="3284984"/>
            <a:ext cx="8454280" cy="864096"/>
            <a:chOff x="1075184" y="2346296"/>
            <a:chExt cx="8454280" cy="86409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075184" y="2346296"/>
              <a:ext cx="936104" cy="86409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368935" y="2346296"/>
              <a:ext cx="936104" cy="864096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8593360" y="2346296"/>
              <a:ext cx="936104" cy="86409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313992" y="2346296"/>
              <a:ext cx="936104" cy="864096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574132" y="2346296"/>
              <a:ext cx="936104" cy="86409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834272" y="2346296"/>
              <a:ext cx="936104" cy="864096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108795" y="2346296"/>
              <a:ext cx="936104" cy="864096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936726" y="5157192"/>
            <a:ext cx="8454280" cy="864096"/>
            <a:chOff x="1075184" y="3523576"/>
            <a:chExt cx="8454280" cy="86409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8593360" y="3523576"/>
              <a:ext cx="936104" cy="864096"/>
            </a:xfrm>
            <a:prstGeom prst="rect">
              <a:avLst/>
            </a:prstGeom>
            <a:solidFill>
              <a:srgbClr val="7B2B9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075184" y="3523576"/>
              <a:ext cx="936104" cy="864096"/>
            </a:xfrm>
            <a:prstGeom prst="rect">
              <a:avLst/>
            </a:prstGeom>
            <a:solidFill>
              <a:srgbClr val="D62406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368935" y="3523576"/>
              <a:ext cx="936104" cy="86409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313992" y="3523576"/>
              <a:ext cx="936104" cy="864096"/>
            </a:xfrm>
            <a:prstGeom prst="rect">
              <a:avLst/>
            </a:prstGeom>
            <a:solidFill>
              <a:srgbClr val="FF9933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574132" y="3523576"/>
              <a:ext cx="936104" cy="86409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834272" y="3523576"/>
              <a:ext cx="936104" cy="86409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108795" y="3523576"/>
              <a:ext cx="936104" cy="86409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189756" y="1496616"/>
            <a:ext cx="936104" cy="86409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0" name="Прямоугольник 39"/>
          <p:cNvSpPr/>
          <p:nvPr/>
        </p:nvSpPr>
        <p:spPr>
          <a:xfrm>
            <a:off x="1125860" y="1496616"/>
            <a:ext cx="93610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1" name="Прямоугольник 40"/>
          <p:cNvSpPr/>
          <p:nvPr/>
        </p:nvSpPr>
        <p:spPr>
          <a:xfrm>
            <a:off x="233888" y="5157192"/>
            <a:ext cx="936104" cy="864096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2" name="Прямоугольник 41"/>
          <p:cNvSpPr/>
          <p:nvPr/>
        </p:nvSpPr>
        <p:spPr>
          <a:xfrm>
            <a:off x="1169992" y="5157192"/>
            <a:ext cx="936104" cy="864096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611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0"/>
            <a:ext cx="11281319" cy="1052736"/>
          </a:xfrm>
        </p:spPr>
        <p:txBody>
          <a:bodyPr/>
          <a:lstStyle/>
          <a:p>
            <a:r>
              <a:rPr lang="ru-RU" dirty="0" smtClean="0"/>
              <a:t>      КАК РИСУЮТ ЗАМКИ ХУДОЖНИКИ.</a:t>
            </a:r>
            <a:endParaRPr lang="ru-RU" dirty="0"/>
          </a:p>
        </p:txBody>
      </p:sp>
      <p:pic>
        <p:nvPicPr>
          <p:cNvPr id="4" name="Рисунок 3" descr="&amp;tcy;&amp;iecy;&amp;kcy;&amp;scy;&amp;tcy; &amp;pcy;&amp;rcy;&amp;icy; &amp;ncy;&amp;acy;&amp;vcy;&amp;iecy;&amp;dcy;&amp;iecy;&amp;ncy;&amp;icy;&amp;i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860" y="1442457"/>
            <a:ext cx="4821168" cy="492160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5" name="Рисунок 4" descr="&amp;tcy;&amp;iecy;&amp;kcy;&amp;scy;&amp;tcy; &amp;pcy;&amp;rcy;&amp;icy; &amp;ncy;&amp;acy;&amp;vcy;&amp;iecy;&amp;dcy;&amp;iecy;&amp;ncy;&amp;icy;&amp;icy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8414" y="1448735"/>
            <a:ext cx="4844186" cy="4915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42486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-243408"/>
            <a:ext cx="6912768" cy="1728192"/>
          </a:xfrm>
        </p:spPr>
        <p:txBody>
          <a:bodyPr>
            <a:normAutofit/>
          </a:bodyPr>
          <a:lstStyle/>
          <a:p>
            <a:r>
              <a:rPr lang="ru-RU" dirty="0" smtClean="0"/>
              <a:t>КАК РИСУЮТ ЗАМКИ ХУДОЖНИКИ.</a:t>
            </a:r>
            <a:endParaRPr lang="ru-RU" dirty="0"/>
          </a:p>
        </p:txBody>
      </p:sp>
      <p:pic>
        <p:nvPicPr>
          <p:cNvPr id="6" name="Рисунок 5" descr="&amp;kcy;&amp;acy;&amp;kcy; &amp;ncy;&amp;acy;&amp;rcy;&amp;icy;&amp;scy;&amp;ocy;&amp;vcy;&amp;acy;&amp;tcy;&amp;softcy; &amp;zcy;&amp;acy;&amp;mcy;&amp;ocy;&amp;k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6540" y="1052736"/>
            <a:ext cx="4464496" cy="54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&amp;Zcy;&amp;acy;&amp;mcy;&amp;ocy;&amp;kcy;, &amp;Scy;&amp;tscy;&amp;iecy;&amp;ncy;&amp;y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787" y="1988840"/>
            <a:ext cx="6304281" cy="4450824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95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5820" y="476672"/>
            <a:ext cx="10513168" cy="5910738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000" b="1" dirty="0" smtClean="0">
                <a:solidFill>
                  <a:srgbClr val="C00000"/>
                </a:solidFill>
              </a:rPr>
              <a:t>ДОМАШНЕЕ ЗАДАНИЕ.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различных источниках</a:t>
            </a:r>
            <a:br>
              <a:rPr lang="ru-RU" dirty="0" smtClean="0"/>
            </a:br>
            <a:r>
              <a:rPr lang="ru-RU" dirty="0" smtClean="0"/>
              <a:t>(книгах, интернете)</a:t>
            </a:r>
            <a:br>
              <a:rPr lang="ru-RU" dirty="0" smtClean="0"/>
            </a:br>
            <a:r>
              <a:rPr lang="ru-RU" dirty="0" smtClean="0"/>
              <a:t>найди информацию</a:t>
            </a:r>
            <a:br>
              <a:rPr lang="ru-RU" dirty="0" smtClean="0"/>
            </a:br>
            <a:r>
              <a:rPr lang="ru-RU" dirty="0" smtClean="0"/>
              <a:t>о замке </a:t>
            </a:r>
            <a:r>
              <a:rPr lang="ru-RU" dirty="0" err="1" smtClean="0"/>
              <a:t>Нойшванштайн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познакомься с красивой</a:t>
            </a:r>
            <a:br>
              <a:rPr lang="ru-RU" dirty="0" smtClean="0"/>
            </a:br>
            <a:r>
              <a:rPr lang="ru-RU" dirty="0" smtClean="0"/>
              <a:t>легендой о Белом Лебеде.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0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5" y="404665"/>
            <a:ext cx="8280919" cy="23042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Однажды </a:t>
            </a:r>
            <a:r>
              <a:rPr lang="ru-RU" dirty="0" err="1" smtClean="0"/>
              <a:t>Ханса</a:t>
            </a:r>
            <a:r>
              <a:rPr lang="ru-RU" dirty="0" smtClean="0"/>
              <a:t> </a:t>
            </a:r>
            <a:r>
              <a:rPr lang="ru-RU" dirty="0" err="1" smtClean="0"/>
              <a:t>Кристиана</a:t>
            </a:r>
            <a:r>
              <a:rPr lang="ru-RU" dirty="0" smtClean="0"/>
              <a:t> Андерсена пригласили в замок руководить постановкой сказок для одного мальчика.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46140" y="4653136"/>
            <a:ext cx="8080176" cy="1800200"/>
          </a:xfrm>
        </p:spPr>
        <p:txBody>
          <a:bodyPr>
            <a:noAutofit/>
          </a:bodyPr>
          <a:lstStyle/>
          <a:p>
            <a:pPr algn="r"/>
            <a:r>
              <a:rPr lang="ru-RU" sz="4400" dirty="0" smtClean="0"/>
              <a:t>Это был не просто мальчишка- это был принц Людовик Баварский, будущий король</a:t>
            </a:r>
            <a:endParaRPr lang="ru-RU" sz="4400" dirty="0"/>
          </a:p>
        </p:txBody>
      </p:sp>
      <p:pic>
        <p:nvPicPr>
          <p:cNvPr id="3074" name="Picture 2" descr="http://ostriv.in.ua/images/publications/4/4327/13107183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0716" y="548680"/>
            <a:ext cx="2895600" cy="38100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ljplus.ru/img/m/o/morky/nss-lud0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9796" y="2996952"/>
            <a:ext cx="2952328" cy="3600400"/>
          </a:xfrm>
          <a:prstGeom prst="rec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osaica.ru/sites/default/files/news/preview/2011/10/26/lebe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90156" y="404664"/>
            <a:ext cx="7547942" cy="528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57" y="188640"/>
            <a:ext cx="2880319" cy="6192688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Сказочник и трехлетний принц подружились. Андерсену удалось поразить воображение юного принца и поселить в его сердце мечту о справедливости, благородстве, красоте.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0196" y="5877272"/>
            <a:ext cx="7416824" cy="129614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КАК ТЫ ДУМАЕШЬ, КАКАЯ СКАЗКА Х.К.АНДЕРСЕНА ПРОИЗВЕЛА НА ПРИНЦА БОЛЬШОЕ ВПЕЧАТЛЕНИЕ?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3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805" y="0"/>
            <a:ext cx="6336704" cy="6237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Принца Людвига называли сказочным принцем. Его волшебные мечты воплотились в реальный замок, который стал настоящим произведением искусства.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www.bayern-blogger.de/wordpress/wp-content/uploads/2011/06/k%C3%B6nig-ludw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490873" y="404664"/>
            <a:ext cx="4265929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99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8508" y="548681"/>
            <a:ext cx="4824536" cy="5943640"/>
          </a:xfrm>
        </p:spPr>
        <p:txBody>
          <a:bodyPr>
            <a:noAutofit/>
          </a:bodyPr>
          <a:lstStyle/>
          <a:p>
            <a:pPr algn="r"/>
            <a:r>
              <a:rPr lang="ru-RU" sz="3200" dirty="0" smtClean="0"/>
              <a:t>На высокой скале парит, как лебедь, Белый замок. Замок-сказка, одно из самых необычайных зданий, когда-либо созданных человеком. Архитектору нужно было проявить находчивость, чтобы строгие архитектурные формы замка напоминали образ белого лебедя.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&amp;Acy;&amp;lcy;&amp;softcy;&amp;pcy;&amp;icy;&amp;jcy;&amp;scy;&amp;kcy;&amp;acy;&amp;yacy; &amp;icy;&amp;dcy;&amp;icy;&amp;lcy;&amp;lcy;&amp;icy;&amp;yacy; 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5617" y="289477"/>
            <a:ext cx="4968553" cy="6202844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12389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0"/>
            <a:ext cx="9601200" cy="2283805"/>
          </a:xfrm>
        </p:spPr>
        <p:txBody>
          <a:bodyPr>
            <a:noAutofit/>
          </a:bodyPr>
          <a:lstStyle/>
          <a:p>
            <a:pPr marL="342900" lvl="0" indent="-342900">
              <a:spcAft>
                <a:spcPts val="300"/>
              </a:spcAft>
              <a:tabLst>
                <a:tab pos="457200" algn="l"/>
              </a:tabLst>
            </a:pPr>
            <a:r>
              <a:rPr lang="ru-RU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Петр 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Ильич Чайковский был очарован видом прекрасного дворца, и полагают, что именно здесь зародилась гениальная идея балета Лебединое озеро.</a:t>
            </a:r>
            <a:b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Не один день провел он около замка и </a:t>
            </a:r>
            <a:r>
              <a:rPr lang="ru-RU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любовался сказочным 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видом.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0" indent="-342900"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File:Neuschwanstein Castle LOC print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46340" y="2523188"/>
            <a:ext cx="5940425" cy="388166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6148" name="Picture 4" descr="http://userserve-ak.last.fm/serve/_/208872/Pyotr+Ilyich+Tchaikovsk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214" y="2516456"/>
            <a:ext cx="2976982" cy="3959387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773" y="381000"/>
            <a:ext cx="2952327" cy="5928320"/>
          </a:xfrm>
        </p:spPr>
        <p:txBody>
          <a:bodyPr>
            <a:norm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настоящее время прекрасный замок является музеем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Внутренний</a:t>
            </a:r>
            <a:br>
              <a:rPr lang="ru-RU" dirty="0" smtClean="0"/>
            </a:br>
            <a:r>
              <a:rPr lang="ru-RU" dirty="0" smtClean="0"/>
              <a:t>двор</a:t>
            </a:r>
            <a:br>
              <a:rPr lang="ru-RU" dirty="0" smtClean="0"/>
            </a:br>
            <a:r>
              <a:rPr lang="ru-RU" dirty="0" smtClean="0"/>
              <a:t>замка.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&amp;zcy;&amp;acy;&amp;mcy;&amp;ocy;&amp;kcy; &amp;bcy;&amp;iecy;&amp;lcy;&amp;ocy;&amp;gcy;&amp;ocy; &amp;lcy;&amp;iecy;&amp;bcy;&amp;iecy;&amp;dcy;&amp;yacy;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00" y="393948"/>
            <a:ext cx="8532713" cy="6072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83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&amp;Zcy;&amp;acy;&amp;mcy;&amp;ocy;&amp;kcy; &amp;Ncy;&amp;ocy;&amp;jcy;&amp;shcy;&amp;vcy;&amp;acy;&amp;ncy;&amp;shcy;&amp;tcy;&amp;acy;&amp;jcy;&amp;n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796" y="548680"/>
            <a:ext cx="9337730" cy="61206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2484" y="764705"/>
            <a:ext cx="5112568" cy="1800200"/>
          </a:xfrm>
        </p:spPr>
        <p:txBody>
          <a:bodyPr>
            <a:normAutofit fontScale="90000"/>
          </a:bodyPr>
          <a:lstStyle/>
          <a:p>
            <a:pPr algn="r">
              <a:lnSpc>
                <a:spcPct val="80000"/>
              </a:lnSpc>
            </a:pPr>
            <a:r>
              <a:rPr lang="ru-RU" sz="4000" b="1" u="sng" dirty="0">
                <a:solidFill>
                  <a:srgbClr val="C00000"/>
                </a:solidFill>
              </a:rPr>
              <a:t>ОТВЕТЬТЕ НА ВОПРОС</a:t>
            </a:r>
            <a:r>
              <a:rPr lang="ru-RU" sz="4000" b="1" dirty="0">
                <a:solidFill>
                  <a:srgbClr val="C00000"/>
                </a:solidFill>
              </a:rPr>
              <a:t>: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3600" dirty="0" smtClean="0"/>
              <a:t>На </a:t>
            </a:r>
            <a:r>
              <a:rPr lang="ru-RU" sz="3600" dirty="0"/>
              <a:t>какие геометрические фигуры можно условно</a:t>
            </a:r>
            <a:br>
              <a:rPr lang="ru-RU" sz="3600" dirty="0"/>
            </a:br>
            <a:r>
              <a:rPr lang="ru-RU" sz="3600" dirty="0"/>
              <a:t>разбить здание замка?</a:t>
            </a:r>
          </a:p>
        </p:txBody>
      </p:sp>
    </p:spTree>
    <p:extLst>
      <p:ext uri="{BB962C8B-B14F-4D97-AF65-F5344CB8AC3E}">
        <p14:creationId xmlns:p14="http://schemas.microsoft.com/office/powerpoint/2010/main" val="189035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92697"/>
            <a:ext cx="8458201" cy="288032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703040"/>
            <a:ext cx="8458201" cy="4246240"/>
          </a:xfrm>
        </p:spPr>
        <p:txBody>
          <a:bodyPr>
            <a:norm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800" b="1" dirty="0" smtClean="0">
                <a:solidFill>
                  <a:srgbClr val="C00000"/>
                </a:solidFill>
              </a:rPr>
              <a:t>ПРЯМОУГОЛЬНИКИ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800" b="1" dirty="0" smtClean="0">
                <a:solidFill>
                  <a:srgbClr val="C00000"/>
                </a:solidFill>
              </a:rPr>
              <a:t>ТРЕУГОЛЬНИКИ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800" b="1" dirty="0" smtClean="0">
                <a:solidFill>
                  <a:srgbClr val="C00000"/>
                </a:solidFill>
              </a:rPr>
              <a:t>ПОЛУКРУГИ (АРКИ)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41673" y="3446260"/>
            <a:ext cx="1329195" cy="2960640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9118748" y="332656"/>
            <a:ext cx="2175046" cy="3097088"/>
          </a:xfrm>
          <a:prstGeom prst="triangle">
            <a:avLst/>
          </a:prstGeom>
          <a:solidFill>
            <a:srgbClr val="C00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C00000"/>
              </a:solidFill>
            </a:endParaRPr>
          </a:p>
        </p:txBody>
      </p:sp>
      <p:sp>
        <p:nvSpPr>
          <p:cNvPr id="8" name="Блок-схема: задержка 7"/>
          <p:cNvSpPr/>
          <p:nvPr/>
        </p:nvSpPr>
        <p:spPr>
          <a:xfrm rot="16200000">
            <a:off x="9738218" y="4134492"/>
            <a:ext cx="936104" cy="648072"/>
          </a:xfrm>
          <a:prstGeom prst="flowChartDelay">
            <a:avLst/>
          </a:prstGeom>
          <a:solidFill>
            <a:srgbClr val="C00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41224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Serenity_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7333743-6C97-419E-BA07-3CBF19F59E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аурой безмятежности (широкоэкранный формат)</Template>
  <TotalTime>0</TotalTime>
  <Words>202</Words>
  <Application>Microsoft Office PowerPoint</Application>
  <PresentationFormat>Произвольный</PresentationFormat>
  <Paragraphs>24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Euphemia</vt:lpstr>
      <vt:lpstr>Symbol</vt:lpstr>
      <vt:lpstr>Times New Roman</vt:lpstr>
      <vt:lpstr>Wingdings</vt:lpstr>
      <vt:lpstr>Serenity_16x9</vt:lpstr>
      <vt:lpstr>«ЗАМОК БЕОГО ЛЕБЕДЯ»</vt:lpstr>
      <vt:lpstr> Однажды Ханса Кристиана Андерсена пригласили в замок руководить постановкой сказок для одного мальчика.</vt:lpstr>
      <vt:lpstr>Сказочник и трехлетний принц подружились. Андерсену удалось поразить воображение юного принца и поселить в его сердце мечту о справедливости, благородстве, красоте.</vt:lpstr>
      <vt:lpstr>Принца Людвига называли сказочным принцем. Его волшебные мечты воплотились в реальный замок, который стал настоящим произведением искусства.</vt:lpstr>
      <vt:lpstr>На высокой скале парит, как лебедь, Белый замок. Замок-сказка, одно из самых необычайных зданий, когда-либо созданных человеком. Архитектору нужно было проявить находчивость, чтобы строгие архитектурные формы замка напоминали образ белого лебедя.</vt:lpstr>
      <vt:lpstr>   Петр Ильич Чайковский был очарован видом прекрасного дворца, и полагают, что именно здесь зародилась гениальная идея балета Лебединое озеро. Не один день провел он около замка и любовался сказочным видом.</vt:lpstr>
      <vt:lpstr>В настоящее время прекрасный замок является музеем.  Внутренний двор замка. </vt:lpstr>
      <vt:lpstr>ОТВЕТЬТЕ НА ВОПРОС: На какие геометрические фигуры можно условно разбить здание замка?</vt:lpstr>
      <vt:lpstr> </vt:lpstr>
      <vt:lpstr>ПОРЯДОК РАБОТЫ</vt:lpstr>
      <vt:lpstr>Презентация PowerPoint</vt:lpstr>
      <vt:lpstr>-Нарисуйте линию горизонта;  горы или холмы, на небе- облака. -Сотрите лишние линии и раскрасьте ваш замок.</vt:lpstr>
      <vt:lpstr>      ТЕПЛЫЕ, ЛОКАЛЬНЫЕ И ХОЛОДНЫЕ ЦВЕТА</vt:lpstr>
      <vt:lpstr>      КАК РИСУЮТ ЗАМКИ ХУДОЖНИКИ.</vt:lpstr>
      <vt:lpstr>КАК РИСУЮТ ЗАМКИ ХУДОЖНИКИ.</vt:lpstr>
      <vt:lpstr>ДОМАШНЕЕ ЗАДАНИЕ. В различных источниках (книгах, интернете) найди информацию о замке Нойшванштайн и познакомься с красивой легендой о Белом Лебеде.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2014-01-26T12:40:37Z</dcterms:created>
  <dcterms:modified xsi:type="dcterms:W3CDTF">2014-12-17T18:38:48Z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