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dod-usinsk.ucoz.ru/publ/sovety_psikhologa/sovety_psikhologa_roditeljam/pamjatka_roditeljam_podrostka/2-1-0-5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365104"/>
            <a:ext cx="4536504" cy="1828800"/>
          </a:xfrm>
        </p:spPr>
        <p:txBody>
          <a:bodyPr/>
          <a:lstStyle/>
          <a:p>
            <a:pPr algn="r"/>
            <a:r>
              <a:rPr lang="ru-RU" u="sng" dirty="0" smtClean="0"/>
              <a:t>Выполнила:</a:t>
            </a:r>
          </a:p>
          <a:p>
            <a:pPr algn="r"/>
            <a:r>
              <a:rPr lang="ru-RU" dirty="0" smtClean="0"/>
              <a:t>студентка 2 курса</a:t>
            </a:r>
          </a:p>
          <a:p>
            <a:pPr algn="r"/>
            <a:r>
              <a:rPr lang="ru-RU" dirty="0"/>
              <a:t>ф</a:t>
            </a:r>
            <a:r>
              <a:rPr lang="ru-RU" dirty="0" smtClean="0"/>
              <a:t>акультета иностранных языков</a:t>
            </a:r>
          </a:p>
          <a:p>
            <a:pPr algn="r"/>
            <a:r>
              <a:rPr lang="ru-RU" dirty="0" smtClean="0"/>
              <a:t>Группы 1 БН</a:t>
            </a:r>
          </a:p>
          <a:p>
            <a:pPr algn="r"/>
            <a:r>
              <a:rPr lang="ru-RU" dirty="0" smtClean="0"/>
              <a:t>Николаева Дарья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97" y="620688"/>
            <a:ext cx="7067128" cy="1828800"/>
          </a:xfrm>
        </p:spPr>
        <p:txBody>
          <a:bodyPr/>
          <a:lstStyle/>
          <a:p>
            <a:pPr algn="ctr"/>
            <a:r>
              <a:rPr lang="ru-RU" sz="4400" dirty="0" smtClean="0"/>
              <a:t>Памятка родителям,</a:t>
            </a:r>
            <a:br>
              <a:rPr lang="ru-RU" sz="4400" dirty="0" smtClean="0"/>
            </a:br>
            <a:r>
              <a:rPr lang="ru-RU" sz="4400" dirty="0" smtClean="0"/>
              <a:t>педагогам подростка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271595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424936" cy="4536504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Будьте открыты для общения с ребенком, даже если вы чего-то не знаете или в чем-то сомневаетесь, 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стесняйтесь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сказать ему об этом.</a:t>
            </a:r>
          </a:p>
          <a:p>
            <a:pPr marL="45720" indent="0" algn="ctr">
              <a:lnSpc>
                <a:spcPts val="1200"/>
              </a:lnSpc>
              <a:spcAft>
                <a:spcPts val="0"/>
              </a:spcAft>
              <a:buNone/>
            </a:pPr>
            <a:endParaRPr lang="ru-RU" sz="2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" indent="0" algn="ctr">
              <a:lnSpc>
                <a:spcPts val="1200"/>
              </a:lnSpc>
              <a:spcAft>
                <a:spcPts val="0"/>
              </a:spcAft>
              <a:buNone/>
            </a:pP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" indent="0" algn="ctr">
              <a:lnSpc>
                <a:spcPts val="1200"/>
              </a:lnSpc>
              <a:spcAft>
                <a:spcPts val="0"/>
              </a:spcAft>
              <a:buNone/>
            </a:pP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" indent="0" algn="ctr">
              <a:lnSpc>
                <a:spcPts val="1200"/>
              </a:lnSpc>
              <a:spcAft>
                <a:spcPts val="0"/>
              </a:spcAft>
              <a:buNone/>
            </a:pP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высказывайтесь негативно о тех переживаниях, которые были связаны с вашим взрослением. Ребенок будет их переживать с вашей позиции и воспринимать так, как воспринимали вы.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01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39473" cy="4878281"/>
          </a:xfrm>
        </p:spPr>
        <p:txBody>
          <a:bodyPr>
            <a:normAutofit/>
          </a:bodyPr>
          <a:lstStyle/>
          <a:p>
            <a:pPr marL="45720" indent="0" algn="ctr">
              <a:lnSpc>
                <a:spcPts val="1200"/>
              </a:lnSpc>
              <a:spcAft>
                <a:spcPts val="0"/>
              </a:spcAft>
              <a:buNone/>
            </a:pPr>
            <a:r>
              <a:rPr lang="ru-RU" sz="1100" i="1" dirty="0">
                <a:solidFill>
                  <a:srgbClr val="1F79CD"/>
                </a:solidFill>
                <a:latin typeface="Verdana"/>
                <a:ea typeface="Times New Roman"/>
              </a:rPr>
              <a:t> </a:t>
            </a:r>
            <a:endParaRPr lang="ru-RU" sz="18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Постарайтесь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сделать так, чтобы ваши дети не воспринимали сексуальные отношения как нечто грязное и постыдное. От этого во многом зависит их физиологическое взросление.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период полового созревания мальчикам важно получать поддержку и одобрение со стороны мам, а девочкам со стороны пап.</a:t>
            </a: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Проявляйте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ласку к своим детям, демонстрируйте им свою любовь.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409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Будьте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особенно внимательны и наблюдательны, обращайте внимание на любые изменения в поведении своего ребенка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45720" indent="0" algn="ctr">
              <a:lnSpc>
                <a:spcPts val="1200"/>
              </a:lnSpc>
              <a:spcAft>
                <a:spcPts val="0"/>
              </a:spcAft>
              <a:buNone/>
            </a:pP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Старайтесь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защитить своего ребенка всеми возможными средствами, если он в этом нуждается.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ViktorLem\Desktop\ПОДРОСТКИ\chto-dolzhna-znat-devochka-podrostok-o-polovoy-svyazi-460x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65104"/>
            <a:ext cx="3501752" cy="213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160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Скубий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pPr marL="45720" indent="0">
              <a:buNone/>
            </a:pPr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cdod-usinsk.ucoz.ru/publ/sovety_psikhologa/sovety_psikhologa_roditeljam/pamjatka_roditeljam_podrostka/2-1-0-58</a:t>
            </a:r>
            <a:endParaRPr lang="ru-RU" dirty="0" smtClean="0"/>
          </a:p>
          <a:p>
            <a:pPr marL="45720" indent="0">
              <a:buNone/>
            </a:pPr>
            <a:endParaRPr lang="ru-RU" b="1" dirty="0"/>
          </a:p>
          <a:p>
            <a:r>
              <a:rPr lang="ru-RU" dirty="0">
                <a:latin typeface="Times New Roman"/>
                <a:ea typeface="Times New Roman"/>
              </a:rPr>
              <a:t>Кэрол И. </a:t>
            </a:r>
            <a:r>
              <a:rPr lang="ru-RU" dirty="0" err="1">
                <a:latin typeface="Times New Roman"/>
                <a:ea typeface="Times New Roman"/>
              </a:rPr>
              <a:t>Кутрона</a:t>
            </a:r>
            <a:r>
              <a:rPr lang="ru-RU" dirty="0">
                <a:latin typeface="Times New Roman"/>
                <a:ea typeface="Times New Roman"/>
              </a:rPr>
              <a:t>. Поступление в колледж: одиночество и процесс социальной адаптации // Лабиринты одиночества / Под ред. Н. Е. Пок­ровского. М., 1989. С. 384-411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endParaRPr lang="ru-RU" dirty="0">
              <a:latin typeface="Times New Roman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Мещерякова И. А. Проблемное поле и мир переживаний стар­шеклассников // Психологическая наука и образование. 1998. № 3-4. С. 18-30.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Вершловский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Г.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пороге взрослости / Под ред. С. 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Вершловского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СПб., 1999.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49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407893" cy="4407408"/>
          </a:xfrm>
        </p:spPr>
        <p:txBody>
          <a:bodyPr/>
          <a:lstStyle/>
          <a:p>
            <a:r>
              <a:rPr lang="ru-RU" i="1" dirty="0" smtClean="0">
                <a:latin typeface="Times New Roman"/>
                <a:ea typeface="Times New Roman"/>
              </a:rPr>
              <a:t> </a:t>
            </a:r>
            <a:r>
              <a:rPr lang="ru-RU" b="1" u="sng" dirty="0">
                <a:latin typeface="Times New Roman"/>
                <a:ea typeface="Times New Roman"/>
              </a:rPr>
              <a:t>Главное в отношениях с подростком </a:t>
            </a:r>
            <a:r>
              <a:rPr lang="ru-RU" i="1" dirty="0">
                <a:latin typeface="Times New Roman"/>
                <a:ea typeface="Times New Roman"/>
              </a:rPr>
              <a:t>- </a:t>
            </a:r>
            <a:r>
              <a:rPr lang="ru-RU" dirty="0">
                <a:latin typeface="Times New Roman"/>
                <a:ea typeface="Times New Roman"/>
              </a:rPr>
              <a:t>ничего не «играть», а почувствовать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настоящую готовность подстраиваться</a:t>
            </a:r>
            <a:r>
              <a:rPr lang="ru-RU" dirty="0">
                <a:latin typeface="Times New Roman"/>
                <a:ea typeface="Times New Roman"/>
              </a:rPr>
              <a:t> под </a:t>
            </a:r>
            <a:r>
              <a:rPr lang="ru-RU" dirty="0" smtClean="0">
                <a:latin typeface="Times New Roman"/>
                <a:ea typeface="Times New Roman"/>
              </a:rPr>
              <a:t>меняющиеся </a:t>
            </a:r>
            <a:r>
              <a:rPr lang="ru-RU" dirty="0">
                <a:latin typeface="Times New Roman"/>
                <a:ea typeface="Times New Roman"/>
              </a:rPr>
              <a:t>ситуации и настроения,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иметь гибкую позицию по отношению к мнениям и взглядам ребёнка</a:t>
            </a:r>
            <a:r>
              <a:rPr lang="ru-RU" dirty="0">
                <a:latin typeface="Times New Roman"/>
                <a:ea typeface="Times New Roman"/>
              </a:rPr>
              <a:t> 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уважать любые проявления его личности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r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  <a:r>
              <a:rPr lang="ru-RU" b="1" dirty="0">
                <a:latin typeface="Times New Roman"/>
                <a:ea typeface="Times New Roman"/>
              </a:rPr>
              <a:t>Р</a:t>
            </a:r>
            <a:r>
              <a:rPr lang="ru-RU" b="1" dirty="0" smtClean="0">
                <a:latin typeface="Times New Roman"/>
                <a:ea typeface="Times New Roman"/>
              </a:rPr>
              <a:t>егулятором </a:t>
            </a:r>
            <a:r>
              <a:rPr lang="ru-RU" b="1" dirty="0">
                <a:latin typeface="Times New Roman"/>
                <a:ea typeface="Times New Roman"/>
              </a:rPr>
              <a:t>отношений будет являться ваш </a:t>
            </a:r>
            <a:r>
              <a:rPr lang="ru-RU" b="1" u="sng" dirty="0">
                <a:latin typeface="Times New Roman"/>
                <a:ea typeface="Times New Roman"/>
              </a:rPr>
              <a:t>авторитет</a:t>
            </a:r>
            <a:r>
              <a:rPr lang="ru-RU" b="1" dirty="0">
                <a:latin typeface="Times New Roman"/>
                <a:ea typeface="Times New Roman"/>
              </a:rPr>
              <a:t>, </a:t>
            </a:r>
            <a:r>
              <a:rPr lang="ru-RU" b="1" u="sng" dirty="0">
                <a:latin typeface="Times New Roman"/>
                <a:ea typeface="Times New Roman"/>
              </a:rPr>
              <a:t>статус</a:t>
            </a:r>
            <a:r>
              <a:rPr lang="ru-RU" b="1" dirty="0">
                <a:latin typeface="Times New Roman"/>
                <a:ea typeface="Times New Roman"/>
              </a:rPr>
              <a:t> и </a:t>
            </a:r>
            <a:r>
              <a:rPr lang="ru-RU" b="1" u="sng" dirty="0">
                <a:latin typeface="Times New Roman"/>
                <a:ea typeface="Times New Roman"/>
              </a:rPr>
              <a:t>конкретные действия.</a:t>
            </a:r>
            <a:endParaRPr lang="ru-RU" u="sng" dirty="0">
              <a:latin typeface="Times New Roman"/>
              <a:ea typeface="Times New Roman"/>
            </a:endParaRPr>
          </a:p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81260" cy="1054394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Как вести себя с подростком, чтобы не стать его врагом?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1026" name="Picture 2" descr="C:\Users\ViktorLem\Desktop\ПОДРОСТК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01332"/>
            <a:ext cx="3057946" cy="207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54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439473" cy="4806273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b="1" u="sng" dirty="0" smtClean="0">
                <a:latin typeface="Times New Roman"/>
                <a:ea typeface="Times New Roman"/>
              </a:rPr>
              <a:t>Одной </a:t>
            </a:r>
            <a:r>
              <a:rPr lang="ru-RU" b="1" u="sng" dirty="0">
                <a:latin typeface="Times New Roman"/>
                <a:ea typeface="Times New Roman"/>
              </a:rPr>
              <a:t>из особенностей подросткового возраста</a:t>
            </a:r>
            <a:r>
              <a:rPr lang="ru-RU" i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является 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потребность в риске</a:t>
            </a:r>
            <a:r>
              <a:rPr lang="ru-RU" dirty="0">
                <a:latin typeface="Times New Roman"/>
                <a:ea typeface="Times New Roman"/>
              </a:rPr>
              <a:t>, чаще всего продиктованная  желанием самоутвердиться. Это трудно принять, но единственный способ сделать это –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рисковать вместе с ребенком, но на своей территории.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Так вы скорее сможете говорить с ним на его языке</a:t>
            </a:r>
            <a:r>
              <a:rPr lang="ru-RU" dirty="0">
                <a:latin typeface="Times New Roman"/>
                <a:ea typeface="Times New Roman"/>
              </a:rPr>
              <a:t> и дадите ему возможность постоянно удивляться вашей изобретательности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Важным </a:t>
            </a:r>
            <a:r>
              <a:rPr lang="ru-RU" dirty="0">
                <a:latin typeface="Times New Roman"/>
                <a:ea typeface="Times New Roman"/>
              </a:rPr>
              <a:t>будет умение</a:t>
            </a:r>
            <a:r>
              <a:rPr lang="ru-RU" i="1" dirty="0">
                <a:latin typeface="Times New Roman"/>
                <a:ea typeface="Times New Roman"/>
              </a:rPr>
              <a:t> </a:t>
            </a:r>
            <a:r>
              <a:rPr lang="ru-RU" b="1" dirty="0">
                <a:latin typeface="Times New Roman"/>
                <a:ea typeface="Times New Roman"/>
              </a:rPr>
              <a:t>сохранять чувство юмора и оптимизма</a:t>
            </a:r>
            <a:r>
              <a:rPr lang="ru-RU" i="1" dirty="0">
                <a:latin typeface="Times New Roman"/>
                <a:ea typeface="Times New Roman"/>
              </a:rPr>
              <a:t>. </a:t>
            </a:r>
            <a:r>
              <a:rPr lang="ru-RU" dirty="0">
                <a:latin typeface="Times New Roman"/>
                <a:ea typeface="Times New Roman"/>
              </a:rPr>
              <a:t>Подросток воспринимает все происходящее с долей трагизма. Поэтому ваше умение разрядить ситуацию может сыграть здесь роль «громоотвода».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Однако не стоит высмеивать или подшучивать над чувствами ребенка</a:t>
            </a:r>
            <a:r>
              <a:rPr lang="ru-RU" dirty="0">
                <a:latin typeface="Times New Roman"/>
                <a:ea typeface="Times New Roman"/>
              </a:rPr>
              <a:t>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Лучше всего сделать это над самой ситуацией.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00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439473" cy="4734265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endParaRPr lang="ru-RU" b="1" dirty="0" smtClean="0">
              <a:latin typeface="Times New Roman"/>
              <a:ea typeface="Times New Roman"/>
            </a:endParaRPr>
          </a:p>
          <a:p>
            <a:pPr marL="502920" indent="-457200">
              <a:buFont typeface="+mj-lt"/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стоит говорить подростку при его выходе из дома такие фразы, как: «Ты куда это собрался? Только что пришел из школы и уже уходишь? А уроки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???»</a:t>
            </a:r>
          </a:p>
          <a:p>
            <a:pPr marL="502920" indent="-457200">
              <a:buFont typeface="+mj-lt"/>
              <a:buAutoNum type="arabicPeriod"/>
            </a:pPr>
            <a:endParaRPr lang="ru-RU" dirty="0" smtClean="0">
              <a:latin typeface="Times New Roman"/>
              <a:ea typeface="Times New Roman"/>
            </a:endParaRPr>
          </a:p>
          <a:p>
            <a:pPr algn="ctr"/>
            <a:r>
              <a:rPr lang="ru-RU" i="1" dirty="0" smtClean="0">
                <a:latin typeface="Times New Roman"/>
                <a:ea typeface="Times New Roman"/>
              </a:rPr>
              <a:t>У подростков </a:t>
            </a:r>
            <a:r>
              <a:rPr lang="ru-RU" i="1" dirty="0">
                <a:latin typeface="Times New Roman"/>
                <a:ea typeface="Times New Roman"/>
              </a:rPr>
              <a:t>в данный </a:t>
            </a:r>
            <a:r>
              <a:rPr lang="ru-RU" dirty="0">
                <a:latin typeface="Times New Roman"/>
                <a:ea typeface="Times New Roman"/>
              </a:rPr>
              <a:t>промежуток времени характер такой, что </a:t>
            </a:r>
            <a:r>
              <a:rPr lang="ru-RU" dirty="0" smtClean="0">
                <a:latin typeface="Times New Roman"/>
                <a:ea typeface="Times New Roman"/>
              </a:rPr>
              <a:t>он </a:t>
            </a:r>
            <a:r>
              <a:rPr lang="ru-RU" dirty="0">
                <a:latin typeface="Times New Roman"/>
                <a:ea typeface="Times New Roman"/>
              </a:rPr>
              <a:t>все равно не выдавит из себя пару слов, чтобы оповестить вас об этом. </a:t>
            </a:r>
            <a:r>
              <a:rPr lang="ru-RU" dirty="0" smtClean="0">
                <a:latin typeface="Times New Roman"/>
                <a:ea typeface="Times New Roman"/>
              </a:rPr>
              <a:t>Все </a:t>
            </a:r>
            <a:r>
              <a:rPr lang="ru-RU" dirty="0">
                <a:latin typeface="Times New Roman"/>
                <a:ea typeface="Times New Roman"/>
              </a:rPr>
              <a:t>это </a:t>
            </a:r>
            <a:r>
              <a:rPr lang="ru-RU" dirty="0" smtClean="0">
                <a:latin typeface="Times New Roman"/>
                <a:ea typeface="Times New Roman"/>
              </a:rPr>
              <a:t>оттого</a:t>
            </a:r>
            <a:r>
              <a:rPr lang="ru-RU" dirty="0">
                <a:latin typeface="Times New Roman"/>
                <a:ea typeface="Times New Roman"/>
              </a:rPr>
              <a:t>, что подросткам </a:t>
            </a:r>
            <a:r>
              <a:rPr lang="ru-RU" b="1" dirty="0">
                <a:latin typeface="Times New Roman"/>
                <a:ea typeface="Times New Roman"/>
              </a:rPr>
              <a:t>не нравится, когда родители знают о них все</a:t>
            </a:r>
            <a:r>
              <a:rPr lang="ru-RU" dirty="0">
                <a:latin typeface="Times New Roman"/>
                <a:ea typeface="Times New Roman"/>
              </a:rPr>
              <a:t>. И </a:t>
            </a:r>
            <a:r>
              <a:rPr lang="ru-RU" b="1" u="sng" dirty="0">
                <a:latin typeface="Times New Roman"/>
                <a:ea typeface="Times New Roman"/>
              </a:rPr>
              <a:t>возможность скрыть от них хоть эту мелочь</a:t>
            </a:r>
            <a:r>
              <a:rPr lang="ru-RU" dirty="0">
                <a:latin typeface="Times New Roman"/>
                <a:ea typeface="Times New Roman"/>
              </a:rPr>
              <a:t>, тем самым хоть чуть-чуть </a:t>
            </a:r>
            <a:r>
              <a:rPr lang="ru-RU" b="1" u="sng" dirty="0">
                <a:latin typeface="Times New Roman"/>
                <a:ea typeface="Times New Roman"/>
              </a:rPr>
              <a:t>почувствовать свою личную жизнь</a:t>
            </a:r>
            <a:r>
              <a:rPr lang="ru-RU" dirty="0">
                <a:latin typeface="Times New Roman"/>
                <a:ea typeface="Times New Roman"/>
              </a:rPr>
              <a:t>, уже радует.</a:t>
            </a:r>
          </a:p>
          <a:p>
            <a:pPr marL="50292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81260" cy="1054394"/>
          </a:xfrm>
        </p:spPr>
        <p:txBody>
          <a:bodyPr/>
          <a:lstStyle/>
          <a:p>
            <a:r>
              <a:rPr lang="ru-RU" dirty="0" smtClean="0"/>
              <a:t>Чего же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следует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делать при общении с подростком?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19070"/>
            <a:ext cx="8367465" cy="4446234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 startAt="2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проявлять чрезмерное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волнение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чад</a:t>
            </a:r>
            <a:endParaRPr lang="de-DE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de-D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Поймите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наше время шанс, что на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него</a:t>
            </a:r>
            <a:r>
              <a:rPr lang="de-D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нападут вечером и ограбят,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равный тому, что это же произойдет и средь бела дня. Но ведь это не значит, что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не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выпускать из дома.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2" name="Picture 4" descr="C:\Users\ViktorLem\Desktop\ПОДРОСТКИ\gra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149080"/>
            <a:ext cx="3312368" cy="230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0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060848"/>
            <a:ext cx="8511481" cy="5400599"/>
          </a:xfrm>
        </p:spPr>
        <p:txBody>
          <a:bodyPr>
            <a:normAutofit/>
          </a:bodyPr>
          <a:lstStyle/>
          <a:p>
            <a:pPr marL="502920" indent="-457200">
              <a:spcAft>
                <a:spcPts val="0"/>
              </a:spcAft>
              <a:buFont typeface="+mj-lt"/>
              <a:buAutoNum type="arabicPeriod" startAt="3"/>
            </a:pPr>
            <a:endParaRPr lang="ru-RU" sz="2400" b="1" dirty="0" smtClean="0">
              <a:latin typeface="Times New Roman"/>
              <a:ea typeface="Times New Roman"/>
            </a:endParaRPr>
          </a:p>
          <a:p>
            <a:pPr marL="502920" indent="-457200">
              <a:spcAft>
                <a:spcPts val="0"/>
              </a:spcAft>
              <a:buFont typeface="+mj-lt"/>
              <a:buAutoNum type="arabicPeriod" startAt="3"/>
            </a:pPr>
            <a:r>
              <a:rPr lang="ru-RU" sz="2400" b="1" dirty="0" smtClean="0">
                <a:latin typeface="Times New Roman"/>
                <a:ea typeface="Times New Roman"/>
              </a:rPr>
              <a:t>Не нужно критично относиться к стилю </a:t>
            </a:r>
            <a:r>
              <a:rPr lang="ru-RU" sz="2400" b="1" dirty="0">
                <a:latin typeface="Times New Roman"/>
                <a:ea typeface="Times New Roman"/>
              </a:rPr>
              <a:t>вашего ребенка, его </a:t>
            </a:r>
            <a:r>
              <a:rPr lang="ru-RU" sz="2400" b="1" dirty="0" smtClean="0">
                <a:latin typeface="Times New Roman"/>
                <a:ea typeface="Times New Roman"/>
              </a:rPr>
              <a:t>вкусам</a:t>
            </a:r>
          </a:p>
          <a:p>
            <a:pPr marL="45720" indent="0" algn="ctr">
              <a:spcAft>
                <a:spcPts val="0"/>
              </a:spcAft>
              <a:buNone/>
            </a:pPr>
            <a:endParaRPr lang="ru-RU" sz="2200" b="1" dirty="0" smtClean="0">
              <a:latin typeface="Times New Roman"/>
              <a:ea typeface="Times New Roman"/>
            </a:endParaRPr>
          </a:p>
          <a:p>
            <a:pPr marL="45720" indent="0" algn="ctr">
              <a:spcAft>
                <a:spcPts val="0"/>
              </a:spcAft>
              <a:buNone/>
            </a:pPr>
            <a:r>
              <a:rPr lang="ru-RU" sz="2200" b="1" dirty="0" smtClean="0">
                <a:latin typeface="Times New Roman"/>
                <a:ea typeface="Times New Roman"/>
              </a:rPr>
              <a:t>Через свой </a:t>
            </a:r>
            <a:r>
              <a:rPr lang="ru-RU" sz="2200" b="1" u="sng" dirty="0" smtClean="0">
                <a:latin typeface="Times New Roman"/>
                <a:ea typeface="Times New Roman"/>
              </a:rPr>
              <a:t>стиль одежды</a:t>
            </a:r>
            <a:r>
              <a:rPr lang="ru-RU" sz="2200" b="1" dirty="0" smtClean="0">
                <a:latin typeface="Times New Roman"/>
                <a:ea typeface="Times New Roman"/>
              </a:rPr>
              <a:t> и </a:t>
            </a:r>
            <a:r>
              <a:rPr lang="ru-RU" sz="2200" b="1" u="sng" dirty="0" smtClean="0">
                <a:latin typeface="Times New Roman"/>
                <a:ea typeface="Times New Roman"/>
              </a:rPr>
              <a:t>выбор музыки</a:t>
            </a:r>
            <a:r>
              <a:rPr lang="ru-RU" sz="2200" b="1" dirty="0" smtClean="0">
                <a:latin typeface="Times New Roman"/>
                <a:ea typeface="Times New Roman"/>
              </a:rPr>
              <a:t> подростки </a:t>
            </a:r>
            <a:r>
              <a:rPr lang="ru-RU" sz="2200" b="1" u="sng" dirty="0" err="1" smtClean="0">
                <a:latin typeface="Times New Roman"/>
                <a:ea typeface="Times New Roman"/>
              </a:rPr>
              <a:t>самовыражаются</a:t>
            </a:r>
            <a:r>
              <a:rPr lang="ru-RU" sz="2200" b="1" dirty="0" smtClean="0">
                <a:latin typeface="Times New Roman"/>
                <a:ea typeface="Times New Roman"/>
              </a:rPr>
              <a:t>! </a:t>
            </a:r>
            <a:endParaRPr lang="ru-RU" sz="2200" dirty="0" smtClean="0">
              <a:latin typeface="Times New Roman"/>
              <a:ea typeface="Times New Roman"/>
            </a:endParaRPr>
          </a:p>
          <a:p>
            <a:r>
              <a:rPr lang="ru-RU" sz="2200" dirty="0" smtClean="0">
                <a:latin typeface="Times New Roman"/>
                <a:ea typeface="Times New Roman"/>
              </a:rPr>
              <a:t>Если </a:t>
            </a:r>
            <a:r>
              <a:rPr lang="ru-RU" sz="2200" dirty="0">
                <a:latin typeface="Times New Roman"/>
                <a:ea typeface="Times New Roman"/>
              </a:rPr>
              <a:t>ваш воспитанник выкрасил волосы в синий </a:t>
            </a:r>
            <a:r>
              <a:rPr lang="ru-RU" sz="2200" dirty="0" smtClean="0">
                <a:latin typeface="Times New Roman"/>
                <a:ea typeface="Times New Roman"/>
              </a:rPr>
              <a:t>цвет и слушает </a:t>
            </a:r>
            <a:r>
              <a:rPr lang="ru-RU" sz="2200" dirty="0">
                <a:latin typeface="Times New Roman"/>
                <a:ea typeface="Times New Roman"/>
              </a:rPr>
              <a:t>нечто, дерущее барабанные </a:t>
            </a:r>
            <a:r>
              <a:rPr lang="ru-RU" sz="2200" dirty="0" smtClean="0">
                <a:latin typeface="Times New Roman"/>
                <a:ea typeface="Times New Roman"/>
              </a:rPr>
              <a:t>перепонки, то это значит что он просто </a:t>
            </a:r>
            <a:r>
              <a:rPr lang="ru-RU" sz="2200" b="1" dirty="0" smtClean="0">
                <a:latin typeface="Times New Roman"/>
                <a:ea typeface="Times New Roman"/>
              </a:rPr>
              <a:t>ищет, пробует </a:t>
            </a:r>
            <a:r>
              <a:rPr lang="ru-RU" sz="2200" b="1" dirty="0">
                <a:latin typeface="Times New Roman"/>
                <a:ea typeface="Times New Roman"/>
              </a:rPr>
              <a:t>что-то новое, </a:t>
            </a:r>
            <a:r>
              <a:rPr lang="ru-RU" sz="2200" b="1" dirty="0" smtClean="0">
                <a:latin typeface="Times New Roman"/>
                <a:ea typeface="Times New Roman"/>
              </a:rPr>
              <a:t>пытается выделиться</a:t>
            </a:r>
            <a:r>
              <a:rPr lang="ru-RU" sz="2200" dirty="0" smtClean="0">
                <a:latin typeface="Times New Roman"/>
                <a:ea typeface="Times New Roman"/>
              </a:rPr>
              <a:t>.</a:t>
            </a:r>
          </a:p>
          <a:p>
            <a:pPr marL="45720" indent="0" algn="ctr">
              <a:buNone/>
            </a:pPr>
            <a:r>
              <a:rPr lang="ru-RU" sz="2200" b="1" dirty="0">
                <a:latin typeface="Times New Roman"/>
                <a:ea typeface="Times New Roman"/>
              </a:rPr>
              <a:t> </a:t>
            </a:r>
            <a:r>
              <a:rPr lang="ru-RU" sz="2200" b="1" dirty="0" smtClean="0">
                <a:latin typeface="Times New Roman"/>
                <a:ea typeface="Times New Roman"/>
              </a:rPr>
              <a:t>  Подростки любят шокировать</a:t>
            </a:r>
            <a:r>
              <a:rPr lang="ru-RU" sz="2200" b="1" dirty="0">
                <a:latin typeface="Times New Roman"/>
                <a:ea typeface="Times New Roman"/>
              </a:rPr>
              <a:t>, </a:t>
            </a:r>
            <a:r>
              <a:rPr lang="ru-RU" sz="2200" b="1" dirty="0" smtClean="0">
                <a:latin typeface="Times New Roman"/>
                <a:ea typeface="Times New Roman"/>
              </a:rPr>
              <a:t>потому</a:t>
            </a:r>
            <a:r>
              <a:rPr lang="ru-RU" sz="2200" b="1" dirty="0">
                <a:latin typeface="Times New Roman"/>
                <a:ea typeface="Times New Roman"/>
              </a:rPr>
              <a:t>, что </a:t>
            </a:r>
            <a:r>
              <a:rPr lang="ru-RU" sz="2200" b="1" dirty="0" smtClean="0">
                <a:latin typeface="Times New Roman"/>
                <a:ea typeface="Times New Roman"/>
              </a:rPr>
              <a:t>это       выделяет их. </a:t>
            </a:r>
            <a:endParaRPr lang="ru-RU" sz="2200" b="1" dirty="0">
              <a:effectLst/>
              <a:latin typeface="Times New Roman"/>
              <a:ea typeface="Times New Roman"/>
            </a:endParaRPr>
          </a:p>
        </p:txBody>
      </p:sp>
      <p:pic>
        <p:nvPicPr>
          <p:cNvPr id="3074" name="Picture 2" descr="C:\Users\ViktorLem\Desktop\ПОДРОСТКИ\vech-prob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2656"/>
            <a:ext cx="32403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ViktorLem\Desktop\ПОДРОСТКИ\1311460472_ssssssssssssssssssssssssss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7206"/>
            <a:ext cx="3399151" cy="2185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187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 startAt="4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любых обстоятельствах воздерживайтесь от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высказываний: «Вот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 время…», «Я в твоем возрасте…» и «Сталина на вас нет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  <a:endParaRPr lang="ru-RU" dirty="0" smtClean="0"/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то время уже прошло.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ваше время, сейчас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время ваших детей,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позвольте 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жить в нем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того требует их возраст (в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разумных пределах,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ViktorLem\Desktop\ПОДРОСТКИ\d3e24f1281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21088"/>
            <a:ext cx="3456384" cy="203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73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19070"/>
            <a:ext cx="8583489" cy="4950289"/>
          </a:xfrm>
        </p:spPr>
        <p:txBody>
          <a:bodyPr>
            <a:normAutofit/>
          </a:bodyPr>
          <a:lstStyle/>
          <a:p>
            <a:pPr marL="560070" indent="-514350">
              <a:spcAft>
                <a:spcPts val="0"/>
              </a:spcAft>
              <a:buFont typeface="+mj-lt"/>
              <a:buAutoNum type="arabicPeriod" startAt="5"/>
            </a:pPr>
            <a:r>
              <a:rPr lang="ru-RU" sz="2600" b="1" dirty="0" smtClean="0">
                <a:latin typeface="Times New Roman"/>
                <a:ea typeface="Times New Roman"/>
              </a:rPr>
              <a:t>Не стоит угрожать подросткам.</a:t>
            </a:r>
          </a:p>
          <a:p>
            <a:pPr marL="45720" indent="0">
              <a:spcAft>
                <a:spcPts val="0"/>
              </a:spcAft>
              <a:buNone/>
            </a:pPr>
            <a:endParaRPr lang="ru-RU" sz="2600" b="1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 </a:t>
            </a:r>
            <a:r>
              <a:rPr lang="ru-RU" sz="2200" dirty="0" smtClean="0">
                <a:latin typeface="Times New Roman"/>
                <a:ea typeface="Times New Roman"/>
              </a:rPr>
              <a:t>Вместо угроз просто </a:t>
            </a:r>
            <a:r>
              <a:rPr lang="ru-RU" sz="2200" b="1" u="sng" dirty="0" smtClean="0">
                <a:latin typeface="Times New Roman"/>
                <a:ea typeface="Times New Roman"/>
              </a:rPr>
              <a:t>ненавязчиво </a:t>
            </a:r>
            <a:r>
              <a:rPr lang="ru-RU" sz="2200" b="1" u="sng" dirty="0">
                <a:latin typeface="Times New Roman"/>
                <a:ea typeface="Times New Roman"/>
              </a:rPr>
              <a:t>поговорите со своим предметом воспитания </a:t>
            </a:r>
            <a:r>
              <a:rPr lang="ru-RU" sz="2200" b="1" dirty="0">
                <a:latin typeface="Times New Roman"/>
                <a:ea typeface="Times New Roman"/>
              </a:rPr>
              <a:t>и</a:t>
            </a:r>
            <a:r>
              <a:rPr lang="ru-RU" sz="2200" dirty="0">
                <a:latin typeface="Times New Roman"/>
                <a:ea typeface="Times New Roman"/>
              </a:rPr>
              <a:t> </a:t>
            </a:r>
            <a:r>
              <a:rPr lang="ru-RU" sz="2200" b="1" u="sng" dirty="0">
                <a:latin typeface="Times New Roman"/>
                <a:ea typeface="Times New Roman"/>
              </a:rPr>
              <a:t>не запрещайте чего-то категорически</a:t>
            </a:r>
            <a:r>
              <a:rPr lang="ru-RU" sz="2200" b="1" dirty="0">
                <a:latin typeface="Times New Roman"/>
                <a:ea typeface="Times New Roman"/>
              </a:rPr>
              <a:t>, </a:t>
            </a:r>
            <a:r>
              <a:rPr lang="ru-RU" sz="2200" dirty="0">
                <a:latin typeface="Times New Roman"/>
                <a:ea typeface="Times New Roman"/>
              </a:rPr>
              <a:t>а просто объясните, когда это можно делать, а когда не следует. </a:t>
            </a:r>
            <a:endParaRPr lang="ru-RU" sz="2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ViktorLem\Desktop\ПОДРОСТКИ\kak-razvlech-rebenka-podrostka-105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44406"/>
            <a:ext cx="3442500" cy="2221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01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Старайтесь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говорить со своим ребенком открыто и откровенно на самые деликатные темы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45720" indent="0" algn="ctr">
              <a:spcAft>
                <a:spcPts val="0"/>
              </a:spcAft>
              <a:buNone/>
            </a:pP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Опасайтесь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получения </a:t>
            </a:r>
            <a:endParaRPr lang="ru-RU" sz="2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информации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вашим ребенком </a:t>
            </a:r>
            <a:endParaRPr lang="ru-RU" sz="2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" indent="0">
              <a:spcAft>
                <a:spcPts val="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из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чужих уст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algn="ctr">
              <a:spcAft>
                <a:spcPts val="0"/>
              </a:spcAft>
            </a:pP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endParaRPr lang="ru-RU" sz="24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" indent="0" algn="ctr">
              <a:lnSpc>
                <a:spcPts val="1200"/>
              </a:lnSpc>
              <a:spcAft>
                <a:spcPts val="0"/>
              </a:spcAft>
              <a:buNone/>
            </a:pP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Рассказывайте </a:t>
            </a: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своих переживаниях в том возрасте, в котором сейчас ваши дети.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еще несколько </a:t>
            </a:r>
            <a:r>
              <a:rPr lang="ru-RU" u="sng" dirty="0" smtClean="0"/>
              <a:t>полезных советов</a:t>
            </a:r>
            <a:endParaRPr lang="ru-RU" u="sng" dirty="0"/>
          </a:p>
        </p:txBody>
      </p:sp>
      <p:pic>
        <p:nvPicPr>
          <p:cNvPr id="6146" name="Picture 2" descr="C:\Users\ViktorLem\Desktop\ПОДРОСТКИ\122-vzaimootnosheniya-podrostkov-s-roditelyami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80928"/>
            <a:ext cx="3240360" cy="249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419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101</TotalTime>
  <Words>442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Сетка</vt:lpstr>
      <vt:lpstr>Памятка родителям, педагогам подростка</vt:lpstr>
      <vt:lpstr>Как вести себя с подростком, чтобы не стать его врагом? </vt:lpstr>
      <vt:lpstr>Презентация PowerPoint</vt:lpstr>
      <vt:lpstr>Чего же Не следует делать при общении с подростком?</vt:lpstr>
      <vt:lpstr>Презентация PowerPoint</vt:lpstr>
      <vt:lpstr>Презентация PowerPoint</vt:lpstr>
      <vt:lpstr>Презентация PowerPoint</vt:lpstr>
      <vt:lpstr>Презентация PowerPoint</vt:lpstr>
      <vt:lpstr>И еще несколько полезных советов</vt:lpstr>
      <vt:lpstr>Презентация PowerPoint</vt:lpstr>
      <vt:lpstr>Презентация PowerPoint</vt:lpstr>
      <vt:lpstr>Презентация PowerPoint</vt:lpstr>
      <vt:lpstr>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родителям, педагогам подростка</dc:title>
  <dc:creator>ViktorLem</dc:creator>
  <cp:lastModifiedBy>ViktorLem</cp:lastModifiedBy>
  <cp:revision>10</cp:revision>
  <dcterms:created xsi:type="dcterms:W3CDTF">2013-12-21T03:25:09Z</dcterms:created>
  <dcterms:modified xsi:type="dcterms:W3CDTF">2013-12-21T05:17:59Z</dcterms:modified>
</cp:coreProperties>
</file>