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9_02.jpg"/>
          <p:cNvPicPr preferRelativeResize="0">
            <a:picLocks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54112" y="0"/>
            <a:ext cx="73152" cy="6858000"/>
          </a:xfrm>
          <a:prstGeom prst="rect">
            <a:avLst/>
          </a:prstGeom>
        </p:spPr>
      </p:pic>
      <p:pic>
        <p:nvPicPr>
          <p:cNvPr id="7" name="Picture 6" descr="1_0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0500" y="0"/>
            <a:ext cx="1333500" cy="6858000"/>
          </a:xfrm>
          <a:prstGeom prst="rect">
            <a:avLst/>
          </a:prstGeom>
        </p:spPr>
      </p:pic>
      <p:grpSp>
        <p:nvGrpSpPr>
          <p:cNvPr id="4" name="Group 17"/>
          <p:cNvGrpSpPr/>
          <p:nvPr/>
        </p:nvGrpSpPr>
        <p:grpSpPr>
          <a:xfrm>
            <a:off x="0" y="6630352"/>
            <a:ext cx="9144000" cy="228600"/>
            <a:chOff x="0" y="6582727"/>
            <a:chExt cx="9144000" cy="228600"/>
          </a:xfrm>
        </p:grpSpPr>
        <p:sp>
          <p:nvSpPr>
            <p:cNvPr id="10" name="Rectangle 9"/>
            <p:cNvSpPr/>
            <p:nvPr/>
          </p:nvSpPr>
          <p:spPr>
            <a:xfrm>
              <a:off x="7813040" y="6582727"/>
              <a:ext cx="1330960" cy="228600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134101" y="6582727"/>
              <a:ext cx="1609724" cy="2286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6582727"/>
              <a:ext cx="6096000" cy="2286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371600"/>
            <a:ext cx="6781800" cy="1069975"/>
          </a:xfrm>
        </p:spPr>
        <p:txBody>
          <a:bodyPr bIns="0" anchor="b" anchorCtr="0">
            <a:noAutofit/>
          </a:bodyPr>
          <a:lstStyle>
            <a:lvl1pPr>
              <a:defRPr sz="4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438400"/>
            <a:ext cx="6781800" cy="762000"/>
          </a:xfrm>
        </p:spPr>
        <p:txBody>
          <a:bodyPr lIns="0" tIns="0" rIns="0"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>
          <a:xfrm>
            <a:off x="6210300" y="6610350"/>
            <a:ext cx="1524000" cy="228600"/>
          </a:xfrm>
        </p:spPr>
        <p:txBody>
          <a:bodyPr/>
          <a:lstStyle/>
          <a:p>
            <a:fld id="{30177CB7-8C32-457B-A922-533C188A2C6F}" type="datetimeFigureOut">
              <a:rPr lang="ru-RU" smtClean="0"/>
              <a:t>22.06.2014</a:t>
            </a:fld>
            <a:endParaRPr lang="ru-RU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>
          <a:xfrm>
            <a:off x="7924800" y="6610350"/>
            <a:ext cx="1198880" cy="228600"/>
          </a:xfrm>
        </p:spPr>
        <p:txBody>
          <a:bodyPr/>
          <a:lstStyle/>
          <a:p>
            <a:fld id="{62C67B90-2120-4D7A-8830-77E30FE13342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>
          <a:xfrm>
            <a:off x="457200" y="6611112"/>
            <a:ext cx="5600700" cy="2286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grpSp>
        <p:nvGrpSpPr>
          <p:cNvPr id="4" name="Group 10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2" name="Rectangle 11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77CB7-8C32-457B-A922-533C188A2C6F}" type="datetimeFigureOut">
              <a:rPr lang="ru-RU" smtClean="0"/>
              <a:t>22.06.2014</a:t>
            </a:fld>
            <a:endParaRPr lang="ru-RU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C67B90-2120-4D7A-8830-77E30FE13342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" name="Picture 10" descr="bar_06.png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pic>
        <p:nvPicPr>
          <p:cNvPr id="14" name="Picture 13" descr="2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89085"/>
            <a:ext cx="2057400" cy="553707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85216"/>
            <a:ext cx="6019800" cy="554126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grpSp>
        <p:nvGrpSpPr>
          <p:cNvPr id="4" name="Group 10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2" name="Rectangle 11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77CB7-8C32-457B-A922-533C188A2C6F}" type="datetimeFigureOut">
              <a:rPr lang="ru-RU" smtClean="0"/>
              <a:t>22.06.2014</a:t>
            </a:fld>
            <a:endParaRPr lang="ru-RU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C67B90-2120-4D7A-8830-77E30FE13342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" name="Picture 10" descr="bar_06.png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pic>
        <p:nvPicPr>
          <p:cNvPr id="14" name="Picture 13" descr="2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0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32" name="Rectangle 31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12" descr="bar_06.png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pic>
        <p:nvPicPr>
          <p:cNvPr id="10" name="Picture 9" descr="2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77CB7-8C32-457B-A922-533C188A2C6F}" type="datetimeFigureOut">
              <a:rPr lang="ru-RU" smtClean="0"/>
              <a:t>22.06.2014</a:t>
            </a:fld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C67B90-2120-4D7A-8830-77E30FE13342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2"/>
          <p:cNvGrpSpPr/>
          <p:nvPr/>
        </p:nvGrpSpPr>
        <p:grpSpPr>
          <a:xfrm>
            <a:off x="1438274" y="6629400"/>
            <a:ext cx="7705726" cy="228600"/>
            <a:chOff x="1438274" y="6629400"/>
            <a:chExt cx="7705726" cy="228600"/>
          </a:xfrm>
        </p:grpSpPr>
        <p:sp>
          <p:nvSpPr>
            <p:cNvPr id="27" name="Rectangle 26"/>
            <p:cNvSpPr/>
            <p:nvPr/>
          </p:nvSpPr>
          <p:spPr>
            <a:xfrm>
              <a:off x="8763000" y="662940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142480" y="662940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438274" y="6629400"/>
              <a:ext cx="5663565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5245101"/>
            <a:ext cx="6934199" cy="1155700"/>
          </a:xfrm>
        </p:spPr>
        <p:txBody>
          <a:bodyPr anchor="t">
            <a:normAutofit/>
          </a:bodyPr>
          <a:lstStyle>
            <a:lvl1pPr algn="r">
              <a:defRPr sz="42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2600" y="4114800"/>
            <a:ext cx="6934199" cy="1130300"/>
          </a:xfrm>
        </p:spPr>
        <p:txBody>
          <a:bodyPr anchor="b"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10" name="Picture 9" descr="9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63980" cy="6858000"/>
          </a:xfrm>
          <a:prstGeom prst="rect">
            <a:avLst/>
          </a:prstGeom>
        </p:spPr>
      </p:pic>
      <p:sp>
        <p:nvSpPr>
          <p:cNvPr id="24" name="Date Placeholder 23"/>
          <p:cNvSpPr>
            <a:spLocks noGrp="1"/>
          </p:cNvSpPr>
          <p:nvPr>
            <p:ph type="dt" sz="half" idx="10"/>
          </p:nvPr>
        </p:nvSpPr>
        <p:spPr>
          <a:xfrm>
            <a:off x="7162800" y="6610350"/>
            <a:ext cx="1524000" cy="246888"/>
          </a:xfrm>
        </p:spPr>
        <p:txBody>
          <a:bodyPr/>
          <a:lstStyle/>
          <a:p>
            <a:fld id="{30177CB7-8C32-457B-A922-533C188A2C6F}" type="datetimeFigureOut">
              <a:rPr lang="ru-RU" smtClean="0"/>
              <a:t>22.06.2014</a:t>
            </a:fld>
            <a:endParaRPr lang="ru-RU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1"/>
          </p:nvPr>
        </p:nvSpPr>
        <p:spPr>
          <a:xfrm>
            <a:off x="8742680" y="6610350"/>
            <a:ext cx="381000" cy="246888"/>
          </a:xfrm>
        </p:spPr>
        <p:txBody>
          <a:bodyPr/>
          <a:lstStyle/>
          <a:p>
            <a:fld id="{62C67B90-2120-4D7A-8830-77E30FE13342}" type="slidenum">
              <a:rPr lang="ru-RU" smtClean="0"/>
              <a:t>‹#›</a:t>
            </a:fld>
            <a:endParaRPr lang="ru-RU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2"/>
          </p:nvPr>
        </p:nvSpPr>
        <p:spPr>
          <a:xfrm>
            <a:off x="1524000" y="6610350"/>
            <a:ext cx="5562600" cy="247650"/>
          </a:xfrm>
        </p:spPr>
        <p:txBody>
          <a:bodyPr/>
          <a:lstStyle/>
          <a:p>
            <a:endParaRPr lang="ru-RU"/>
          </a:p>
        </p:txBody>
      </p:sp>
      <p:pic>
        <p:nvPicPr>
          <p:cNvPr id="20" name="Picture 19" descr="vert_bar_02.png"/>
          <p:cNvPicPr preferRelativeResize="0">
            <a:picLocks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62456" y="0"/>
            <a:ext cx="7315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bar_06.pn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pic>
        <p:nvPicPr>
          <p:cNvPr id="12" name="Picture 11" descr="3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grpSp>
        <p:nvGrpSpPr>
          <p:cNvPr id="3" name="Group 14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7" name="Rectangle 16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30177CB7-8C32-457B-A922-533C188A2C6F}" type="datetimeFigureOut">
              <a:rPr lang="ru-RU" smtClean="0"/>
              <a:t>22.06.2014</a:t>
            </a:fld>
            <a:endParaRPr lang="ru-RU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2C67B90-2120-4D7A-8830-77E30FE13342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81200"/>
            <a:ext cx="4040188" cy="411162"/>
          </a:xfrm>
        </p:spPr>
        <p:txBody>
          <a:bodyPr lIns="0" rIns="0" anchor="b">
            <a:noAutofit/>
          </a:bodyPr>
          <a:lstStyle>
            <a:lvl1pPr marL="0" indent="0">
              <a:lnSpc>
                <a:spcPct val="100000"/>
              </a:lnSpc>
              <a:buNone/>
              <a:defRPr sz="1600" b="1" i="0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14" name="Picture 13" descr="4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sp>
        <p:nvSpPr>
          <p:cNvPr id="15" name="Text Placeholder 2"/>
          <p:cNvSpPr>
            <a:spLocks noGrp="1"/>
          </p:cNvSpPr>
          <p:nvPr>
            <p:ph type="body" idx="13"/>
          </p:nvPr>
        </p:nvSpPr>
        <p:spPr>
          <a:xfrm>
            <a:off x="4648200" y="1981200"/>
            <a:ext cx="4040188" cy="411162"/>
          </a:xfrm>
        </p:spPr>
        <p:txBody>
          <a:bodyPr lIns="0" rIns="0" anchor="b">
            <a:noAutofit/>
          </a:bodyPr>
          <a:lstStyle>
            <a:lvl1pPr marL="0" indent="0">
              <a:lnSpc>
                <a:spcPct val="100000"/>
              </a:lnSpc>
              <a:buNone/>
              <a:defRPr sz="1600" b="1" i="0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57200" y="2438400"/>
            <a:ext cx="40386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5"/>
          </p:nvPr>
        </p:nvSpPr>
        <p:spPr>
          <a:xfrm>
            <a:off x="4648200" y="2438400"/>
            <a:ext cx="40386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16" name="Picture 15" descr="bar_06.png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grpSp>
        <p:nvGrpSpPr>
          <p:cNvPr id="4" name="Group 17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20" name="Rectangle 19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Date Placeholder 2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30177CB7-8C32-457B-A922-533C188A2C6F}" type="datetimeFigureOut">
              <a:rPr lang="ru-RU" smtClean="0"/>
              <a:t>22.06.2014</a:t>
            </a:fld>
            <a:endParaRPr lang="ru-RU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2C67B90-2120-4D7A-8830-77E30FE13342}" type="slidenum">
              <a:rPr lang="ru-RU" smtClean="0"/>
              <a:t>‹#›</a:t>
            </a:fld>
            <a:endParaRPr lang="ru-RU"/>
          </a:p>
        </p:txBody>
      </p:sp>
      <p:sp>
        <p:nvSpPr>
          <p:cNvPr id="25" name="Footer Placeholder 2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pic>
        <p:nvPicPr>
          <p:cNvPr id="10" name="Picture 9" descr="2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pic>
        <p:nvPicPr>
          <p:cNvPr id="11" name="Picture 10" descr="bar_06.png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grpSp>
        <p:nvGrpSpPr>
          <p:cNvPr id="3" name="Group 11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3" name="Rectangle 12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77CB7-8C32-457B-A922-533C188A2C6F}" type="datetimeFigureOut">
              <a:rPr lang="ru-RU" smtClean="0"/>
              <a:t>22.06.2014</a:t>
            </a:fld>
            <a:endParaRPr lang="ru-RU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C67B90-2120-4D7A-8830-77E30FE13342}" type="slidenum">
              <a:rPr lang="ru-RU" smtClean="0"/>
              <a:t>‹#›</a:t>
            </a:fld>
            <a:endParaRPr lang="ru-RU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0" name="Rectangle 9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77CB7-8C32-457B-A922-533C188A2C6F}" type="datetimeFigureOut">
              <a:rPr lang="ru-RU" smtClean="0"/>
              <a:t>22.06.2014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C67B90-2120-4D7A-8830-77E30FE13342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3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sp>
        <p:nvSpPr>
          <p:cNvPr id="13" name="Text Placeholder 2"/>
          <p:cNvSpPr>
            <a:spLocks noGrp="1"/>
          </p:cNvSpPr>
          <p:nvPr>
            <p:ph type="title"/>
          </p:nvPr>
        </p:nvSpPr>
        <p:spPr>
          <a:xfrm>
            <a:off x="457200" y="1524000"/>
            <a:ext cx="3352800" cy="914400"/>
          </a:xfrm>
        </p:spPr>
        <p:txBody>
          <a:bodyPr lIns="0" rIns="0"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i="0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419600" y="1524000"/>
            <a:ext cx="42672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457201" y="2514599"/>
            <a:ext cx="3352800" cy="3127248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14" name="Picture 13" descr="bar_06.png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grpSp>
        <p:nvGrpSpPr>
          <p:cNvPr id="2" name="Group 15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7" name="Rectangle 16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30177CB7-8C32-457B-A922-533C188A2C6F}" type="datetimeFigureOut">
              <a:rPr lang="ru-RU" smtClean="0"/>
              <a:t>22.06.2014</a:t>
            </a:fld>
            <a:endParaRPr lang="ru-RU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2C67B90-2120-4D7A-8830-77E30FE13342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5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3" name="Rectangle 12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048"/>
            <a:ext cx="3355848" cy="914400"/>
          </a:xfrm>
        </p:spPr>
        <p:txBody>
          <a:bodyPr anchor="b">
            <a:normAutofit/>
          </a:bodyPr>
          <a:lstStyle>
            <a:lvl1pPr algn="l">
              <a:defRPr lang="en-US" sz="1800" b="1" i="0" kern="1200" cap="all" spc="1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25696" y="1554480"/>
            <a:ext cx="4270248" cy="4059936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14600"/>
            <a:ext cx="3355848" cy="3127248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lang="en-US" sz="140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77CB7-8C32-457B-A922-533C188A2C6F}" type="datetimeFigureOut">
              <a:rPr lang="ru-RU" smtClean="0"/>
              <a:t>22.06.2014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67B90-2120-4D7A-8830-77E30FE13342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Picture 7" descr="4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pic>
        <p:nvPicPr>
          <p:cNvPr id="9" name="Picture 8" descr="bar_06.png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4419600" y="1524000"/>
            <a:ext cx="42672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419600" y="5637212"/>
            <a:ext cx="42672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34000">
                <a:schemeClr val="bg1">
                  <a:lumMod val="75000"/>
                  <a:alpha val="61000"/>
                </a:schemeClr>
              </a:gs>
              <a:gs pos="38000">
                <a:schemeClr val="bg1">
                  <a:lumMod val="75000"/>
                  <a:alpha val="76000"/>
                </a:schemeClr>
              </a:gs>
              <a:gs pos="100000">
                <a:schemeClr val="bg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9144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81200"/>
            <a:ext cx="8229600" cy="4144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6610350"/>
            <a:ext cx="1524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30177CB7-8C32-457B-A922-533C188A2C6F}" type="datetimeFigureOut">
              <a:rPr lang="ru-RU" smtClean="0"/>
              <a:t>22.06.2014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610350"/>
            <a:ext cx="6629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2680" y="6610350"/>
            <a:ext cx="381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62C67B90-2120-4D7A-8830-77E30FE1334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 typeface="Wingdings" pitchFamily="2" charset="2"/>
        <a:buChar char="§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 typeface="Wingdings" pitchFamily="2" charset="2"/>
        <a:buNone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>
            <a:lumMod val="50000"/>
            <a:lumOff val="50000"/>
          </a:schemeClr>
        </a:buClr>
        <a:buFont typeface="Wingdings" pitchFamily="2" charset="2"/>
        <a:buNone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>
            <a:lumMod val="50000"/>
            <a:lumOff val="50000"/>
          </a:schemeClr>
        </a:buClr>
        <a:buFont typeface="Wingdings" pitchFamily="2" charset="2"/>
        <a:buNone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Здание как сочетание </a:t>
            </a:r>
            <a:r>
              <a:rPr lang="ru-RU" smtClean="0"/>
              <a:t>различных объемов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Понятие модуля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036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2531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Сооружение – это соединение различных объемов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hp\Desktop\Apartment_Building_Luxembourg_Metaform_Architects_CubeMe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3118" y="2060848"/>
            <a:ext cx="3191294" cy="382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020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352928" cy="1930226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Какие это объемы и как они связаны в единое архитектурное целое, диктуется прежде всего назначением здания, его </a:t>
            </a:r>
            <a:r>
              <a:rPr lang="ru-RU" sz="4000" dirty="0" smtClean="0">
                <a:solidFill>
                  <a:srgbClr val="FF0000"/>
                </a:solidFill>
              </a:rPr>
              <a:t>функцией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382" y="3505509"/>
            <a:ext cx="2258068" cy="2985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04864"/>
            <a:ext cx="3286368" cy="2169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260365"/>
            <a:ext cx="3168940" cy="2087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221088"/>
            <a:ext cx="3216812" cy="2163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5642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60082"/>
            <a:ext cx="8820472" cy="1786210"/>
          </a:xfrm>
        </p:spPr>
        <p:txBody>
          <a:bodyPr>
            <a:noAutofit/>
          </a:bodyPr>
          <a:lstStyle/>
          <a:p>
            <a:r>
              <a:rPr lang="ru-RU" sz="3200" dirty="0" smtClean="0"/>
              <a:t>Красота здания, гармоничность и пропорциональность составляющих его частей влияют на состояние  людей, их настроение, работоспособность и здоровье</a:t>
            </a:r>
            <a:endParaRPr lang="ru-RU" sz="3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158970"/>
            <a:ext cx="3888432" cy="2916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209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676456" cy="208823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Пластическая выразительность здания достигается за счет большего композиционного разнообразия и гармонии форм</a:t>
            </a:r>
            <a:endParaRPr lang="ru-RU" sz="3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854" y="2780928"/>
            <a:ext cx="4060348" cy="3180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75648" y="2379136"/>
            <a:ext cx="280831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/>
              <a:t>Атомиум</a:t>
            </a:r>
            <a:r>
              <a:rPr lang="ru-RU" sz="2400" dirty="0" smtClean="0"/>
              <a:t> в Брюсселе, Бельгия был создан архитектором Андре </a:t>
            </a:r>
            <a:r>
              <a:rPr lang="ru-RU" sz="2400" dirty="0" err="1" smtClean="0"/>
              <a:t>Ватеркейном</a:t>
            </a:r>
            <a:r>
              <a:rPr lang="ru-RU" sz="2400" dirty="0" smtClean="0"/>
              <a:t>. Проект построен под руководством архитекторов Андре и Мишеля </a:t>
            </a:r>
            <a:r>
              <a:rPr lang="ru-RU" sz="2400" dirty="0" err="1" smtClean="0"/>
              <a:t>Полак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502225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8680" y="548680"/>
            <a:ext cx="8795320" cy="1143000"/>
          </a:xfrm>
        </p:spPr>
        <p:txBody>
          <a:bodyPr>
            <a:noAutofit/>
          </a:bodyPr>
          <a:lstStyle/>
          <a:p>
            <a:r>
              <a:rPr lang="ru-RU" sz="2800" dirty="0" smtClean="0"/>
              <a:t>Идеальный дворец в </a:t>
            </a:r>
            <a:r>
              <a:rPr lang="ru-RU" sz="2800" dirty="0" err="1" smtClean="0"/>
              <a:t>Отриве</a:t>
            </a:r>
            <a:r>
              <a:rPr lang="ru-RU" sz="2800" dirty="0" smtClean="0"/>
              <a:t>, Франция, был построен обычным французским почтальоном-энтузиастом Фердинандом Шевалье за 33 года (1879-1912).</a:t>
            </a:r>
            <a:endParaRPr lang="ru-RU" sz="2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553" y="2420888"/>
            <a:ext cx="4754894" cy="3566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174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Вилла Пьера Кардена в Каннах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606" y="2708920"/>
            <a:ext cx="4281664" cy="301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5704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127" y="460365"/>
            <a:ext cx="8928992" cy="1858218"/>
          </a:xfrm>
        </p:spPr>
        <p:txBody>
          <a:bodyPr>
            <a:noAutofit/>
          </a:bodyPr>
          <a:lstStyle/>
          <a:p>
            <a:r>
              <a:rPr lang="ru-RU" sz="2800" dirty="0" smtClean="0"/>
              <a:t>Усложнить форму стены можно, придав ей рельеф, создавая горизонтали балконов и лоджий, вертикали наружных водостоков или шахт для лифта, а так же при помощи декора – объемных или цветных форм</a:t>
            </a:r>
            <a:endParaRPr lang="ru-RU" sz="28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70731"/>
            <a:ext cx="3930532" cy="2620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911" y="3356992"/>
            <a:ext cx="3300298" cy="3275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863" y="2770731"/>
            <a:ext cx="3015154" cy="3015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8259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Разнообразие зданий может достигаться уникальностью и неповторимостью конструкций.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204864"/>
            <a:ext cx="8229600" cy="4144963"/>
          </a:xfrm>
        </p:spPr>
        <p:txBody>
          <a:bodyPr/>
          <a:lstStyle/>
          <a:p>
            <a:r>
              <a:rPr lang="ru-RU" dirty="0" smtClean="0"/>
              <a:t>Модули – единообразные элементы, за счет оригинальности сочетания которых  достигается неизмеримое богатство форм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212976"/>
            <a:ext cx="3546226" cy="3320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305712"/>
            <a:ext cx="2490900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1960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acro">
  <a:themeElements>
    <a:clrScheme name="Macro">
      <a:dk1>
        <a:sysClr val="windowText" lastClr="000000"/>
      </a:dk1>
      <a:lt1>
        <a:sysClr val="window" lastClr="FFFFFF"/>
      </a:lt1>
      <a:dk2>
        <a:srgbClr val="3F3F4D"/>
      </a:dk2>
      <a:lt2>
        <a:srgbClr val="DDDDDD"/>
      </a:lt2>
      <a:accent1>
        <a:srgbClr val="A51009"/>
      </a:accent1>
      <a:accent2>
        <a:srgbClr val="DE7014"/>
      </a:accent2>
      <a:accent3>
        <a:srgbClr val="704836"/>
      </a:accent3>
      <a:accent4>
        <a:srgbClr val="F2B431"/>
      </a:accent4>
      <a:accent5>
        <a:srgbClr val="7F221D"/>
      </a:accent5>
      <a:accent6>
        <a:srgbClr val="CDAC77"/>
      </a:accent6>
      <a:hlink>
        <a:srgbClr val="F5B123"/>
      </a:hlink>
      <a:folHlink>
        <a:srgbClr val="E19B0B"/>
      </a:folHlink>
    </a:clrScheme>
    <a:fontScheme name="Macr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cr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300000"/>
              </a:schemeClr>
            </a:gs>
            <a:gs pos="100000">
              <a:schemeClr val="phClr">
                <a:tint val="80000"/>
                <a:satMod val="15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hade val="90000"/>
                <a:satMod val="300000"/>
              </a:schemeClr>
            </a:gs>
            <a:gs pos="100000">
              <a:schemeClr val="phClr">
                <a:satMod val="150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70000"/>
              </a:srgbClr>
            </a:outerShdw>
          </a:effectLst>
        </a:effectStyle>
        <a:effectStyle>
          <a:effectLst>
            <a:outerShdw blurRad="25400" dist="254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contourW="15875" prstMaterial="softmetal">
            <a:bevelT w="25400" h="19050" prst="angle"/>
            <a:contourClr>
              <a:schemeClr val="phClr">
                <a:shade val="30000"/>
              </a:schemeClr>
            </a:contourClr>
          </a:sp3d>
        </a:effectStyle>
        <a:effectStyle>
          <a:effectLst>
            <a:outerShdw blurRad="254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contourW="19050" prstMaterial="metal">
            <a:bevelT w="63500" h="31750" prst="angle"/>
            <a:contourClr>
              <a:schemeClr val="phClr">
                <a:shade val="25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7000"/>
                <a:shade val="93000"/>
                <a:satMod val="110000"/>
                <a:lumMod val="90000"/>
              </a:schemeClr>
            </a:gs>
            <a:gs pos="76000">
              <a:schemeClr val="phClr">
                <a:tint val="85000"/>
                <a:shade val="75000"/>
                <a:satMod val="120000"/>
              </a:schemeClr>
            </a:gs>
            <a:gs pos="100000">
              <a:schemeClr val="phClr">
                <a:tint val="86000"/>
                <a:shade val="50000"/>
                <a:satMod val="13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35000"/>
                <a:satMod val="146000"/>
                <a:lumMod val="101000"/>
              </a:schemeClr>
            </a:gs>
            <a:gs pos="26000">
              <a:schemeClr val="phClr">
                <a:tint val="96000"/>
                <a:shade val="96000"/>
                <a:satMod val="190000"/>
              </a:schemeClr>
            </a:gs>
            <a:gs pos="100000">
              <a:schemeClr val="phClr">
                <a:tint val="60000"/>
                <a:shade val="90000"/>
                <a:satMod val="22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Макрос</Template>
  <TotalTime>53</TotalTime>
  <Words>169</Words>
  <Application>Microsoft Office PowerPoint</Application>
  <PresentationFormat>Экран (4:3)</PresentationFormat>
  <Paragraphs>12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Macro</vt:lpstr>
      <vt:lpstr>Здание как сочетание различных объемов</vt:lpstr>
      <vt:lpstr>Сооружение – это соединение различных объемов</vt:lpstr>
      <vt:lpstr>Какие это объемы и как они связаны в единое архитектурное целое, диктуется прежде всего назначением здания, его функцией.</vt:lpstr>
      <vt:lpstr>Красота здания, гармоничность и пропорциональность составляющих его частей влияют на состояние  людей, их настроение, работоспособность и здоровье</vt:lpstr>
      <vt:lpstr>Пластическая выразительность здания достигается за счет большего композиционного разнообразия и гармонии форм</vt:lpstr>
      <vt:lpstr>Идеальный дворец в Отриве, Франция, был построен обычным французским почтальоном-энтузиастом Фердинандом Шевалье за 33 года (1879-1912).</vt:lpstr>
      <vt:lpstr>Вилла Пьера Кардена в Каннах</vt:lpstr>
      <vt:lpstr>Усложнить форму стены можно, придав ей рельеф, создавая горизонтали балконов и лоджий, вертикали наружных водостоков или шахт для лифта, а так же при помощи декора – объемных или цветных форм</vt:lpstr>
      <vt:lpstr>Разнообразие зданий может достигаться уникальностью и неповторимостью конструкций.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hp</cp:lastModifiedBy>
  <cp:revision>10</cp:revision>
  <dcterms:created xsi:type="dcterms:W3CDTF">2013-11-24T17:55:54Z</dcterms:created>
  <dcterms:modified xsi:type="dcterms:W3CDTF">2014-06-22T16:52:03Z</dcterms:modified>
</cp:coreProperties>
</file>