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56" r:id="rId5"/>
    <p:sldId id="257" r:id="rId6"/>
    <p:sldId id="266" r:id="rId7"/>
    <p:sldId id="261" r:id="rId8"/>
    <p:sldId id="264" r:id="rId9"/>
    <p:sldId id="262" r:id="rId10"/>
    <p:sldId id="258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340768"/>
            <a:ext cx="5976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Природный и попутный газ, их переработка. Коксохимическое производство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4766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Каменный уголь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Кокс (твердый)</a:t>
            </a:r>
          </a:p>
          <a:p>
            <a:pPr algn="ctr"/>
            <a:r>
              <a:rPr lang="ru-RU" dirty="0" smtClean="0"/>
              <a:t>Доменный процесс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134076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Прямой </a:t>
            </a:r>
            <a:r>
              <a:rPr lang="ru-RU" dirty="0" err="1" smtClean="0"/>
              <a:t>коксовй</a:t>
            </a:r>
            <a:r>
              <a:rPr lang="ru-RU" dirty="0" smtClean="0"/>
              <a:t> газ</a:t>
            </a:r>
          </a:p>
          <a:p>
            <a:pPr algn="ctr"/>
            <a:r>
              <a:rPr lang="ru-RU" dirty="0" smtClean="0"/>
              <a:t>(охлаждение)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42088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Обратный коксовый газ</a:t>
            </a:r>
          </a:p>
          <a:p>
            <a:pPr algn="ctr"/>
            <a:r>
              <a:rPr lang="ru-RU" dirty="0" smtClean="0"/>
              <a:t>(Отопление коксовых печей)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234888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Жидкие продукты</a:t>
            </a:r>
          </a:p>
          <a:p>
            <a:pPr algn="ctr"/>
            <a:r>
              <a:rPr lang="ru-RU" dirty="0" smtClean="0"/>
              <a:t>(отстаивание)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386104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Каменноугольная</a:t>
            </a:r>
          </a:p>
          <a:p>
            <a:pPr algn="ctr"/>
            <a:r>
              <a:rPr lang="ru-RU" dirty="0" smtClean="0"/>
              <a:t> смола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386104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Надсмольная</a:t>
            </a:r>
            <a:endParaRPr lang="ru-RU" dirty="0" smtClean="0"/>
          </a:p>
          <a:p>
            <a:pPr algn="ctr"/>
            <a:r>
              <a:rPr lang="ru-RU" dirty="0" smtClean="0"/>
              <a:t> вода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501317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Бензол и</a:t>
            </a:r>
          </a:p>
          <a:p>
            <a:pPr algn="ctr"/>
            <a:r>
              <a:rPr lang="ru-RU" dirty="0" smtClean="0"/>
              <a:t> его производные</a:t>
            </a:r>
          </a:p>
          <a:p>
            <a:pPr algn="ctr"/>
            <a:r>
              <a:rPr lang="ru-RU" dirty="0" smtClean="0"/>
              <a:t>(органический синтез)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51571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Аммиак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551723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Производство азотной кислоты, минеральных удобрений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9087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1000 С; 14 – 16 часов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2" idx="2"/>
            <a:endCxn id="3" idx="3"/>
          </p:cNvCxnSpPr>
          <p:nvPr/>
        </p:nvCxnSpPr>
        <p:spPr>
          <a:xfrm flipH="1">
            <a:off x="2915816" y="846004"/>
            <a:ext cx="1260140" cy="889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  <a:endCxn id="4" idx="1"/>
          </p:cNvCxnSpPr>
          <p:nvPr/>
        </p:nvCxnSpPr>
        <p:spPr>
          <a:xfrm>
            <a:off x="4175956" y="846004"/>
            <a:ext cx="1188132" cy="817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5" idx="0"/>
          </p:cNvCxnSpPr>
          <p:nvPr/>
        </p:nvCxnSpPr>
        <p:spPr>
          <a:xfrm flipH="1">
            <a:off x="3527884" y="1987099"/>
            <a:ext cx="3024336" cy="4337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2"/>
            <a:endCxn id="6" idx="0"/>
          </p:cNvCxnSpPr>
          <p:nvPr/>
        </p:nvCxnSpPr>
        <p:spPr>
          <a:xfrm>
            <a:off x="6552220" y="1987099"/>
            <a:ext cx="504056" cy="3617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2"/>
            <a:endCxn id="7" idx="0"/>
          </p:cNvCxnSpPr>
          <p:nvPr/>
        </p:nvCxnSpPr>
        <p:spPr>
          <a:xfrm flipH="1">
            <a:off x="4968044" y="2995211"/>
            <a:ext cx="2088232" cy="865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6" idx="2"/>
            <a:endCxn id="8" idx="0"/>
          </p:cNvCxnSpPr>
          <p:nvPr/>
        </p:nvCxnSpPr>
        <p:spPr>
          <a:xfrm>
            <a:off x="7056276" y="2995211"/>
            <a:ext cx="504056" cy="865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2"/>
            <a:endCxn id="9" idx="0"/>
          </p:cNvCxnSpPr>
          <p:nvPr/>
        </p:nvCxnSpPr>
        <p:spPr>
          <a:xfrm flipH="1">
            <a:off x="3383868" y="4507379"/>
            <a:ext cx="1584176" cy="5057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  <a:endCxn id="10" idx="0"/>
          </p:cNvCxnSpPr>
          <p:nvPr/>
        </p:nvCxnSpPr>
        <p:spPr>
          <a:xfrm>
            <a:off x="4968044" y="4507379"/>
            <a:ext cx="2160240" cy="6498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2"/>
            <a:endCxn id="10" idx="0"/>
          </p:cNvCxnSpPr>
          <p:nvPr/>
        </p:nvCxnSpPr>
        <p:spPr>
          <a:xfrm flipH="1">
            <a:off x="7128284" y="4507379"/>
            <a:ext cx="432048" cy="6498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        Продукты переработки </a:t>
            </a:r>
            <a:br>
              <a:rPr lang="ru-RU" sz="3800"/>
            </a:br>
            <a:r>
              <a:rPr lang="ru-RU" sz="3800"/>
              <a:t>             каменного угля</a:t>
            </a:r>
          </a:p>
        </p:txBody>
      </p:sp>
      <p:pic>
        <p:nvPicPr>
          <p:cNvPr id="154643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557338"/>
            <a:ext cx="8135937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44" name="Text Box 20"/>
          <p:cNvSpPr txBox="1">
            <a:spLocks noChangeArrowheads="1"/>
          </p:cNvSpPr>
          <p:nvPr/>
        </p:nvSpPr>
        <p:spPr bwMode="auto">
          <a:xfrm>
            <a:off x="950913" y="2657475"/>
            <a:ext cx="141287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Светильный газ</a:t>
            </a:r>
          </a:p>
        </p:txBody>
      </p:sp>
      <p:sp>
        <p:nvSpPr>
          <p:cNvPr id="154645" name="Text Box 21"/>
          <p:cNvSpPr txBox="1">
            <a:spLocks noChangeArrowheads="1"/>
          </p:cNvSpPr>
          <p:nvPr/>
        </p:nvSpPr>
        <p:spPr bwMode="auto">
          <a:xfrm>
            <a:off x="3779838" y="2420938"/>
            <a:ext cx="191611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/>
              <a:t>Каменный уголь</a:t>
            </a:r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7288213" y="2297113"/>
            <a:ext cx="65881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/>
              <a:t>Кокс</a:t>
            </a:r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5272088" y="3738563"/>
            <a:ext cx="9525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Нафталин</a:t>
            </a:r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7019925" y="3573463"/>
            <a:ext cx="1674813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200" b="1"/>
              <a:t>Тринитронафталин</a:t>
            </a:r>
          </a:p>
        </p:txBody>
      </p:sp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684213" y="6402388"/>
            <a:ext cx="2159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200" b="1"/>
              <a:t>                           Красители</a:t>
            </a:r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592138" y="4003675"/>
            <a:ext cx="87312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400" b="1"/>
              <a:t>Аммиак</a:t>
            </a:r>
          </a:p>
        </p:txBody>
      </p:sp>
      <p:sp>
        <p:nvSpPr>
          <p:cNvPr id="154651" name="Text Box 27"/>
          <p:cNvSpPr txBox="1">
            <a:spLocks noChangeArrowheads="1"/>
          </p:cNvSpPr>
          <p:nvPr/>
        </p:nvSpPr>
        <p:spPr bwMode="auto">
          <a:xfrm>
            <a:off x="1600200" y="3881438"/>
            <a:ext cx="811213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200" b="1"/>
              <a:t>Тротил</a:t>
            </a:r>
          </a:p>
        </p:txBody>
      </p:sp>
      <p:sp>
        <p:nvSpPr>
          <p:cNvPr id="154652" name="Text Box 28"/>
          <p:cNvSpPr txBox="1">
            <a:spLocks noChangeArrowheads="1"/>
          </p:cNvSpPr>
          <p:nvPr/>
        </p:nvSpPr>
        <p:spPr bwMode="auto">
          <a:xfrm>
            <a:off x="2843213" y="3592513"/>
            <a:ext cx="11557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200" b="1"/>
              <a:t>Толуол</a:t>
            </a:r>
          </a:p>
        </p:txBody>
      </p:sp>
      <p:sp>
        <p:nvSpPr>
          <p:cNvPr id="154653" name="Text Box 29"/>
          <p:cNvSpPr txBox="1">
            <a:spLocks noChangeArrowheads="1"/>
          </p:cNvSpPr>
          <p:nvPr/>
        </p:nvSpPr>
        <p:spPr bwMode="auto">
          <a:xfrm>
            <a:off x="2895600" y="4889500"/>
            <a:ext cx="982663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Красители</a:t>
            </a:r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971550" y="5589588"/>
            <a:ext cx="9334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 b="1"/>
              <a:t>Сахарин</a:t>
            </a:r>
          </a:p>
        </p:txBody>
      </p:sp>
      <p:sp>
        <p:nvSpPr>
          <p:cNvPr id="154655" name="Text Box 31"/>
          <p:cNvSpPr txBox="1">
            <a:spLocks noChangeArrowheads="1"/>
          </p:cNvSpPr>
          <p:nvPr/>
        </p:nvSpPr>
        <p:spPr bwMode="auto">
          <a:xfrm>
            <a:off x="3995738" y="6381750"/>
            <a:ext cx="762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Анилин</a:t>
            </a:r>
          </a:p>
        </p:txBody>
      </p:sp>
      <p:sp>
        <p:nvSpPr>
          <p:cNvPr id="154656" name="Text Box 32"/>
          <p:cNvSpPr txBox="1">
            <a:spLocks noChangeArrowheads="1"/>
          </p:cNvSpPr>
          <p:nvPr/>
        </p:nvSpPr>
        <p:spPr bwMode="auto">
          <a:xfrm>
            <a:off x="4787900" y="6283325"/>
            <a:ext cx="13684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200" b="1"/>
              <a:t>Салициловые </a:t>
            </a:r>
          </a:p>
          <a:p>
            <a:pPr eaLnBrk="1" hangingPunct="1"/>
            <a:r>
              <a:rPr lang="ru-RU" sz="1200" b="1"/>
              <a:t>препараты</a:t>
            </a:r>
          </a:p>
        </p:txBody>
      </p:sp>
      <p:sp>
        <p:nvSpPr>
          <p:cNvPr id="154657" name="Text Box 33"/>
          <p:cNvSpPr txBox="1">
            <a:spLocks noChangeArrowheads="1"/>
          </p:cNvSpPr>
          <p:nvPr/>
        </p:nvSpPr>
        <p:spPr bwMode="auto">
          <a:xfrm>
            <a:off x="6084888" y="6381750"/>
            <a:ext cx="10128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Фенацетин</a:t>
            </a:r>
          </a:p>
        </p:txBody>
      </p:sp>
      <p:sp>
        <p:nvSpPr>
          <p:cNvPr id="154658" name="Text Box 34"/>
          <p:cNvSpPr txBox="1">
            <a:spLocks noChangeArrowheads="1"/>
          </p:cNvSpPr>
          <p:nvPr/>
        </p:nvSpPr>
        <p:spPr bwMode="auto">
          <a:xfrm>
            <a:off x="4119563" y="5227638"/>
            <a:ext cx="8286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400" b="1"/>
              <a:t>Бензол</a:t>
            </a:r>
          </a:p>
        </p:txBody>
      </p:sp>
      <p:sp>
        <p:nvSpPr>
          <p:cNvPr id="154659" name="Text Box 35"/>
          <p:cNvSpPr txBox="1">
            <a:spLocks noChangeArrowheads="1"/>
          </p:cNvSpPr>
          <p:nvPr/>
        </p:nvSpPr>
        <p:spPr bwMode="auto">
          <a:xfrm>
            <a:off x="5343525" y="4867275"/>
            <a:ext cx="50006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400" b="1" dirty="0"/>
              <a:t>Пек</a:t>
            </a:r>
          </a:p>
        </p:txBody>
      </p:sp>
      <p:sp>
        <p:nvSpPr>
          <p:cNvPr id="154660" name="Text Box 36"/>
          <p:cNvSpPr txBox="1">
            <a:spLocks noChangeArrowheads="1"/>
          </p:cNvSpPr>
          <p:nvPr/>
        </p:nvSpPr>
        <p:spPr bwMode="auto">
          <a:xfrm>
            <a:off x="6156325" y="5084763"/>
            <a:ext cx="681038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Фенол</a:t>
            </a:r>
          </a:p>
        </p:txBody>
      </p:sp>
      <p:sp>
        <p:nvSpPr>
          <p:cNvPr id="154661" name="Text Box 37"/>
          <p:cNvSpPr txBox="1">
            <a:spLocks noChangeArrowheads="1"/>
          </p:cNvSpPr>
          <p:nvPr/>
        </p:nvSpPr>
        <p:spPr bwMode="auto">
          <a:xfrm>
            <a:off x="8015288" y="5229225"/>
            <a:ext cx="1128712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Пластмассы</a:t>
            </a:r>
          </a:p>
        </p:txBody>
      </p:sp>
      <p:sp>
        <p:nvSpPr>
          <p:cNvPr id="154662" name="Text Box 38"/>
          <p:cNvSpPr txBox="1">
            <a:spLocks noChangeArrowheads="1"/>
          </p:cNvSpPr>
          <p:nvPr/>
        </p:nvSpPr>
        <p:spPr bwMode="auto">
          <a:xfrm>
            <a:off x="3635375" y="3716338"/>
            <a:ext cx="1533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Каменноугольная</a:t>
            </a:r>
          </a:p>
          <a:p>
            <a:pPr eaLnBrk="1" hangingPunct="1"/>
            <a:r>
              <a:rPr lang="ru-RU" sz="1200" b="1"/>
              <a:t>        смола</a:t>
            </a:r>
          </a:p>
        </p:txBody>
      </p:sp>
      <p:sp>
        <p:nvSpPr>
          <p:cNvPr id="154663" name="Text Box 39"/>
          <p:cNvSpPr txBox="1">
            <a:spLocks noChangeArrowheads="1"/>
          </p:cNvSpPr>
          <p:nvPr/>
        </p:nvSpPr>
        <p:spPr bwMode="auto">
          <a:xfrm>
            <a:off x="8027988" y="6092825"/>
            <a:ext cx="11160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200" b="1"/>
              <a:t>Пикриновая </a:t>
            </a:r>
          </a:p>
          <a:p>
            <a:pPr eaLnBrk="1" hangingPunct="1"/>
            <a:r>
              <a:rPr lang="ru-RU" sz="1200" b="1"/>
              <a:t>кислота</a:t>
            </a:r>
          </a:p>
        </p:txBody>
      </p:sp>
      <p:sp>
        <p:nvSpPr>
          <p:cNvPr id="154664" name="Text Box 40"/>
          <p:cNvSpPr txBox="1">
            <a:spLocks noChangeArrowheads="1"/>
          </p:cNvSpPr>
          <p:nvPr/>
        </p:nvSpPr>
        <p:spPr bwMode="auto">
          <a:xfrm>
            <a:off x="7019925" y="6308725"/>
            <a:ext cx="982663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200" b="1"/>
              <a:t>Красители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Задача:</a:t>
            </a:r>
          </a:p>
          <a:p>
            <a:r>
              <a:rPr lang="ru-RU" dirty="0" smtClean="0"/>
              <a:t>Хватит ли 200 мл 70% раствора азотной кислоты(</a:t>
            </a:r>
            <a:r>
              <a:rPr lang="el-GR" dirty="0" smtClean="0"/>
              <a:t>ρ</a:t>
            </a:r>
            <a:r>
              <a:rPr lang="ru-RU" dirty="0" smtClean="0"/>
              <a:t>= 1,4 г/мл) для получения тринитротолуола из толуола – сырца, содержащего 20% инертных примесей?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5"/>
          </p:cNvCxnSpPr>
          <p:nvPr/>
        </p:nvCxnSpPr>
        <p:spPr>
          <a:xfrm flipV="1">
            <a:off x="1529662" y="2420888"/>
            <a:ext cx="16201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971600" y="2204864"/>
            <a:ext cx="1296144" cy="936104"/>
            <a:chOff x="971600" y="2204864"/>
            <a:chExt cx="1296144" cy="936104"/>
          </a:xfrm>
        </p:grpSpPr>
        <p:sp>
          <p:nvSpPr>
            <p:cNvPr id="5" name="Шестиугольник 4"/>
            <p:cNvSpPr/>
            <p:nvPr/>
          </p:nvSpPr>
          <p:spPr>
            <a:xfrm>
              <a:off x="971600" y="2492896"/>
              <a:ext cx="720080" cy="648072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19672" y="2204864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СН</a:t>
              </a:r>
              <a:r>
                <a:rPr lang="ru-RU" sz="1100" dirty="0" smtClean="0"/>
                <a:t>3</a:t>
              </a:r>
              <a:endParaRPr lang="ru-RU" sz="1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23728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26369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3HNO</a:t>
            </a:r>
            <a:r>
              <a:rPr lang="en-US" sz="1400" dirty="0" smtClean="0"/>
              <a:t>3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11" idx="3"/>
          </p:cNvCxnSpPr>
          <p:nvPr/>
        </p:nvCxnSpPr>
        <p:spPr>
          <a:xfrm flipV="1">
            <a:off x="3707904" y="2780928"/>
            <a:ext cx="720080" cy="40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5076056" y="2132856"/>
            <a:ext cx="1296144" cy="936104"/>
            <a:chOff x="971600" y="2204864"/>
            <a:chExt cx="1296144" cy="936104"/>
          </a:xfrm>
        </p:grpSpPr>
        <p:sp>
          <p:nvSpPr>
            <p:cNvPr id="19" name="Шестиугольник 18"/>
            <p:cNvSpPr/>
            <p:nvPr/>
          </p:nvSpPr>
          <p:spPr>
            <a:xfrm>
              <a:off x="971600" y="2492896"/>
              <a:ext cx="720080" cy="648072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19672" y="2204864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СН</a:t>
              </a:r>
              <a:r>
                <a:rPr lang="ru-RU" sz="1100" dirty="0" smtClean="0"/>
                <a:t>3</a:t>
              </a:r>
              <a:endParaRPr lang="ru-RU" sz="1400" dirty="0"/>
            </a:p>
          </p:txBody>
        </p:sp>
      </p:grpSp>
      <p:cxnSp>
        <p:nvCxnSpPr>
          <p:cNvPr id="22" name="Прямая соединительная линия 21"/>
          <p:cNvCxnSpPr>
            <a:stCxn id="19" idx="5"/>
          </p:cNvCxnSpPr>
          <p:nvPr/>
        </p:nvCxnSpPr>
        <p:spPr>
          <a:xfrm flipV="1">
            <a:off x="5634118" y="2276872"/>
            <a:ext cx="23402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9" idx="0"/>
          </p:cNvCxnSpPr>
          <p:nvPr/>
        </p:nvCxnSpPr>
        <p:spPr>
          <a:xfrm>
            <a:off x="5796136" y="2744924"/>
            <a:ext cx="1440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9" idx="4"/>
          </p:cNvCxnSpPr>
          <p:nvPr/>
        </p:nvCxnSpPr>
        <p:spPr>
          <a:xfrm flipH="1" flipV="1">
            <a:off x="5076056" y="2348880"/>
            <a:ext cx="16201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9" idx="2"/>
          </p:cNvCxnSpPr>
          <p:nvPr/>
        </p:nvCxnSpPr>
        <p:spPr>
          <a:xfrm flipH="1">
            <a:off x="5148064" y="3068960"/>
            <a:ext cx="9001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68144" y="26369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sz="1200" dirty="0" smtClean="0"/>
              <a:t>2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0" y="21328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sz="1200" dirty="0" smtClean="0"/>
              <a:t>2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860032" y="31409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sz="1200" dirty="0" smtClean="0"/>
              <a:t>2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588224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020272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3H</a:t>
            </a:r>
            <a:r>
              <a:rPr lang="en-US" sz="14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547664" y="18864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500042"/>
            <a:ext cx="5214974" cy="91440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Природные источники углеводородов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034" y="2428868"/>
            <a:ext cx="2714644" cy="914400"/>
          </a:xfrm>
          <a:prstGeom prst="ellipse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Нефть</a:t>
            </a:r>
            <a:endParaRPr lang="ru-RU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86446" y="2214554"/>
            <a:ext cx="3057540" cy="914400"/>
          </a:xfrm>
          <a:prstGeom prst="ellipse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Уголь</a:t>
            </a:r>
            <a:endParaRPr lang="ru-RU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00636"/>
            <a:ext cx="3000396" cy="914400"/>
          </a:xfrm>
          <a:prstGeom prst="ellipse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Природный газ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6314" y="4214818"/>
            <a:ext cx="3786214" cy="914400"/>
          </a:xfrm>
          <a:prstGeom prst="ellipse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Попутный нефтяной газ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929190" y="1500174"/>
            <a:ext cx="150019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071670" y="1500174"/>
            <a:ext cx="1928826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rot="5400000">
            <a:off x="1750199" y="2678901"/>
            <a:ext cx="3500462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107653" y="1893083"/>
            <a:ext cx="2643206" cy="1857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/>
              <a:t>Способы добычи природного газа</a:t>
            </a:r>
            <a:br>
              <a:rPr lang="ru-RU" sz="3800"/>
            </a:br>
            <a:r>
              <a:rPr lang="ru-RU" sz="3800"/>
              <a:t>и нефти</a:t>
            </a:r>
          </a:p>
        </p:txBody>
      </p:sp>
      <p:pic>
        <p:nvPicPr>
          <p:cNvPr id="199684" name="Picture 4" descr="н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700213"/>
            <a:ext cx="7848600" cy="4537075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404664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Природный газ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340768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Состав:</a:t>
            </a:r>
          </a:p>
          <a:p>
            <a:r>
              <a:rPr lang="ru-RU" dirty="0" smtClean="0"/>
              <a:t>СН</a:t>
            </a:r>
            <a:r>
              <a:rPr lang="ru-RU" sz="1400" dirty="0" smtClean="0"/>
              <a:t>4</a:t>
            </a:r>
            <a:r>
              <a:rPr lang="ru-RU" dirty="0" smtClean="0"/>
              <a:t> – основа(до 95</a:t>
            </a:r>
            <a:r>
              <a:rPr lang="en-US" dirty="0" smtClean="0"/>
              <a:t>%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</a:t>
            </a:r>
            <a:r>
              <a:rPr lang="ru-RU" sz="1400" dirty="0" smtClean="0"/>
              <a:t>2</a:t>
            </a:r>
            <a:r>
              <a:rPr lang="ru-RU" dirty="0" smtClean="0"/>
              <a:t>Н</a:t>
            </a:r>
            <a:r>
              <a:rPr lang="ru-RU" sz="1400" dirty="0" smtClean="0"/>
              <a:t>6</a:t>
            </a:r>
            <a:r>
              <a:rPr lang="ru-RU" dirty="0" smtClean="0"/>
              <a:t> – до 2,2</a:t>
            </a:r>
            <a:r>
              <a:rPr lang="en-US" dirty="0" smtClean="0"/>
              <a:t>%</a:t>
            </a:r>
            <a:endParaRPr lang="ru-RU" dirty="0" smtClean="0"/>
          </a:p>
          <a:p>
            <a:r>
              <a:rPr lang="ru-RU" dirty="0" smtClean="0"/>
              <a:t>Другие </a:t>
            </a:r>
            <a:r>
              <a:rPr lang="ru-RU" dirty="0" err="1" smtClean="0"/>
              <a:t>алканы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СО</a:t>
            </a:r>
            <a:r>
              <a:rPr lang="ru-RU" sz="14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N</a:t>
            </a:r>
            <a:r>
              <a:rPr lang="en-US" sz="1400" dirty="0" smtClean="0"/>
              <a:t>2</a:t>
            </a:r>
            <a:r>
              <a:rPr lang="en-US" dirty="0" smtClean="0"/>
              <a:t>, H</a:t>
            </a:r>
            <a:r>
              <a:rPr lang="en-US" sz="1400" dirty="0" smtClean="0"/>
              <a:t>2</a:t>
            </a:r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1556792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Используется без предварительного разделения</a:t>
            </a:r>
            <a:endParaRPr lang="ru-RU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06896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Свойства – соответствуют свойствам метана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1196752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Топливо: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Высокая </a:t>
            </a:r>
            <a:r>
              <a:rPr lang="ru-RU" dirty="0" smtClean="0"/>
              <a:t>теплота сгорания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Экологично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Удобно добывать, транспортировать, сжигать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3429000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Является сырьем: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Для получения водорода и сажи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Для производства ацетилена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Для получения галогенпроизводных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Для органического синтеза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275856" y="2060848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404664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Попутный газ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Состав</a:t>
            </a:r>
            <a:r>
              <a:rPr lang="ru-RU" dirty="0" smtClean="0"/>
              <a:t> – разнообразный</a:t>
            </a:r>
          </a:p>
          <a:p>
            <a:r>
              <a:rPr lang="ru-RU" dirty="0" smtClean="0"/>
              <a:t>СН</a:t>
            </a:r>
            <a:r>
              <a:rPr lang="ru-RU" sz="1400" dirty="0" smtClean="0"/>
              <a:t>4</a:t>
            </a:r>
            <a:r>
              <a:rPr lang="ru-RU" dirty="0" smtClean="0"/>
              <a:t> – 40%, С</a:t>
            </a:r>
            <a:r>
              <a:rPr lang="ru-RU" sz="1400" dirty="0" smtClean="0"/>
              <a:t>2</a:t>
            </a:r>
            <a:r>
              <a:rPr lang="ru-RU" dirty="0" smtClean="0"/>
              <a:t>Н</a:t>
            </a:r>
            <a:r>
              <a:rPr lang="ru-RU" sz="1400" dirty="0" smtClean="0"/>
              <a:t>6</a:t>
            </a:r>
            <a:r>
              <a:rPr lang="ru-RU" dirty="0" smtClean="0"/>
              <a:t> – 20%, С</a:t>
            </a:r>
            <a:r>
              <a:rPr lang="ru-RU" sz="1400" dirty="0" smtClean="0"/>
              <a:t>3</a:t>
            </a:r>
            <a:r>
              <a:rPr lang="ru-RU" dirty="0" smtClean="0"/>
              <a:t>Н</a:t>
            </a:r>
            <a:r>
              <a:rPr lang="ru-RU" sz="1400" dirty="0" smtClean="0"/>
              <a:t>8</a:t>
            </a:r>
            <a:r>
              <a:rPr lang="ru-RU" dirty="0" smtClean="0"/>
              <a:t>  - 18%, С</a:t>
            </a:r>
            <a:r>
              <a:rPr lang="ru-RU" sz="1400" dirty="0" smtClean="0"/>
              <a:t>4</a:t>
            </a:r>
            <a:r>
              <a:rPr lang="ru-RU" dirty="0" smtClean="0"/>
              <a:t>Н</a:t>
            </a:r>
            <a:r>
              <a:rPr lang="ru-RU" sz="1400" dirty="0" smtClean="0"/>
              <a:t>10</a:t>
            </a:r>
            <a:r>
              <a:rPr lang="ru-RU" dirty="0" smtClean="0"/>
              <a:t> – 0,2%,</a:t>
            </a:r>
          </a:p>
          <a:p>
            <a:r>
              <a:rPr lang="ru-RU" dirty="0" smtClean="0"/>
              <a:t>С</a:t>
            </a:r>
            <a:r>
              <a:rPr lang="ru-RU" sz="1400" dirty="0" smtClean="0"/>
              <a:t>5</a:t>
            </a:r>
            <a:r>
              <a:rPr lang="ru-RU" dirty="0" smtClean="0"/>
              <a:t>, С</a:t>
            </a:r>
            <a:r>
              <a:rPr lang="ru-RU" sz="1400" dirty="0" smtClean="0"/>
              <a:t>6</a:t>
            </a:r>
            <a:r>
              <a:rPr lang="ru-RU" dirty="0" smtClean="0"/>
              <a:t>, С</a:t>
            </a:r>
            <a:r>
              <a:rPr lang="ru-RU" sz="1400" dirty="0" smtClean="0"/>
              <a:t>7</a:t>
            </a:r>
            <a:r>
              <a:rPr lang="ru-RU" dirty="0" smtClean="0"/>
              <a:t> – 4,7%</a:t>
            </a:r>
          </a:p>
          <a:p>
            <a:r>
              <a:rPr lang="ru-RU" dirty="0" smtClean="0"/>
              <a:t>СО</a:t>
            </a:r>
            <a:r>
              <a:rPr lang="ru-RU" sz="14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N</a:t>
            </a:r>
            <a:r>
              <a:rPr lang="en-US" sz="1400" dirty="0" smtClean="0"/>
              <a:t>2</a:t>
            </a:r>
            <a:r>
              <a:rPr lang="en-US" dirty="0" smtClean="0"/>
              <a:t>, H</a:t>
            </a:r>
            <a:r>
              <a:rPr lang="en-US" sz="1400" dirty="0" smtClean="0"/>
              <a:t>2</a:t>
            </a:r>
            <a:r>
              <a:rPr lang="en-US" dirty="0" smtClean="0"/>
              <a:t>S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2996952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Свойства разнообразные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227687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Особенности переработки – предварительное разделение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365104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«Сухой газ»</a:t>
            </a:r>
          </a:p>
          <a:p>
            <a:r>
              <a:rPr lang="ru-RU" dirty="0" smtClean="0"/>
              <a:t>Похож по составу и способу переработки на природный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422108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Пропан-бутановая</a:t>
            </a:r>
            <a:r>
              <a:rPr lang="ru-RU" b="1" dirty="0" smtClean="0"/>
              <a:t> смесь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Топливо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Распылитель аэрозолей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Бутан – уксусная кислота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Сырье для органического синтеза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4221088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«Газовый бензин»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Алканы</a:t>
            </a:r>
            <a:r>
              <a:rPr lang="ru-RU" dirty="0" smtClean="0"/>
              <a:t>: С</a:t>
            </a:r>
            <a:r>
              <a:rPr lang="ru-RU" sz="1400" dirty="0" smtClean="0"/>
              <a:t>5</a:t>
            </a:r>
            <a:r>
              <a:rPr lang="ru-RU" dirty="0" smtClean="0"/>
              <a:t>, С</a:t>
            </a:r>
            <a:r>
              <a:rPr lang="ru-RU" sz="1400" dirty="0" smtClean="0"/>
              <a:t>6</a:t>
            </a:r>
            <a:r>
              <a:rPr lang="ru-RU" dirty="0" smtClean="0"/>
              <a:t>, С</a:t>
            </a:r>
            <a:r>
              <a:rPr lang="ru-RU" sz="1400" dirty="0" smtClean="0"/>
              <a:t>7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Добавка к моторному топливу для улучшения его свойств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3563888" y="1628800"/>
            <a:ext cx="205222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8" idx="0"/>
          </p:cNvCxnSpPr>
          <p:nvPr/>
        </p:nvCxnSpPr>
        <p:spPr>
          <a:xfrm flipH="1">
            <a:off x="1223628" y="3200202"/>
            <a:ext cx="4392488" cy="1164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  <a:endCxn id="9" idx="0"/>
          </p:cNvCxnSpPr>
          <p:nvPr/>
        </p:nvCxnSpPr>
        <p:spPr>
          <a:xfrm flipH="1">
            <a:off x="4175956" y="3200202"/>
            <a:ext cx="1440160" cy="10208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10" idx="0"/>
          </p:cNvCxnSpPr>
          <p:nvPr/>
        </p:nvCxnSpPr>
        <p:spPr>
          <a:xfrm>
            <a:off x="5616116" y="3200202"/>
            <a:ext cx="1908212" cy="10208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928670"/>
            <a:ext cx="7772400" cy="285752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энергетически выгодное топливо;</a:t>
            </a:r>
            <a:br>
              <a:rPr lang="ru-RU" sz="2800" dirty="0" smtClean="0"/>
            </a:br>
            <a:r>
              <a:rPr lang="ru-RU" sz="2800" dirty="0" smtClean="0"/>
              <a:t>- легкость воспламенения;</a:t>
            </a:r>
            <a:br>
              <a:rPr lang="ru-RU" sz="2800" dirty="0" smtClean="0"/>
            </a:br>
            <a:r>
              <a:rPr lang="ru-RU" sz="2800" dirty="0" smtClean="0"/>
              <a:t>- отсутствие золы и шлака при нагревании;</a:t>
            </a:r>
            <a:br>
              <a:rPr lang="ru-RU" sz="2800" dirty="0" smtClean="0"/>
            </a:br>
            <a:r>
              <a:rPr lang="ru-RU" sz="2800" dirty="0" smtClean="0"/>
              <a:t>- отсутствие дыма,</a:t>
            </a:r>
            <a:br>
              <a:rPr lang="ru-RU" sz="2800" dirty="0" smtClean="0"/>
            </a:br>
            <a:r>
              <a:rPr lang="ru-RU" sz="2800" dirty="0" smtClean="0"/>
              <a:t>- малое содержание оксида серы (</a:t>
            </a:r>
            <a:r>
              <a:rPr lang="en-US" sz="2800" dirty="0" smtClean="0"/>
              <a:t>IV</a:t>
            </a:r>
            <a:r>
              <a:rPr lang="ru-RU" sz="2800" dirty="0" smtClean="0"/>
              <a:t>),;</a:t>
            </a:r>
            <a:br>
              <a:rPr lang="ru-RU" sz="2800" dirty="0" smtClean="0"/>
            </a:br>
            <a:r>
              <a:rPr lang="ru-RU" sz="2800" dirty="0" smtClean="0"/>
              <a:t>- удобство и дешевизна транспортировки.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Копия схема-диагр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7818" y="4000504"/>
            <a:ext cx="3000396" cy="2357454"/>
          </a:xfrm>
          <a:prstGeom prst="rect">
            <a:avLst/>
          </a:prstGeom>
        </p:spPr>
      </p:pic>
      <p:pic>
        <p:nvPicPr>
          <p:cNvPr id="5" name="Рисунок 4" descr="Изображение в записи Газовая промышленность Краснодарского края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5918" y="3786190"/>
            <a:ext cx="2428892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47664" y="188640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Преимущества газообразного топлива: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/>
              <a:t>   </a:t>
            </a:r>
            <a:r>
              <a:rPr lang="ru-RU" sz="2800"/>
              <a:t>Важнейшие продукты</a:t>
            </a:r>
            <a:r>
              <a:rPr lang="en-US" sz="2800"/>
              <a:t>, </a:t>
            </a:r>
            <a:r>
              <a:rPr lang="ru-RU" sz="2800"/>
              <a:t>получаемые</a:t>
            </a:r>
            <a:br>
              <a:rPr lang="ru-RU" sz="2800"/>
            </a:br>
            <a:r>
              <a:rPr lang="ru-RU" sz="2800"/>
              <a:t> из природного газа и попутного нефтяного газа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573587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>
              <a:solidFill>
                <a:schemeClr val="hlink"/>
              </a:solidFill>
            </a:endParaRPr>
          </a:p>
        </p:txBody>
      </p:sp>
      <p:sp>
        <p:nvSpPr>
          <p:cNvPr id="190489" name="Text Box 25"/>
          <p:cNvSpPr txBox="1">
            <a:spLocks noChangeArrowheads="1"/>
          </p:cNvSpPr>
          <p:nvPr/>
        </p:nvSpPr>
        <p:spPr bwMode="auto">
          <a:xfrm>
            <a:off x="3492500" y="2420938"/>
            <a:ext cx="1727200" cy="9255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b="1">
                <a:solidFill>
                  <a:schemeClr val="accent2"/>
                </a:solidFill>
              </a:rPr>
              <a:t>Природные</a:t>
            </a:r>
          </a:p>
          <a:p>
            <a:pPr algn="ctr" eaLnBrk="1" hangingPunct="1"/>
            <a:r>
              <a:rPr lang="ru-RU" b="1">
                <a:solidFill>
                  <a:schemeClr val="accent2"/>
                </a:solidFill>
              </a:rPr>
              <a:t>горючие</a:t>
            </a:r>
          </a:p>
          <a:p>
            <a:pPr algn="ctr" eaLnBrk="1" hangingPunct="1"/>
            <a:r>
              <a:rPr lang="ru-RU" b="1">
                <a:solidFill>
                  <a:schemeClr val="accent2"/>
                </a:solidFill>
              </a:rPr>
              <a:t> газы</a:t>
            </a:r>
          </a:p>
        </p:txBody>
      </p:sp>
      <p:sp>
        <p:nvSpPr>
          <p:cNvPr id="190490" name="Line 26"/>
          <p:cNvSpPr>
            <a:spLocks noChangeShapeType="1"/>
          </p:cNvSpPr>
          <p:nvPr/>
        </p:nvSpPr>
        <p:spPr bwMode="auto">
          <a:xfrm flipH="1" flipV="1">
            <a:off x="2627313" y="27082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>
            <a:off x="5219700" y="27082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493" name="Text Box 29"/>
          <p:cNvSpPr txBox="1">
            <a:spLocks noChangeArrowheads="1"/>
          </p:cNvSpPr>
          <p:nvPr/>
        </p:nvSpPr>
        <p:spPr bwMode="auto">
          <a:xfrm>
            <a:off x="1331913" y="2492375"/>
            <a:ext cx="1290637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/>
              <a:t>Ацетилен</a:t>
            </a:r>
          </a:p>
        </p:txBody>
      </p:sp>
      <p:sp>
        <p:nvSpPr>
          <p:cNvPr id="190494" name="Text Box 30"/>
          <p:cNvSpPr txBox="1">
            <a:spLocks noChangeArrowheads="1"/>
          </p:cNvSpPr>
          <p:nvPr/>
        </p:nvSpPr>
        <p:spPr bwMode="auto">
          <a:xfrm>
            <a:off x="5795963" y="2565400"/>
            <a:ext cx="12065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/>
              <a:t>Водород</a:t>
            </a:r>
          </a:p>
        </p:txBody>
      </p:sp>
      <p:sp>
        <p:nvSpPr>
          <p:cNvPr id="190495" name="Text Box 31"/>
          <p:cNvSpPr txBox="1">
            <a:spLocks noChangeArrowheads="1"/>
          </p:cNvSpPr>
          <p:nvPr/>
        </p:nvSpPr>
        <p:spPr bwMode="auto">
          <a:xfrm>
            <a:off x="7235825" y="2565400"/>
            <a:ext cx="1081088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/>
              <a:t>Аммиак</a:t>
            </a:r>
          </a:p>
        </p:txBody>
      </p:sp>
      <p:sp>
        <p:nvSpPr>
          <p:cNvPr id="190496" name="Line 32"/>
          <p:cNvSpPr>
            <a:spLocks noChangeShapeType="1"/>
          </p:cNvSpPr>
          <p:nvPr/>
        </p:nvSpPr>
        <p:spPr bwMode="auto">
          <a:xfrm flipV="1">
            <a:off x="7019925" y="27082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498" name="Line 34"/>
          <p:cNvSpPr>
            <a:spLocks noChangeShapeType="1"/>
          </p:cNvSpPr>
          <p:nvPr/>
        </p:nvSpPr>
        <p:spPr bwMode="auto">
          <a:xfrm>
            <a:off x="7812088" y="29241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499" name="Text Box 35"/>
          <p:cNvSpPr txBox="1">
            <a:spLocks noChangeArrowheads="1"/>
          </p:cNvSpPr>
          <p:nvPr/>
        </p:nvSpPr>
        <p:spPr bwMode="auto">
          <a:xfrm>
            <a:off x="6659563" y="3357563"/>
            <a:ext cx="2093912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ru-RU" b="1"/>
              <a:t>Соли аммония</a:t>
            </a:r>
          </a:p>
          <a:p>
            <a:pPr algn="ctr" eaLnBrk="1" hangingPunct="1"/>
            <a:r>
              <a:rPr lang="ru-RU" b="1"/>
              <a:t>Азотная кислота</a:t>
            </a:r>
          </a:p>
          <a:p>
            <a:pPr algn="ctr" eaLnBrk="1" hangingPunct="1"/>
            <a:r>
              <a:rPr lang="ru-RU" b="1"/>
              <a:t>Карбамид</a:t>
            </a:r>
          </a:p>
        </p:txBody>
      </p:sp>
      <p:sp>
        <p:nvSpPr>
          <p:cNvPr id="190500" name="Line 36"/>
          <p:cNvSpPr>
            <a:spLocks noChangeShapeType="1"/>
          </p:cNvSpPr>
          <p:nvPr/>
        </p:nvSpPr>
        <p:spPr bwMode="auto">
          <a:xfrm>
            <a:off x="1979613" y="28527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503" name="Text Box 39"/>
          <p:cNvSpPr txBox="1">
            <a:spLocks noChangeArrowheads="1"/>
          </p:cNvSpPr>
          <p:nvPr/>
        </p:nvSpPr>
        <p:spPr bwMode="auto">
          <a:xfrm>
            <a:off x="611188" y="3141663"/>
            <a:ext cx="2795587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b="1">
                <a:solidFill>
                  <a:schemeClr val="hlink"/>
                </a:solidFill>
              </a:rPr>
              <a:t>Растворители</a:t>
            </a:r>
          </a:p>
          <a:p>
            <a:pPr algn="ctr" eaLnBrk="1" hangingPunct="1"/>
            <a:r>
              <a:rPr lang="ru-RU" b="1">
                <a:solidFill>
                  <a:schemeClr val="hlink"/>
                </a:solidFill>
              </a:rPr>
              <a:t>Синтетический каучук</a:t>
            </a:r>
          </a:p>
          <a:p>
            <a:pPr algn="ctr" eaLnBrk="1" hangingPunct="1"/>
            <a:r>
              <a:rPr lang="ru-RU" b="1">
                <a:solidFill>
                  <a:schemeClr val="hlink"/>
                </a:solidFill>
              </a:rPr>
              <a:t>Пластмассы</a:t>
            </a:r>
          </a:p>
        </p:txBody>
      </p:sp>
      <p:sp>
        <p:nvSpPr>
          <p:cNvPr id="190504" name="Line 40"/>
          <p:cNvSpPr>
            <a:spLocks noChangeShapeType="1"/>
          </p:cNvSpPr>
          <p:nvPr/>
        </p:nvSpPr>
        <p:spPr bwMode="auto">
          <a:xfrm flipH="1">
            <a:off x="2124075" y="3357563"/>
            <a:ext cx="2520950" cy="158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505" name="Text Box 41"/>
          <p:cNvSpPr txBox="1">
            <a:spLocks noChangeArrowheads="1"/>
          </p:cNvSpPr>
          <p:nvPr/>
        </p:nvSpPr>
        <p:spPr bwMode="auto">
          <a:xfrm>
            <a:off x="900113" y="4941888"/>
            <a:ext cx="1993900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ru-RU" b="1"/>
              <a:t>Сероводород </a:t>
            </a:r>
          </a:p>
          <a:p>
            <a:pPr algn="ctr" eaLnBrk="1" hangingPunct="1"/>
            <a:r>
              <a:rPr lang="ru-RU" b="1"/>
              <a:t>сера</a:t>
            </a:r>
            <a:r>
              <a:rPr lang="en-US" b="1"/>
              <a:t> </a:t>
            </a:r>
            <a:endParaRPr lang="ru-RU" b="1"/>
          </a:p>
          <a:p>
            <a:pPr algn="ctr" eaLnBrk="1" hangingPunct="1"/>
            <a:r>
              <a:rPr lang="ru-RU" b="1"/>
              <a:t>Серная кислота</a:t>
            </a:r>
          </a:p>
        </p:txBody>
      </p:sp>
      <p:sp>
        <p:nvSpPr>
          <p:cNvPr id="190506" name="Line 42"/>
          <p:cNvSpPr>
            <a:spLocks noChangeShapeType="1"/>
          </p:cNvSpPr>
          <p:nvPr/>
        </p:nvSpPr>
        <p:spPr bwMode="auto">
          <a:xfrm>
            <a:off x="4643438" y="33575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507" name="Text Box 43"/>
          <p:cNvSpPr txBox="1">
            <a:spLocks noChangeArrowheads="1"/>
          </p:cNvSpPr>
          <p:nvPr/>
        </p:nvSpPr>
        <p:spPr bwMode="auto">
          <a:xfrm>
            <a:off x="3924300" y="3860800"/>
            <a:ext cx="1531938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b="1"/>
              <a:t>Синтез - газ</a:t>
            </a:r>
          </a:p>
        </p:txBody>
      </p:sp>
      <p:sp>
        <p:nvSpPr>
          <p:cNvPr id="190508" name="Line 44"/>
          <p:cNvSpPr>
            <a:spLocks noChangeShapeType="1"/>
          </p:cNvSpPr>
          <p:nvPr/>
        </p:nvSpPr>
        <p:spPr bwMode="auto">
          <a:xfrm>
            <a:off x="4643438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509" name="Text Box 45"/>
          <p:cNvSpPr txBox="1">
            <a:spLocks noChangeArrowheads="1"/>
          </p:cNvSpPr>
          <p:nvPr/>
        </p:nvSpPr>
        <p:spPr bwMode="auto">
          <a:xfrm>
            <a:off x="3419475" y="4941888"/>
            <a:ext cx="2738438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ru-RU" b="1"/>
              <a:t>Кислородсодержащие</a:t>
            </a:r>
          </a:p>
          <a:p>
            <a:pPr algn="ctr" eaLnBrk="1" hangingPunct="1"/>
            <a:r>
              <a:rPr lang="ru-RU" b="1"/>
              <a:t> вещества</a:t>
            </a:r>
          </a:p>
        </p:txBody>
      </p:sp>
      <p:sp>
        <p:nvSpPr>
          <p:cNvPr id="190510" name="Line 46"/>
          <p:cNvSpPr>
            <a:spLocks noChangeShapeType="1"/>
          </p:cNvSpPr>
          <p:nvPr/>
        </p:nvSpPr>
        <p:spPr bwMode="auto">
          <a:xfrm>
            <a:off x="4572000" y="3357563"/>
            <a:ext cx="31686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511" name="Text Box 47"/>
          <p:cNvSpPr txBox="1">
            <a:spLocks noChangeArrowheads="1"/>
          </p:cNvSpPr>
          <p:nvPr/>
        </p:nvSpPr>
        <p:spPr bwMode="auto">
          <a:xfrm>
            <a:off x="7308850" y="4941888"/>
            <a:ext cx="877888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/>
              <a:t>Гелий</a:t>
            </a:r>
          </a:p>
        </p:txBody>
      </p:sp>
      <p:sp>
        <p:nvSpPr>
          <p:cNvPr id="190514" name="Text Box 50"/>
          <p:cNvSpPr txBox="1">
            <a:spLocks noChangeArrowheads="1"/>
          </p:cNvSpPr>
          <p:nvPr/>
        </p:nvSpPr>
        <p:spPr bwMode="auto">
          <a:xfrm>
            <a:off x="1619250" y="1628775"/>
            <a:ext cx="15748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/>
              <a:t>Полиэтилен</a:t>
            </a:r>
          </a:p>
        </p:txBody>
      </p:sp>
      <p:sp>
        <p:nvSpPr>
          <p:cNvPr id="190515" name="Line 51"/>
          <p:cNvSpPr>
            <a:spLocks noChangeShapeType="1"/>
          </p:cNvSpPr>
          <p:nvPr/>
        </p:nvSpPr>
        <p:spPr bwMode="auto">
          <a:xfrm flipH="1" flipV="1">
            <a:off x="2411413" y="1989138"/>
            <a:ext cx="18732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516" name="Text Box 52"/>
          <p:cNvSpPr txBox="1">
            <a:spLocks noChangeArrowheads="1"/>
          </p:cNvSpPr>
          <p:nvPr/>
        </p:nvSpPr>
        <p:spPr bwMode="auto">
          <a:xfrm>
            <a:off x="5651500" y="1557338"/>
            <a:ext cx="2093913" cy="376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/>
              <a:t>Этиловый спирт</a:t>
            </a:r>
          </a:p>
        </p:txBody>
      </p:sp>
      <p:sp>
        <p:nvSpPr>
          <p:cNvPr id="190517" name="Line 53"/>
          <p:cNvSpPr>
            <a:spLocks noChangeShapeType="1"/>
          </p:cNvSpPr>
          <p:nvPr/>
        </p:nvSpPr>
        <p:spPr bwMode="auto">
          <a:xfrm flipV="1">
            <a:off x="4211638" y="1916113"/>
            <a:ext cx="2447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уголь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3357586" cy="3143248"/>
          </a:xfrm>
          <a:prstGeom prst="rect">
            <a:avLst/>
          </a:prstGeom>
        </p:spPr>
      </p:pic>
      <p:pic>
        <p:nvPicPr>
          <p:cNvPr id="6" name="Рисунок 5" descr="уголь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29322" y="428604"/>
            <a:ext cx="2928958" cy="2428892"/>
          </a:xfrm>
          <a:prstGeom prst="rect">
            <a:avLst/>
          </a:prstGeom>
        </p:spPr>
      </p:pic>
      <p:pic>
        <p:nvPicPr>
          <p:cNvPr id="7" name="Рисунок 6" descr="уголь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4500571"/>
            <a:ext cx="3286116" cy="2357430"/>
          </a:xfrm>
          <a:prstGeom prst="rect">
            <a:avLst/>
          </a:prstGeom>
        </p:spPr>
      </p:pic>
      <p:pic>
        <p:nvPicPr>
          <p:cNvPr id="5" name="Рисунок 4" descr="уголь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14612" y="2285992"/>
            <a:ext cx="4143404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       </a:t>
            </a:r>
            <a:r>
              <a:rPr lang="ru-RU" sz="2400"/>
              <a:t>Коксование угля (пиролиз)</a:t>
            </a:r>
            <a:r>
              <a:rPr lang="en-US" sz="2400"/>
              <a:t>.</a:t>
            </a:r>
            <a:br>
              <a:rPr lang="en-US" sz="2400"/>
            </a:br>
            <a:r>
              <a:rPr lang="en-US" sz="2400"/>
              <a:t>         </a:t>
            </a:r>
            <a:r>
              <a:rPr lang="ru-RU" sz="2400"/>
              <a:t>Схема коксовой печи</a:t>
            </a:r>
          </a:p>
        </p:txBody>
      </p:sp>
      <p:pic>
        <p:nvPicPr>
          <p:cNvPr id="18125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875" y="2276475"/>
            <a:ext cx="4321175" cy="3024188"/>
          </a:xfrm>
          <a:noFill/>
          <a:ln/>
        </p:spPr>
      </p:pic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767263" y="4240213"/>
            <a:ext cx="1244600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 b="1" dirty="0"/>
              <a:t>Каменный уголь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1619250" y="4292600"/>
            <a:ext cx="1728788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 b="1" dirty="0"/>
              <a:t>Камеры для коксования угля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2339975" y="1989138"/>
            <a:ext cx="1747838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 b="1"/>
              <a:t>Загрузочные отверстия</a:t>
            </a:r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4211638" y="1557338"/>
            <a:ext cx="2016125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 b="1" dirty="0"/>
              <a:t>Трубы для выхода</a:t>
            </a:r>
          </a:p>
          <a:p>
            <a:pPr eaLnBrk="1" hangingPunct="1"/>
            <a:r>
              <a:rPr lang="ru-RU" sz="1400" b="1" dirty="0"/>
              <a:t> летучих продуктов</a:t>
            </a:r>
          </a:p>
        </p:txBody>
      </p:sp>
      <p:sp>
        <p:nvSpPr>
          <p:cNvPr id="181257" name="Line 9"/>
          <p:cNvSpPr>
            <a:spLocks noChangeShapeType="1"/>
          </p:cNvSpPr>
          <p:nvPr/>
        </p:nvSpPr>
        <p:spPr bwMode="auto">
          <a:xfrm flipH="1" flipV="1">
            <a:off x="4356100" y="20605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6280150" y="2058988"/>
            <a:ext cx="1309688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400" b="1" dirty="0" err="1"/>
              <a:t>Газосборник</a:t>
            </a:r>
            <a:endParaRPr lang="ru-RU" sz="1400" b="1" dirty="0"/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>
            <a:off x="2555875" y="28527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60" name="Text Box 12"/>
          <p:cNvSpPr txBox="1">
            <a:spLocks noChangeArrowheads="1"/>
          </p:cNvSpPr>
          <p:nvPr/>
        </p:nvSpPr>
        <p:spPr bwMode="auto">
          <a:xfrm>
            <a:off x="2484438" y="5084763"/>
            <a:ext cx="1676400" cy="730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400" b="1" dirty="0"/>
              <a:t>Регенераторы</a:t>
            </a:r>
          </a:p>
          <a:p>
            <a:pPr eaLnBrk="1" hangingPunct="1"/>
            <a:r>
              <a:rPr lang="ru-RU" sz="1400" b="1" dirty="0"/>
              <a:t> для нагревания </a:t>
            </a:r>
          </a:p>
          <a:p>
            <a:pPr eaLnBrk="1" hangingPunct="1"/>
            <a:r>
              <a:rPr lang="ru-RU" sz="1400" b="1" dirty="0"/>
              <a:t>газа и воздуха</a:t>
            </a:r>
          </a:p>
        </p:txBody>
      </p: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6640513" y="3355975"/>
            <a:ext cx="2124075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400" b="1" dirty="0"/>
              <a:t>Продукты конденсата</a:t>
            </a:r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6948488" y="5084763"/>
            <a:ext cx="136842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/>
              <a:t>Сырье</a:t>
            </a:r>
          </a:p>
        </p:txBody>
      </p:sp>
      <p:sp>
        <p:nvSpPr>
          <p:cNvPr id="181264" name="Line 16"/>
          <p:cNvSpPr>
            <a:spLocks noChangeShapeType="1"/>
          </p:cNvSpPr>
          <p:nvPr/>
        </p:nvSpPr>
        <p:spPr bwMode="auto">
          <a:xfrm flipH="1" flipV="1">
            <a:off x="5580063" y="4797425"/>
            <a:ext cx="12969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67" name="Text Box 19"/>
          <p:cNvSpPr txBox="1">
            <a:spLocks noChangeArrowheads="1"/>
          </p:cNvSpPr>
          <p:nvPr/>
        </p:nvSpPr>
        <p:spPr bwMode="auto">
          <a:xfrm>
            <a:off x="395288" y="5157788"/>
            <a:ext cx="1460500" cy="1190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/>
              <a:t>t= 900 – 1050 </a:t>
            </a:r>
            <a:r>
              <a:rPr lang="ar-SA">
                <a:cs typeface="Arial" charset="0"/>
              </a:rPr>
              <a:t>۫</a:t>
            </a:r>
            <a:r>
              <a:rPr lang="en-US"/>
              <a:t>C, </a:t>
            </a:r>
            <a:endParaRPr lang="ru-RU"/>
          </a:p>
          <a:p>
            <a:pPr eaLnBrk="1" hangingPunct="1"/>
            <a:r>
              <a:rPr lang="ru-RU"/>
              <a:t>без доступа воздуха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380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Способы добычи природного газа и нефти</vt:lpstr>
      <vt:lpstr>Слайд 4</vt:lpstr>
      <vt:lpstr>Слайд 5</vt:lpstr>
      <vt:lpstr> - энергетически выгодное топливо; - легкость воспламенения; - отсутствие золы и шлака при нагревании; - отсутствие дыма, - малое содержание оксида серы (IV),; - удобство и дешевизна транспортировки. </vt:lpstr>
      <vt:lpstr>   Важнейшие продукты, получаемые  из природного газа и попутного нефтяного газа</vt:lpstr>
      <vt:lpstr>Слайд 8</vt:lpstr>
      <vt:lpstr>       Коксование угля (пиролиз).          Схема коксовой печи</vt:lpstr>
      <vt:lpstr>Слайд 10</vt:lpstr>
      <vt:lpstr>        Продукты переработки               каменного угля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7</cp:revision>
  <dcterms:created xsi:type="dcterms:W3CDTF">2013-11-10T20:10:54Z</dcterms:created>
  <dcterms:modified xsi:type="dcterms:W3CDTF">2013-11-19T06:11:13Z</dcterms:modified>
</cp:coreProperties>
</file>