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9" r:id="rId9"/>
    <p:sldId id="263" r:id="rId10"/>
    <p:sldId id="260" r:id="rId11"/>
    <p:sldId id="264" r:id="rId12"/>
    <p:sldId id="265" r:id="rId13"/>
    <p:sldId id="270" r:id="rId14"/>
    <p:sldId id="266" r:id="rId15"/>
    <p:sldId id="271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80D01-A761-4E63-B518-4532A7E7A65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54C6-A80F-40B5-9C60-8D302495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54C6-A80F-40B5-9C60-8D30249520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1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0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1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74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0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8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3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5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6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6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1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3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2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4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59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476673"/>
            <a:ext cx="7449974" cy="410445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«В бескрайнем море книг и журналов.»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7810014" cy="16759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Урок изобразительного искусства в 8 классе по программе </a:t>
            </a:r>
            <a:r>
              <a:rPr lang="ru-RU" dirty="0" err="1" smtClean="0"/>
              <a:t>Б.М.Неменского</a:t>
            </a:r>
            <a:endParaRPr lang="ru-RU" dirty="0" smtClean="0"/>
          </a:p>
          <a:p>
            <a:r>
              <a:rPr lang="ru-RU" dirty="0" smtClean="0"/>
              <a:t>Разработал педагог изобразительного искусства МБОУ «Экономическая гимназия» г .Хабаровск Соколова А.А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59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680520" cy="936104"/>
          </a:xfrm>
        </p:spPr>
        <p:txBody>
          <a:bodyPr>
            <a:norm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акетирование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31337"/>
            <a:ext cx="3298113" cy="41957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Дизайн книги  или журнала начинается с того , что художник создаёт макет. Свой замысел художник воплощает в эскизных рисунках всего издания-от обложки  до последней страницы.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91880" y="1340768"/>
            <a:ext cx="53285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макетировании переплёта( обложки), титульного листа или разворота должна быть выделена     </a:t>
            </a:r>
            <a:r>
              <a:rPr lang="ru-RU" sz="3200" u="sng" dirty="0" smtClean="0"/>
              <a:t>графическая доминанта </a:t>
            </a:r>
            <a:r>
              <a:rPr lang="ru-RU" dirty="0" smtClean="0"/>
              <a:t>(например заглавие , фрагмент текста , набранный крупным шрифтом, или  иллюстрация).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1960" y="2348880"/>
            <a:ext cx="49320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 </a:t>
            </a:r>
            <a:r>
              <a:rPr lang="ru-RU" dirty="0" err="1" smtClean="0"/>
              <a:t>компонования</a:t>
            </a:r>
            <a:r>
              <a:rPr lang="ru-RU" dirty="0" smtClean="0"/>
              <a:t>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Художник-дизайнер компонует  текст и иллюстрации по принципам </a:t>
            </a:r>
            <a:r>
              <a:rPr lang="ru-RU" sz="2000" u="sng" dirty="0" smtClean="0"/>
              <a:t>симметрии</a:t>
            </a:r>
            <a:r>
              <a:rPr lang="ru-RU" sz="2000" dirty="0" smtClean="0"/>
              <a:t>, либо </a:t>
            </a:r>
            <a:r>
              <a:rPr lang="ru-RU" sz="2000" u="sng" dirty="0" smtClean="0"/>
              <a:t>динамического равновесия.</a:t>
            </a:r>
            <a:endParaRPr lang="ru-RU" sz="2000" u="sng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esktop\0_6aeb6_c95e3c1c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112568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59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118101"/>
            <a:ext cx="8352928" cy="1479250"/>
          </a:xfrm>
        </p:spPr>
        <p:txBody>
          <a:bodyPr/>
          <a:lstStyle/>
          <a:p>
            <a:r>
              <a:rPr lang="ru-RU" dirty="0" smtClean="0"/>
              <a:t>. </a:t>
            </a:r>
            <a:r>
              <a:rPr lang="ru-RU" dirty="0"/>
              <a:t>Распашная иллюстрация</a:t>
            </a:r>
          </a:p>
          <a:p>
            <a:r>
              <a:rPr lang="ru-RU" dirty="0"/>
              <a:t>Здесь иллюстрация «проходит» через корешок, не полностью занимая площадь обеих страниц.</a:t>
            </a:r>
          </a:p>
          <a:p>
            <a:endParaRPr lang="ru-RU" dirty="0"/>
          </a:p>
        </p:txBody>
      </p:sp>
      <p:pic>
        <p:nvPicPr>
          <p:cNvPr id="5122" name="Picture 2" descr="C:\Users\Андрей\Desktop\i_0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352928" cy="478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7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esktop\i_0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35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текста в дизайне книги.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13934" y="2056093"/>
            <a:ext cx="3830066" cy="4200245"/>
          </a:xfrm>
        </p:spPr>
        <p:txBody>
          <a:bodyPr/>
          <a:lstStyle/>
          <a:p>
            <a:r>
              <a:rPr lang="ru-RU" dirty="0"/>
              <a:t>Буквица – это первая буква первого слова в произведении или его отдельном разделе, выделяемая </a:t>
            </a:r>
            <a:r>
              <a:rPr lang="ru-RU" dirty="0" smtClean="0"/>
              <a:t>большим </a:t>
            </a:r>
            <a:r>
              <a:rPr lang="ru-RU" dirty="0"/>
              <a:t>размером, другим шрифтом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</a:t>
            </a:r>
            <a:r>
              <a:rPr lang="ru-RU" dirty="0"/>
              <a:t>Обычная (слева) и </a:t>
            </a:r>
            <a:r>
              <a:rPr lang="ru-RU" dirty="0" err="1"/>
              <a:t>рисованая</a:t>
            </a:r>
            <a:r>
              <a:rPr lang="ru-RU" dirty="0"/>
              <a:t> (справа) буквицы</a:t>
            </a:r>
          </a:p>
          <a:p>
            <a:endParaRPr lang="ru-RU" dirty="0"/>
          </a:p>
        </p:txBody>
      </p:sp>
      <p:pic>
        <p:nvPicPr>
          <p:cNvPr id="6146" name="Picture 2" descr="C:\Users\Андрей\Desktop\i_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5"/>
            <a:ext cx="5544616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7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Цель </a:t>
            </a:r>
            <a:r>
              <a:rPr lang="ru-RU" sz="2400" dirty="0"/>
              <a:t> </a:t>
            </a:r>
            <a:r>
              <a:rPr lang="ru-RU" sz="2400" dirty="0" smtClean="0"/>
              <a:t>урока: формировать представления об эмоциональной выразительности плоскостной композиции , а также показать гармонию в композиции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7272692" cy="4195481"/>
          </a:xfrm>
        </p:spPr>
        <p:txBody>
          <a:bodyPr/>
          <a:lstStyle/>
          <a:p>
            <a:r>
              <a:rPr lang="ru-RU" dirty="0" smtClean="0"/>
              <a:t>Развивать  художественно-творческую активность личности учащихся</a:t>
            </a:r>
          </a:p>
          <a:p>
            <a:r>
              <a:rPr lang="ru-RU" dirty="0" smtClean="0"/>
              <a:t>Развивать умения использовать информационные технологии при решении задач в конструктивных искусствах</a:t>
            </a:r>
          </a:p>
          <a:p>
            <a:r>
              <a:rPr lang="ru-RU" dirty="0" smtClean="0"/>
              <a:t>Активизировать познавательную  деятельность учащихся</a:t>
            </a:r>
          </a:p>
          <a:p>
            <a:r>
              <a:rPr lang="ru-RU" dirty="0" smtClean="0"/>
              <a:t>Учить работать в сотрудничестве при воплощении творческих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9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68" y="259459"/>
            <a:ext cx="7055380" cy="1400530"/>
          </a:xfrm>
        </p:spPr>
        <p:txBody>
          <a:bodyPr/>
          <a:lstStyle/>
          <a:p>
            <a:r>
              <a:rPr lang="ru-RU" sz="3200" dirty="0" smtClean="0"/>
              <a:t>История книгопечатания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0112" y="4077072"/>
            <a:ext cx="2733278" cy="230425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528392" cy="2664296"/>
          </a:xfrm>
        </p:spPr>
        <p:txBody>
          <a:bodyPr/>
          <a:lstStyle/>
          <a:p>
            <a:r>
              <a:rPr lang="ru-RU" dirty="0" smtClean="0"/>
              <a:t>Полиграфия началась в Европе15в. С книгопечатания, вобрав в себя искусство рукописной книги  .В России Иван Фёдоров напечатал первую книгу «Апостол» в1564г.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49685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692" y="188640"/>
            <a:ext cx="6700644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Рассмотрим книгу с точки зрения искусства дизайна.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2880320" cy="4608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Переплёт-имеет две стороны и корешок . </a:t>
            </a:r>
            <a:r>
              <a:rPr lang="ru-RU" sz="2000" dirty="0" smtClean="0"/>
              <a:t>У одних твёрдый переплёт, у других-мягкая обложка. Одни можно положить в карман, другие велики и внушительны, и имеющие дополнительную обложку( её называют суперобложкой).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istoria_eleme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9275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2983"/>
            <a:ext cx="4209616" cy="1008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Форзац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88" y="764704"/>
            <a:ext cx="5429225" cy="51845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441" y="1988841"/>
            <a:ext cx="2551462" cy="40309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Форзац-это бумажный лист, скрепляющий переплёт со всем блоком страниц. На форзаце могут быть помещены различные изображения, он может быть просто белым и цветным.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22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14" y="1196752"/>
            <a:ext cx="2629584" cy="1152128"/>
          </a:xfrm>
        </p:spPr>
        <p:txBody>
          <a:bodyPr>
            <a:normAutofit/>
          </a:bodyPr>
          <a:lstStyle/>
          <a:p>
            <a:r>
              <a:rPr lang="ru-RU" sz="3200" dirty="0"/>
              <a:t>Ш</a:t>
            </a:r>
            <a:r>
              <a:rPr lang="ru-RU" sz="3200" dirty="0" smtClean="0"/>
              <a:t>муцтитул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1268760"/>
            <a:ext cx="5184576" cy="43924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492896"/>
            <a:ext cx="2664296" cy="3240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Шмуцтитул-лист, делящий  книгу на части, разделы или главы. Содержит их название, часто сопровождается иллюстрацией.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7259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2629584" cy="9763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Титульный лист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480384"/>
            <a:ext cx="3589130" cy="4572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635166"/>
            <a:ext cx="3421672" cy="42624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Титульный лист-начальный разворот книги . Несёт основную информацию о книге: имя и фамилия автора , название, указание адресата( т.е. для кого создана эта книга) и др.</a:t>
            </a:r>
          </a:p>
          <a:p>
            <a:r>
              <a:rPr lang="ru-RU" sz="2000" dirty="0" smtClean="0"/>
              <a:t>Может включать изобразительный элемент.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8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i_0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4704"/>
            <a:ext cx="8161535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2551462" cy="871736"/>
          </a:xfrm>
        </p:spPr>
        <p:txBody>
          <a:bodyPr>
            <a:normAutofit/>
          </a:bodyPr>
          <a:lstStyle/>
          <a:p>
            <a:r>
              <a:rPr lang="ru-RU" sz="3200" dirty="0"/>
              <a:t>Р</a:t>
            </a:r>
            <a:r>
              <a:rPr lang="ru-RU" sz="3200" dirty="0" smtClean="0"/>
              <a:t>азворот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268760"/>
            <a:ext cx="4545384" cy="388843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176464" cy="511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Разворот-это две развёрнутые страницы. Развороты содержат примеры всевозможного расположения текста( в одну или несколько колонок) и изобразительного материала ( иллюстраций ,линий, орнаментов и др.)При макетировании разворота  в журнале определяется  </a:t>
            </a:r>
            <a:r>
              <a:rPr lang="ru-RU" sz="2000" u="sng" dirty="0" smtClean="0"/>
              <a:t>соотношение масс текста, </a:t>
            </a:r>
            <a:r>
              <a:rPr lang="ru-RU" sz="2000" dirty="0"/>
              <a:t>иллюстративного материала и </a:t>
            </a:r>
            <a:r>
              <a:rPr lang="ru-RU" sz="2000" dirty="0" smtClean="0"/>
              <a:t>пустот  , зрительно выделяется смысловая доминанта.</a:t>
            </a:r>
            <a:endParaRPr lang="ru-R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11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576</TotalTime>
  <Words>408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 «В бескрайнем море книг и журналов.»</vt:lpstr>
      <vt:lpstr>Цель  урока: формировать представления об эмоциональной выразительности плоскостной композиции , а также показать гармонию в композиции</vt:lpstr>
      <vt:lpstr>История книгопечатания.</vt:lpstr>
      <vt:lpstr>Рассмотрим книгу с точки зрения искусства дизайна.</vt:lpstr>
      <vt:lpstr>Форзац</vt:lpstr>
      <vt:lpstr>Шмуцтитул</vt:lpstr>
      <vt:lpstr>Титульный лист</vt:lpstr>
      <vt:lpstr>Презентация PowerPoint</vt:lpstr>
      <vt:lpstr>Разворот</vt:lpstr>
      <vt:lpstr>Макетирование</vt:lpstr>
      <vt:lpstr>макетирование</vt:lpstr>
      <vt:lpstr>Принципы компонования текста</vt:lpstr>
      <vt:lpstr>Презентация PowerPoint</vt:lpstr>
      <vt:lpstr>Презентация PowerPoint</vt:lpstr>
      <vt:lpstr>Оформление текста в дизайне книги.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бескрайнем море книг и журналов.</dc:title>
  <dc:creator>Анна Александровна</dc:creator>
  <cp:lastModifiedBy>User</cp:lastModifiedBy>
  <cp:revision>39</cp:revision>
  <cp:lastPrinted>2014-10-29T22:56:13Z</cp:lastPrinted>
  <dcterms:created xsi:type="dcterms:W3CDTF">2014-10-08T03:40:15Z</dcterms:created>
  <dcterms:modified xsi:type="dcterms:W3CDTF">2015-01-26T07:56:24Z</dcterms:modified>
</cp:coreProperties>
</file>