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9" r:id="rId3"/>
    <p:sldId id="260" r:id="rId4"/>
    <p:sldId id="258" r:id="rId5"/>
    <p:sldId id="257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8E24CC-690B-478D-BBDB-D05FD13F5A8E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62144B-2ED3-4B06-A341-FEB6846CC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477F03-88B8-45A2-8EA6-A87E5A8C813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B77FD-1AD6-46D0-98AF-6643349DA1AB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6B70FE-FEC3-4AAA-BC9B-A21BA09F7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8551-4C26-44B5-9602-3ECFA9DEE012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AB7D-397B-449E-B024-5FDED6629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5E8B-E09F-4A24-8D99-B99385B1BA98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EF95-6AD7-446A-9830-E5446F6D1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1975-AAB0-4BC1-A51E-E36DA6FFCF53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65281-B962-4821-A9C3-4FD096E15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9FA6BB-C370-4B7A-8AA9-A69E21E8B040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1A2A0B-7C85-4E70-A872-47B84D229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5DF4-4B2F-4555-8C1D-9CE77D4542AB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9E99-88EB-48E4-988B-5AF6E4761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0105E-DCB7-4550-A6E1-EBBC91D0C430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3F0A-F1ED-48AE-9716-309CEEC32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E56C-023D-4CA5-90F1-DB05646D3A8A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824A0-37F5-4875-8476-AB43DA345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09F64B-8749-42CD-B1E3-C8AA756FA5B9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2132EC-D884-4891-B4D6-0B0A2679C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F538-4B7A-49D7-8BFA-A4BBD055252F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2A23-0FEA-488B-9170-EFE1FEE54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098044-1C63-4320-9094-90F66D930995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98BE53-CFE5-4577-A5E2-D375AE804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A21D6E4-35B6-44B1-93A0-936A1AA031CD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A963862-985A-4029-8028-AE10660AB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24" r:id="rId7"/>
    <p:sldLayoutId id="2147483719" r:id="rId8"/>
    <p:sldLayoutId id="2147483725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dirty="0" smtClean="0"/>
              <a:t>СОЛИ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Применение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Содержимое 3" descr="51_b6d296e5fb1b121e8f9edf19ccfde9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1714500"/>
            <a:ext cx="5613400" cy="3714750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Применение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5572125" cy="4286250"/>
          </a:xfrm>
        </p:spPr>
        <p:txBody>
          <a:bodyPr>
            <a:normAutofit fontScale="70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/>
              <a:t>Соли соляной кислоты. </a:t>
            </a:r>
            <a:r>
              <a:rPr lang="ru-RU" dirty="0" smtClean="0"/>
              <a:t>Из хлоридов больше всего используют хлорид натрия и хлорид калия.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Хлорид натрия (поваренную соль) выделяют из озерной и морской воды, а также добывают в соляных шахтах. Поваренную соль используют в пищу. В промышленности хлорид натрия служит сырьём для получения хлора, гидроксида натрия и соды.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Хлорид калия используют в сельском хозяйстве как калийное удобрение.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6388" name="Рисунок 3" descr="mc14066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000250"/>
            <a:ext cx="2830513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Применение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85938"/>
            <a:ext cx="5072062" cy="4214812"/>
          </a:xfrm>
        </p:spPr>
        <p:txBody>
          <a:bodyPr>
            <a:normAutofit fontScale="77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/>
              <a:t>Соли серной кислоты. </a:t>
            </a:r>
            <a:r>
              <a:rPr lang="ru-RU" dirty="0" smtClean="0"/>
              <a:t>В строительстве и в медицине широко используют полуводный гипс, получаемый при обжиге горной породы (</a:t>
            </a:r>
            <a:r>
              <a:rPr lang="ru-RU" dirty="0" err="1" smtClean="0"/>
              <a:t>дигидрат</a:t>
            </a:r>
            <a:r>
              <a:rPr lang="ru-RU" dirty="0" smtClean="0"/>
              <a:t> сульфата кальция). Будучи смешан с водой, он быстро застывает, образуя </a:t>
            </a:r>
            <a:r>
              <a:rPr lang="ru-RU" dirty="0" err="1" smtClean="0"/>
              <a:t>дигидрат</a:t>
            </a:r>
            <a:r>
              <a:rPr lang="ru-RU" dirty="0" smtClean="0"/>
              <a:t> сульфата кальция, то есть гипс.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Декагидрат</a:t>
            </a:r>
            <a:r>
              <a:rPr lang="ru-RU" dirty="0" smtClean="0"/>
              <a:t> сульфата натрия используют в качестве сырья для получения соды.</a:t>
            </a:r>
          </a:p>
        </p:txBody>
      </p:sp>
      <p:pic>
        <p:nvPicPr>
          <p:cNvPr id="17412" name="Рисунок 3" descr="100100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785938"/>
            <a:ext cx="27559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Применение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857375"/>
            <a:ext cx="5008562" cy="4000500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/>
              <a:t>Соли азотной кислоты. </a:t>
            </a:r>
            <a:r>
              <a:rPr lang="ru-RU" dirty="0" smtClean="0"/>
              <a:t>Нитраты больше всего используют в качестве удобрений в сельском хозяйстве. Важнейшим из них является нитрат натрия, нитрат калия, нитрат кальция и нитрат аммония. Обычно эти соли называют селитрами.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8436" name="Рисунок 3" descr="is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714500"/>
            <a:ext cx="20415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Применение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4857750" cy="4214812"/>
          </a:xfrm>
        </p:spPr>
        <p:txBody>
          <a:bodyPr>
            <a:normAutofit fontScale="77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/>
              <a:t>Соли угольной кислоты. </a:t>
            </a:r>
            <a:r>
              <a:rPr lang="ru-RU" dirty="0" smtClean="0"/>
              <a:t>Карбонат кальция используют в качестве сырья для получения извести.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Карбонат натрия (соду) применяют в производстве стекла и при варке мыла.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Карбонат кальция в природе встречается и в виде известняка, мела и мрамора.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9460" name="Рисунок 3" descr="Trisodium_phosphate_hydra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857375"/>
            <a:ext cx="32004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2420938"/>
            <a:ext cx="8183562" cy="1603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</a:t>
            </a:r>
            <a:r>
              <a:rPr lang="ru-RU" sz="3600" b="1" i="1" smtClean="0"/>
              <a:t>Спасибо за внимание!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Что такое соль?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7171" name="Содержимое 3" descr="_sol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57513" y="1571625"/>
            <a:ext cx="3268662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183562" cy="4187825"/>
          </a:xfrm>
        </p:spPr>
        <p:txBody>
          <a:bodyPr/>
          <a:lstStyle/>
          <a:p>
            <a:pPr eaLnBrk="1" hangingPunct="1"/>
            <a:r>
              <a:rPr lang="ru-RU" smtClean="0"/>
              <a:t>Соли – вещества, состоящие из атомов металла и кислотного остатка</a:t>
            </a:r>
          </a:p>
        </p:txBody>
      </p:sp>
      <p:pic>
        <p:nvPicPr>
          <p:cNvPr id="8196" name="Рисунок 3" descr="131440_image_lar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500313"/>
            <a:ext cx="4786313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Соли и их названия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9219" name="Содержимое 3" descr="povarennaya_s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7175" y="2349500"/>
            <a:ext cx="4394200" cy="3297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1035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Названия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3" y="214313"/>
          <a:ext cx="8715404" cy="642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08"/>
                <a:gridCol w="1737008"/>
                <a:gridCol w="1829680"/>
                <a:gridCol w="1644340"/>
                <a:gridCol w="1767368"/>
              </a:tblGrid>
              <a:tr h="670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Соль какой </a:t>
                      </a:r>
                      <a:r>
                        <a:rPr lang="ru-RU" sz="1600" dirty="0" smtClean="0"/>
                        <a:t>кислоты</a:t>
                      </a:r>
                      <a:endParaRPr lang="ru-RU" sz="16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Кислотный остаток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Валентность остатка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Название солей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Примеры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591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Азотная </a:t>
                      </a:r>
                      <a:r>
                        <a:rPr lang="en-US" sz="1200" dirty="0" smtClean="0"/>
                        <a:t>HNO</a:t>
                      </a:r>
                      <a:r>
                        <a:rPr lang="en-US" sz="1200" baseline="-25000" dirty="0" smtClean="0"/>
                        <a:t>3</a:t>
                      </a:r>
                      <a:endParaRPr lang="en-US" sz="1200" dirty="0" smtClean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r>
                        <a:rPr lang="en-US" sz="1200" baseline="-25000" dirty="0" smtClean="0"/>
                        <a:t>3</a:t>
                      </a:r>
                      <a:r>
                        <a:rPr lang="ru-RU" sz="1200" baseline="-2500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30000" dirty="0" smtClean="0"/>
                        <a:t>I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30000" smtClean="0"/>
                        <a:t>нитраты</a:t>
                      </a:r>
                    </a:p>
                    <a:p>
                      <a:pPr algn="ctr"/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30000" dirty="0" smtClean="0"/>
                        <a:t>Ca(NO</a:t>
                      </a:r>
                      <a:r>
                        <a:rPr lang="en-US" sz="1800" baseline="-25000" dirty="0" smtClean="0"/>
                        <a:t>3</a:t>
                      </a:r>
                      <a:r>
                        <a:rPr lang="en-US" sz="1800" baseline="30000" dirty="0" smtClean="0"/>
                        <a:t>)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30000" dirty="0" smtClean="0"/>
                        <a:t> </a:t>
                      </a:r>
                      <a:r>
                        <a:rPr lang="ru-RU" sz="1800" baseline="30000" dirty="0"/>
                        <a:t>нитрат кальция</a:t>
                      </a:r>
                    </a:p>
                  </a:txBody>
                  <a:tcPr/>
                </a:tc>
              </a:tr>
              <a:tr h="4933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Кремниевая </a:t>
                      </a:r>
                      <a:r>
                        <a:rPr lang="en-US" sz="1200" dirty="0" smtClean="0"/>
                        <a:t>H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SiO</a:t>
                      </a:r>
                      <a:r>
                        <a:rPr lang="en-US" sz="1200" baseline="-25000" dirty="0" smtClean="0"/>
                        <a:t>3</a:t>
                      </a:r>
                      <a:endParaRPr lang="en-US" sz="12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SiO</a:t>
                      </a:r>
                      <a:r>
                        <a:rPr lang="en-US" sz="1200" baseline="-25000" dirty="0" smtClean="0"/>
                        <a:t>3</a:t>
                      </a:r>
                      <a:endParaRPr lang="en-US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силикаты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Na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SiO</a:t>
                      </a:r>
                      <a:r>
                        <a:rPr lang="en-US" sz="1200" baseline="-25000" dirty="0" smtClean="0"/>
                        <a:t>3</a:t>
                      </a:r>
                      <a:r>
                        <a:rPr lang="en-US" sz="1200" dirty="0" smtClean="0"/>
                        <a:t> </a:t>
                      </a:r>
                      <a:r>
                        <a:rPr lang="ru-RU" sz="1200" dirty="0" smtClean="0"/>
                        <a:t>силикат натрия</a:t>
                      </a:r>
                    </a:p>
                  </a:txBody>
                  <a:tcPr/>
                </a:tc>
              </a:tr>
              <a:tr h="538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Серная </a:t>
                      </a:r>
                      <a:r>
                        <a:rPr lang="en-US" sz="1200" dirty="0" smtClean="0"/>
                        <a:t>H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SO</a:t>
                      </a:r>
                      <a:r>
                        <a:rPr lang="en-US" sz="1200" baseline="-25000" dirty="0" smtClean="0"/>
                        <a:t>4</a:t>
                      </a:r>
                      <a:endParaRPr lang="en-US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</a:t>
                      </a:r>
                      <a:r>
                        <a:rPr lang="en-US" sz="1200" baseline="-250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сульфаты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PbSO</a:t>
                      </a:r>
                      <a:r>
                        <a:rPr lang="en-US" sz="1200" baseline="-25000" dirty="0" smtClean="0"/>
                        <a:t>4</a:t>
                      </a:r>
                      <a:r>
                        <a:rPr lang="en-US" sz="1200" dirty="0" smtClean="0"/>
                        <a:t> </a:t>
                      </a:r>
                      <a:r>
                        <a:rPr lang="ru-RU" sz="1200" dirty="0" smtClean="0"/>
                        <a:t>сульфат свинца</a:t>
                      </a:r>
                    </a:p>
                  </a:txBody>
                  <a:tcPr/>
                </a:tc>
              </a:tr>
              <a:tr h="5385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Угольная H</a:t>
                      </a:r>
                      <a:r>
                        <a:rPr lang="ru-RU" sz="1200" baseline="-25000" dirty="0"/>
                        <a:t>2</a:t>
                      </a:r>
                      <a:r>
                        <a:rPr lang="ru-RU" sz="1200" dirty="0"/>
                        <a:t>CO</a:t>
                      </a:r>
                      <a:r>
                        <a:rPr lang="ru-RU" sz="1200" baseline="-25000" dirty="0"/>
                        <a:t>3</a:t>
                      </a:r>
                      <a:endParaRPr lang="ru-RU" sz="1200" dirty="0"/>
                    </a:p>
                    <a:p>
                      <a:pPr algn="ctr"/>
                      <a:r>
                        <a:rPr lang="ru-RU" sz="1200" baseline="30000" smtClean="0"/>
                        <a:t> </a:t>
                      </a:r>
                      <a:endParaRPr lang="ru-RU" sz="12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CO</a:t>
                      </a:r>
                      <a:r>
                        <a:rPr lang="ru-RU" sz="1200" baseline="-25000" smtClean="0"/>
                        <a:t>3</a:t>
                      </a:r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II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карбонаты</a:t>
                      </a:r>
                    </a:p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Na</a:t>
                      </a:r>
                      <a:r>
                        <a:rPr lang="ru-RU" sz="1200" baseline="-25000" dirty="0" smtClean="0"/>
                        <a:t>2</a:t>
                      </a:r>
                      <a:r>
                        <a:rPr lang="ru-RU" sz="1200" dirty="0" smtClean="0"/>
                        <a:t>CO</a:t>
                      </a:r>
                      <a:r>
                        <a:rPr lang="ru-RU" sz="1200" baseline="-25000" dirty="0" smtClean="0"/>
                        <a:t>3</a:t>
                      </a:r>
                      <a:r>
                        <a:rPr lang="ru-RU" sz="1200" dirty="0" smtClean="0"/>
                        <a:t> карбонат натрия</a:t>
                      </a:r>
                    </a:p>
                  </a:txBody>
                  <a:tcPr/>
                </a:tc>
              </a:tr>
              <a:tr h="4933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Фосфорная </a:t>
                      </a:r>
                      <a:r>
                        <a:rPr lang="en-US" sz="1200" dirty="0" smtClean="0"/>
                        <a:t>H</a:t>
                      </a:r>
                      <a:r>
                        <a:rPr lang="en-US" sz="1200" baseline="-25000" dirty="0" smtClean="0"/>
                        <a:t>3</a:t>
                      </a:r>
                      <a:r>
                        <a:rPr lang="en-US" sz="1200" dirty="0" smtClean="0"/>
                        <a:t>PO</a:t>
                      </a:r>
                      <a:r>
                        <a:rPr lang="en-US" sz="1200" baseline="-25000" dirty="0" smtClean="0"/>
                        <a:t>4</a:t>
                      </a:r>
                      <a:endParaRPr lang="en-US" sz="12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</a:t>
                      </a:r>
                      <a:r>
                        <a:rPr lang="en-US" sz="1200" baseline="-25000" dirty="0" smtClean="0"/>
                        <a:t>4</a:t>
                      </a:r>
                      <a:endParaRPr lang="en-US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III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фосфаты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AlPO</a:t>
                      </a:r>
                      <a:r>
                        <a:rPr lang="en-US" sz="1200" baseline="-25000" dirty="0" smtClean="0"/>
                        <a:t>4</a:t>
                      </a:r>
                      <a:r>
                        <a:rPr lang="en-US" sz="1200" dirty="0" smtClean="0"/>
                        <a:t> </a:t>
                      </a:r>
                      <a:r>
                        <a:rPr lang="ru-RU" sz="1200" dirty="0" smtClean="0"/>
                        <a:t>фосфат алюминия</a:t>
                      </a:r>
                    </a:p>
                  </a:txBody>
                  <a:tcPr/>
                </a:tc>
              </a:tr>
              <a:tr h="5919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Бромоводородная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 smtClean="0"/>
                        <a:t>HBr</a:t>
                      </a:r>
                      <a:endParaRPr lang="ru-RU" sz="12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Br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30000" dirty="0" smtClean="0"/>
                        <a:t>I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30000" dirty="0" smtClean="0"/>
                        <a:t>бромиды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30000" dirty="0" err="1" smtClean="0"/>
                        <a:t>NaBr</a:t>
                      </a:r>
                      <a:r>
                        <a:rPr lang="ru-RU" sz="1800" baseline="30000" dirty="0" smtClean="0"/>
                        <a:t> бромид натрия</a:t>
                      </a:r>
                    </a:p>
                  </a:txBody>
                  <a:tcPr/>
                </a:tc>
              </a:tr>
              <a:tr h="5919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Иодоводородная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smtClean="0"/>
                        <a:t>HI</a:t>
                      </a:r>
                      <a:endParaRPr lang="ru-RU" sz="12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I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иодиды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KI иодид калия</a:t>
                      </a:r>
                    </a:p>
                  </a:txBody>
                  <a:tcPr/>
                </a:tc>
              </a:tr>
              <a:tr h="5385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Сероводородная </a:t>
                      </a:r>
                      <a:r>
                        <a:rPr lang="ru-RU" sz="1200" dirty="0" smtClean="0"/>
                        <a:t>H</a:t>
                      </a:r>
                      <a:r>
                        <a:rPr lang="ru-RU" sz="1200" baseline="-25000" dirty="0" smtClean="0"/>
                        <a:t>2</a:t>
                      </a:r>
                      <a:r>
                        <a:rPr lang="ru-RU" sz="1200" dirty="0" smtClean="0"/>
                        <a:t>S</a:t>
                      </a:r>
                      <a:endParaRPr lang="ru-RU" sz="12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S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II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сульфиды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/>
                        <a:t>FeS</a:t>
                      </a:r>
                      <a:r>
                        <a:rPr lang="ru-RU" sz="1200" dirty="0" smtClean="0"/>
                        <a:t> сульфид железа (II)</a:t>
                      </a:r>
                    </a:p>
                  </a:txBody>
                  <a:tcPr/>
                </a:tc>
              </a:tr>
              <a:tr h="5919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Соляная </a:t>
                      </a:r>
                      <a:r>
                        <a:rPr lang="en-US" sz="1400" dirty="0" err="1" smtClean="0"/>
                        <a:t>HCl</a:t>
                      </a:r>
                      <a:endParaRPr lang="en-US" sz="14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Cl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I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хлориды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smtClean="0"/>
                        <a:t>NH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30000" dirty="0" smtClean="0"/>
                        <a:t>Cl </a:t>
                      </a:r>
                      <a:r>
                        <a:rPr lang="ru-RU" baseline="30000" dirty="0" smtClean="0"/>
                        <a:t>хлорид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аммония</a:t>
                      </a:r>
                    </a:p>
                  </a:txBody>
                  <a:tcPr/>
                </a:tc>
              </a:tr>
              <a:tr h="7892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Фтороводородная</a:t>
                      </a:r>
                      <a:r>
                        <a:rPr lang="ru-RU" sz="1400" dirty="0" smtClean="0"/>
                        <a:t> HF</a:t>
                      </a:r>
                      <a:endParaRPr lang="ru-RU" sz="14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F</a:t>
                      </a:r>
                      <a:endParaRPr lang="ru-RU" sz="1400" baseline="300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30000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фториды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CaF</a:t>
                      </a:r>
                      <a:r>
                        <a:rPr lang="ru-RU" baseline="-25000" dirty="0" smtClean="0"/>
                        <a:t>2</a:t>
                      </a:r>
                      <a:r>
                        <a:rPr lang="ru-RU" baseline="30000" dirty="0" smtClean="0"/>
                        <a:t> фторид кальция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Типы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Содержимое 3" descr="285372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664" y="1772816"/>
            <a:ext cx="5122246" cy="3842048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Типы солей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250825" y="908050"/>
            <a:ext cx="8893175" cy="4187825"/>
          </a:xfrm>
        </p:spPr>
        <p:txBody>
          <a:bodyPr/>
          <a:lstStyle/>
          <a:p>
            <a:pPr eaLnBrk="1" hangingPunct="1"/>
            <a:r>
              <a:rPr lang="ru-RU" sz="2000" b="1" smtClean="0"/>
              <a:t>Средние (нормальные) соли</a:t>
            </a:r>
            <a:r>
              <a:rPr lang="ru-RU" sz="2000" smtClean="0"/>
              <a:t> — все атомы водорода в молекулах кислоты замещены на атомы металла (</a:t>
            </a:r>
            <a:r>
              <a:rPr lang="en-US" sz="2000" smtClean="0"/>
              <a:t>NaCl, K</a:t>
            </a:r>
            <a:r>
              <a:rPr lang="en-US" sz="2000" baseline="-25000" smtClean="0"/>
              <a:t>2</a:t>
            </a:r>
            <a:r>
              <a:rPr lang="en-US" sz="2000" smtClean="0"/>
              <a:t>SO</a:t>
            </a:r>
            <a:r>
              <a:rPr lang="en-US" sz="2000" baseline="-25000" smtClean="0"/>
              <a:t>4</a:t>
            </a:r>
            <a:r>
              <a:rPr lang="ru-RU" sz="2000" smtClean="0"/>
              <a:t>)</a:t>
            </a:r>
          </a:p>
          <a:p>
            <a:pPr eaLnBrk="1" hangingPunct="1"/>
            <a:r>
              <a:rPr lang="ru-RU" sz="2000" b="1" smtClean="0"/>
              <a:t>Кислые соли</a:t>
            </a:r>
            <a:r>
              <a:rPr lang="ru-RU" sz="2000" smtClean="0"/>
              <a:t> — атомы водорода в кислоте замещены атомами металла частично. Они получаются при нейтрализации основания избытком кислоты</a:t>
            </a:r>
            <a:r>
              <a:rPr lang="en-US" sz="2000" smtClean="0"/>
              <a:t> (Na</a:t>
            </a:r>
            <a:r>
              <a:rPr lang="en-US" sz="2000" smtClean="0">
                <a:solidFill>
                  <a:srgbClr val="FF0000"/>
                </a:solidFill>
              </a:rPr>
              <a:t>H</a:t>
            </a:r>
            <a:r>
              <a:rPr lang="en-US" sz="2000" smtClean="0"/>
              <a:t>CO</a:t>
            </a:r>
            <a:r>
              <a:rPr lang="en-US" sz="2000" baseline="-25000" smtClean="0"/>
              <a:t>3</a:t>
            </a:r>
            <a:r>
              <a:rPr lang="en-US" sz="2000" smtClean="0"/>
              <a:t>)</a:t>
            </a:r>
            <a:endParaRPr lang="ru-RU" sz="2000" smtClean="0"/>
          </a:p>
          <a:p>
            <a:pPr eaLnBrk="1" hangingPunct="1"/>
            <a:r>
              <a:rPr lang="ru-RU" sz="2000" b="1" smtClean="0"/>
              <a:t>Осно́вные соли</a:t>
            </a:r>
            <a:r>
              <a:rPr lang="ru-RU" sz="2000" smtClean="0"/>
              <a:t> — гидроксогруппы основания (OH</a:t>
            </a:r>
            <a:r>
              <a:rPr lang="ru-RU" sz="2000" baseline="30000" smtClean="0"/>
              <a:t>-</a:t>
            </a:r>
            <a:r>
              <a:rPr lang="ru-RU" sz="2000" smtClean="0"/>
              <a:t>) частично замещены кислотными остатками</a:t>
            </a:r>
            <a:r>
              <a:rPr lang="en-US" sz="2000" smtClean="0"/>
              <a:t> (Ca</a:t>
            </a:r>
            <a:r>
              <a:rPr lang="en-US" sz="2000" smtClean="0">
                <a:solidFill>
                  <a:srgbClr val="FF0000"/>
                </a:solidFill>
              </a:rPr>
              <a:t>OH</a:t>
            </a:r>
            <a:r>
              <a:rPr lang="en-US" sz="2000" smtClean="0"/>
              <a:t>Cl)</a:t>
            </a:r>
            <a:endParaRPr lang="ru-RU" sz="2000" smtClean="0"/>
          </a:p>
          <a:p>
            <a:pPr eaLnBrk="1" hangingPunct="1"/>
            <a:r>
              <a:rPr lang="ru-RU" sz="2000" b="1" smtClean="0"/>
              <a:t>Двойные соли</a:t>
            </a:r>
            <a:r>
              <a:rPr lang="ru-RU" sz="2000" smtClean="0"/>
              <a:t> — в их составе присутствует два различных катиона, получаются кристаллизацией из смешанного раствора солей с разными катионами, но одинаковыми анионами</a:t>
            </a:r>
            <a:r>
              <a:rPr lang="en-US" sz="2000" smtClean="0"/>
              <a:t> (</a:t>
            </a:r>
            <a:r>
              <a:rPr lang="en-US" sz="2000" smtClean="0">
                <a:solidFill>
                  <a:srgbClr val="FF0000"/>
                </a:solidFill>
              </a:rPr>
              <a:t>NaK</a:t>
            </a:r>
            <a:r>
              <a:rPr lang="en-US" sz="2000" smtClean="0"/>
              <a:t>SO</a:t>
            </a:r>
            <a:r>
              <a:rPr lang="en-US" sz="2000" baseline="-25000" smtClean="0"/>
              <a:t>4</a:t>
            </a:r>
            <a:r>
              <a:rPr lang="en-US" sz="2000" smtClean="0"/>
              <a:t>)</a:t>
            </a:r>
            <a:endParaRPr lang="ru-RU" sz="2000" smtClean="0"/>
          </a:p>
          <a:p>
            <a:pPr eaLnBrk="1" hangingPunct="1"/>
            <a:r>
              <a:rPr lang="ru-RU" sz="2000" b="1" smtClean="0"/>
              <a:t>Смешанные соли</a:t>
            </a:r>
            <a:r>
              <a:rPr lang="ru-RU" sz="2000" smtClean="0"/>
              <a:t> — в их составе присутствует два различных аниона</a:t>
            </a:r>
            <a:r>
              <a:rPr lang="en-US" sz="2000" smtClean="0"/>
              <a:t> (Ca</a:t>
            </a:r>
            <a:r>
              <a:rPr lang="en-US" sz="2000" smtClean="0">
                <a:solidFill>
                  <a:srgbClr val="FF0000"/>
                </a:solidFill>
              </a:rPr>
              <a:t>ClBr</a:t>
            </a:r>
            <a:r>
              <a:rPr lang="en-US" sz="2000" smtClean="0"/>
              <a:t>)</a:t>
            </a:r>
            <a:endParaRPr lang="ru-RU" sz="2000" smtClean="0"/>
          </a:p>
          <a:p>
            <a:pPr eaLnBrk="1" hangingPunct="1"/>
            <a:r>
              <a:rPr lang="ru-RU" sz="2000" b="1" smtClean="0"/>
              <a:t>Гидратные соли (кристаллогидраты</a:t>
            </a:r>
            <a:r>
              <a:rPr lang="ru-RU" sz="2000" smtClean="0"/>
              <a:t>) — в их состав входят молекулы кристаллизационной воды</a:t>
            </a:r>
            <a:r>
              <a:rPr lang="en-US" sz="2000" smtClean="0"/>
              <a:t> (CuSO</a:t>
            </a:r>
            <a:r>
              <a:rPr lang="en-US" sz="2000" baseline="-25000" smtClean="0"/>
              <a:t>4</a:t>
            </a:r>
            <a:r>
              <a:rPr lang="en-US" sz="2000" smtClean="0"/>
              <a:t> ∙ </a:t>
            </a:r>
            <a:r>
              <a:rPr lang="en-US" sz="2000" smtClean="0">
                <a:solidFill>
                  <a:srgbClr val="FF0000"/>
                </a:solidFill>
              </a:rPr>
              <a:t>5H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>
                <a:solidFill>
                  <a:srgbClr val="FF0000"/>
                </a:solidFill>
              </a:rPr>
              <a:t>O</a:t>
            </a:r>
            <a:r>
              <a:rPr lang="en-US" sz="2000" smtClean="0"/>
              <a:t>)</a:t>
            </a:r>
            <a:endParaRPr lang="ru-RU" sz="2000" smtClean="0"/>
          </a:p>
          <a:p>
            <a:pPr eaLnBrk="1" hangingPunct="1"/>
            <a:r>
              <a:rPr lang="ru-RU" sz="2000" b="1" smtClean="0"/>
              <a:t>Комплексные соли</a:t>
            </a:r>
            <a:r>
              <a:rPr lang="ru-RU" sz="2000" smtClean="0"/>
              <a:t> — в их состав входит комплексный катион или комплексный анион</a:t>
            </a:r>
            <a:r>
              <a:rPr lang="en-US" sz="2000" smtClean="0"/>
              <a:t> (Na</a:t>
            </a:r>
            <a:r>
              <a:rPr lang="en-US" sz="2000" baseline="-25000" smtClean="0"/>
              <a:t>3</a:t>
            </a:r>
            <a:r>
              <a:rPr lang="en-US" sz="2000" smtClean="0"/>
              <a:t>[</a:t>
            </a:r>
            <a:r>
              <a:rPr lang="en-US" sz="2000" smtClean="0">
                <a:solidFill>
                  <a:srgbClr val="FF0000"/>
                </a:solidFill>
              </a:rPr>
              <a:t>Al(OH)</a:t>
            </a:r>
            <a:r>
              <a:rPr lang="en-US" sz="2000" baseline="-25000" smtClean="0">
                <a:solidFill>
                  <a:srgbClr val="FF0000"/>
                </a:solidFill>
              </a:rPr>
              <a:t>6</a:t>
            </a:r>
            <a:r>
              <a:rPr lang="en-US" sz="2000" smtClean="0"/>
              <a:t>])</a:t>
            </a:r>
            <a:endParaRPr lang="ru-RU" sz="20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Химические свойства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Содержимое 3" descr="7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7" y="1643063"/>
            <a:ext cx="4333652" cy="4333652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Химические свойства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052513"/>
            <a:ext cx="8496300" cy="5184775"/>
          </a:xfrm>
        </p:spPr>
        <p:txBody>
          <a:bodyPr/>
          <a:lstStyle/>
          <a:p>
            <a:pPr eaLnBrk="1" hangingPunct="1"/>
            <a:r>
              <a:rPr lang="en-US" sz="1800" smtClean="0"/>
              <a:t>C</a:t>
            </a:r>
            <a:r>
              <a:rPr lang="ru-RU" sz="1800" smtClean="0"/>
              <a:t> кислотами и основаниями, если в результате реакции получается продукт, который выходит из сферы реакции (осадок, газ, малодиссоциирующие вещества, например, вода):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          </a:t>
            </a:r>
            <a:r>
              <a:rPr lang="ru-RU" sz="1800" smtClean="0"/>
              <a:t>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→ BaSO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↓ + HCl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CuSO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+2 NaOH → Cu(OH)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↓ + Na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aseline="-25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800" baseline="-25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800" smtClean="0"/>
              <a:t>C</a:t>
            </a:r>
            <a:r>
              <a:rPr lang="ru-RU" sz="1800" smtClean="0"/>
              <a:t> металлами, если свободный металл находится левее металла в составе соли в электрохимическом ряде активности металлов:</a:t>
            </a:r>
            <a:r>
              <a:rPr lang="en-US" sz="1800" smtClean="0"/>
              <a:t>  </a:t>
            </a: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   </a:t>
            </a:r>
            <a:r>
              <a:rPr lang="en-US" sz="2400" smtClean="0"/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Fe + CuSO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→ FeSO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+ Cu</a:t>
            </a:r>
            <a:endParaRPr lang="ru-RU" sz="2400" smtClean="0"/>
          </a:p>
          <a:p>
            <a:pPr eaLnBrk="1" hangingPunct="1"/>
            <a:endParaRPr lang="ru-RU" sz="1800" smtClean="0"/>
          </a:p>
          <a:p>
            <a:pPr eaLnBrk="1" hangingPunct="1"/>
            <a:r>
              <a:rPr lang="ru-RU" sz="1800" smtClean="0"/>
              <a:t>Между собой, если продукт реакции выходит из сферы реакции;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</a:t>
            </a:r>
            <a:r>
              <a:rPr lang="en-US" sz="2400" smtClean="0"/>
              <a:t>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+ Na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→ CaCO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+ 2NaCl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800" smtClean="0"/>
          </a:p>
          <a:p>
            <a:pPr eaLnBrk="1" hangingPunct="1"/>
            <a:r>
              <a:rPr lang="ru-RU" sz="1800" smtClean="0"/>
              <a:t>Некоторые соли разлагаются при нагревании:</a:t>
            </a: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       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CuCO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→ CuO + CO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359</Words>
  <Application>Microsoft Office PowerPoint</Application>
  <PresentationFormat>Экран (4:3)</PresentationFormat>
  <Paragraphs>97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Verdana</vt:lpstr>
      <vt:lpstr>Wingdings 2</vt:lpstr>
      <vt:lpstr>Calibri</vt:lpstr>
      <vt:lpstr>Times New Roman</vt:lpstr>
      <vt:lpstr>Аспект</vt:lpstr>
      <vt:lpstr>СОЛИ</vt:lpstr>
      <vt:lpstr>Что такое соль?</vt:lpstr>
      <vt:lpstr>Слайд 3</vt:lpstr>
      <vt:lpstr>Соли и их названия</vt:lpstr>
      <vt:lpstr>Названия солей</vt:lpstr>
      <vt:lpstr>Типы солей</vt:lpstr>
      <vt:lpstr>Типы солей</vt:lpstr>
      <vt:lpstr>Химические свойства</vt:lpstr>
      <vt:lpstr>Химические свойства</vt:lpstr>
      <vt:lpstr>Применение солей</vt:lpstr>
      <vt:lpstr>Применение солей</vt:lpstr>
      <vt:lpstr>Применение солей</vt:lpstr>
      <vt:lpstr>Применение солей</vt:lpstr>
      <vt:lpstr>Применение солей</vt:lpstr>
      <vt:lpstr>Слайд 15</vt:lpstr>
    </vt:vector>
  </TitlesOfParts>
  <Company>Школа_1985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</dc:title>
  <dc:creator>Пользователь</dc:creator>
  <cp:lastModifiedBy>Home</cp:lastModifiedBy>
  <cp:revision>15</cp:revision>
  <dcterms:created xsi:type="dcterms:W3CDTF">2010-02-03T10:59:51Z</dcterms:created>
  <dcterms:modified xsi:type="dcterms:W3CDTF">2013-03-31T11:02:00Z</dcterms:modified>
</cp:coreProperties>
</file>