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5" r:id="rId4"/>
    <p:sldId id="258" r:id="rId5"/>
    <p:sldId id="259" r:id="rId6"/>
    <p:sldId id="264" r:id="rId7"/>
    <p:sldId id="266" r:id="rId8"/>
    <p:sldId id="267" r:id="rId9"/>
    <p:sldId id="268" r:id="rId10"/>
    <p:sldId id="269" r:id="rId11"/>
    <p:sldId id="271" r:id="rId12"/>
    <p:sldId id="260" r:id="rId13"/>
    <p:sldId id="270" r:id="rId14"/>
    <p:sldId id="262" r:id="rId15"/>
    <p:sldId id="261" r:id="rId16"/>
    <p:sldId id="26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66"/>
    <a:srgbClr val="FABE00"/>
    <a:srgbClr val="D2A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57DC630-10C5-4778-95E8-7A837C544964}" type="datetimeFigureOut">
              <a:rPr lang="ru-RU"/>
              <a:pPr>
                <a:defRPr/>
              </a:pPr>
              <a:t>12.05.2013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74656F1-7B24-44EC-AF0C-BB51A4B5C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D5FD5D-D737-4A0F-BC9E-9D0D44596830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4F5EF-0632-4B55-8474-B8D068A55BAA}" type="datetimeFigureOut">
              <a:rPr lang="ru-RU"/>
              <a:pPr>
                <a:defRPr/>
              </a:pPr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ABE67-78B6-47DA-A634-8EAF4FF6A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1B744-B36D-4481-BD01-74B25FEB4AA8}" type="datetimeFigureOut">
              <a:rPr lang="ru-RU"/>
              <a:pPr>
                <a:defRPr/>
              </a:pPr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E6317-142B-4DB5-9158-459081EB5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29E67-BCFF-4A03-A32A-3767FA25BDE3}" type="datetimeFigureOut">
              <a:rPr lang="ru-RU"/>
              <a:pPr>
                <a:defRPr/>
              </a:pPr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C5CD4-950C-4CC8-854F-C43577E8B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73E2B-DB7E-47A1-8534-7CADE4B50E40}" type="datetimeFigureOut">
              <a:rPr lang="ru-RU"/>
              <a:pPr>
                <a:defRPr/>
              </a:pPr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1003B-385E-4E28-95F0-BD5E68A82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7CEFF-652B-4D8E-B432-D1CB1BD0A630}" type="datetimeFigureOut">
              <a:rPr lang="ru-RU"/>
              <a:pPr>
                <a:defRPr/>
              </a:pPr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33ACB-AB1E-4D0E-BEA2-6B66E5326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6155E-621D-43F1-845C-99AA5AF7B43B}" type="datetimeFigureOut">
              <a:rPr lang="ru-RU"/>
              <a:pPr>
                <a:defRPr/>
              </a:pPr>
              <a:t>12.05.2013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1729C-0002-481D-8BF5-1B77A80D2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E704D-3638-4626-933B-88F22A3FF609}" type="datetimeFigureOut">
              <a:rPr lang="ru-RU"/>
              <a:pPr>
                <a:defRPr/>
              </a:pPr>
              <a:t>12.05.2013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544BD-A6A9-477F-852A-CFEC3DDC7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E04D2-C9B3-4D83-905C-4022BB930ED7}" type="datetimeFigureOut">
              <a:rPr lang="ru-RU"/>
              <a:pPr>
                <a:defRPr/>
              </a:pPr>
              <a:t>12.05.2013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7A418-8EE0-46CE-9DAF-97799102E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84C45-2FEC-44ED-AA12-98257198C6D7}" type="datetimeFigureOut">
              <a:rPr lang="ru-RU"/>
              <a:pPr>
                <a:defRPr/>
              </a:pPr>
              <a:t>12.05.2013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7A3DC-05F8-41F7-B2BD-983229274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3AC2C-38ED-4309-A7CF-B233EE44DB8E}" type="datetimeFigureOut">
              <a:rPr lang="ru-RU"/>
              <a:pPr>
                <a:defRPr/>
              </a:pPr>
              <a:t>12.05.2013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920EC-08C6-4F7D-A3B0-E3E11A53D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EED1F-F180-4300-81D1-8128E6D30C22}" type="datetimeFigureOut">
              <a:rPr lang="ru-RU"/>
              <a:pPr>
                <a:defRPr/>
              </a:pPr>
              <a:t>12.05.2013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1028A-1A9F-4005-80F9-E091171145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377005-31E6-449F-B8A3-E37C5AB0546C}" type="datetimeFigureOut">
              <a:rPr lang="ru-RU"/>
              <a:pPr>
                <a:defRPr/>
              </a:pPr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C5DDA7-23DB-4486-9E93-497038243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500063" y="1428750"/>
            <a:ext cx="80724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 dirty="0">
                <a:solidFill>
                  <a:srgbClr val="FFFF00"/>
                </a:solidFill>
                <a:latin typeface="Arial Black" pitchFamily="34" charset="0"/>
              </a:rPr>
              <a:t>Аномальные свойства </a:t>
            </a:r>
          </a:p>
          <a:p>
            <a:pPr algn="ctr"/>
            <a:r>
              <a:rPr lang="ru-RU" sz="7200" dirty="0">
                <a:solidFill>
                  <a:srgbClr val="FFFF00"/>
                </a:solidFill>
                <a:latin typeface="Arial Black" pitchFamily="34" charset="0"/>
              </a:rPr>
              <a:t>воды</a:t>
            </a:r>
            <a:endParaRPr lang="ru-RU" sz="60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857250" y="142875"/>
            <a:ext cx="77152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Arial Black" pitchFamily="34" charset="0"/>
              </a:rPr>
              <a:t>Причиной аномальных свойств воды являются водородные связи – электростатическое притяжение между положительно поляризованным атомом водорода и отрицательно поляризованным атомом кислорода другой молекулы.</a:t>
            </a:r>
          </a:p>
        </p:txBody>
      </p:sp>
      <p:sp>
        <p:nvSpPr>
          <p:cNvPr id="3" name="Овал 2"/>
          <p:cNvSpPr/>
          <p:nvPr/>
        </p:nvSpPr>
        <p:spPr>
          <a:xfrm>
            <a:off x="1857375" y="3643313"/>
            <a:ext cx="714375" cy="71437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4" name="Овал 3"/>
          <p:cNvSpPr/>
          <p:nvPr/>
        </p:nvSpPr>
        <p:spPr>
          <a:xfrm>
            <a:off x="3214688" y="2857500"/>
            <a:ext cx="714375" cy="71437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5" name="Овал 4"/>
          <p:cNvSpPr/>
          <p:nvPr/>
        </p:nvSpPr>
        <p:spPr>
          <a:xfrm>
            <a:off x="2286000" y="5143500"/>
            <a:ext cx="714375" cy="71437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6" name="Овал 5"/>
          <p:cNvSpPr/>
          <p:nvPr/>
        </p:nvSpPr>
        <p:spPr>
          <a:xfrm>
            <a:off x="3786188" y="4429125"/>
            <a:ext cx="714375" cy="71437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7" name="Овал 6"/>
          <p:cNvSpPr/>
          <p:nvPr/>
        </p:nvSpPr>
        <p:spPr>
          <a:xfrm>
            <a:off x="5357813" y="5000625"/>
            <a:ext cx="714375" cy="71437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8" name="Овал 7"/>
          <p:cNvSpPr/>
          <p:nvPr/>
        </p:nvSpPr>
        <p:spPr>
          <a:xfrm>
            <a:off x="3786188" y="3429000"/>
            <a:ext cx="285750" cy="2857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9" name="Овал 8"/>
          <p:cNvSpPr/>
          <p:nvPr/>
        </p:nvSpPr>
        <p:spPr>
          <a:xfrm>
            <a:off x="2500313" y="3571875"/>
            <a:ext cx="285750" cy="2857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0" name="Овал 9"/>
          <p:cNvSpPr/>
          <p:nvPr/>
        </p:nvSpPr>
        <p:spPr>
          <a:xfrm>
            <a:off x="1714500" y="3500438"/>
            <a:ext cx="285750" cy="2857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1" name="Овал 10"/>
          <p:cNvSpPr/>
          <p:nvPr/>
        </p:nvSpPr>
        <p:spPr>
          <a:xfrm>
            <a:off x="3857625" y="2857500"/>
            <a:ext cx="285750" cy="2857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2" name="Овал 11"/>
          <p:cNvSpPr/>
          <p:nvPr/>
        </p:nvSpPr>
        <p:spPr>
          <a:xfrm>
            <a:off x="2928938" y="5143500"/>
            <a:ext cx="285750" cy="2857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3" name="Овал 12"/>
          <p:cNvSpPr/>
          <p:nvPr/>
        </p:nvSpPr>
        <p:spPr>
          <a:xfrm>
            <a:off x="2286000" y="4929188"/>
            <a:ext cx="285750" cy="2857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4" name="Овал 13"/>
          <p:cNvSpPr/>
          <p:nvPr/>
        </p:nvSpPr>
        <p:spPr>
          <a:xfrm>
            <a:off x="4357688" y="4286250"/>
            <a:ext cx="285750" cy="2857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5" name="Овал 14"/>
          <p:cNvSpPr/>
          <p:nvPr/>
        </p:nvSpPr>
        <p:spPr>
          <a:xfrm>
            <a:off x="4429125" y="4929188"/>
            <a:ext cx="285750" cy="2857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6" name="Овал 15"/>
          <p:cNvSpPr/>
          <p:nvPr/>
        </p:nvSpPr>
        <p:spPr>
          <a:xfrm>
            <a:off x="5500688" y="4714875"/>
            <a:ext cx="285750" cy="2857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7" name="Овал 16"/>
          <p:cNvSpPr/>
          <p:nvPr/>
        </p:nvSpPr>
        <p:spPr>
          <a:xfrm>
            <a:off x="6072188" y="5072063"/>
            <a:ext cx="285750" cy="2857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8" name="Овал 17"/>
          <p:cNvSpPr/>
          <p:nvPr/>
        </p:nvSpPr>
        <p:spPr>
          <a:xfrm>
            <a:off x="5286375" y="3214688"/>
            <a:ext cx="285750" cy="2857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9" name="Овал 18"/>
          <p:cNvSpPr/>
          <p:nvPr/>
        </p:nvSpPr>
        <p:spPr>
          <a:xfrm>
            <a:off x="5857875" y="3429000"/>
            <a:ext cx="285750" cy="2857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0" name="Овал 19"/>
          <p:cNvSpPr/>
          <p:nvPr/>
        </p:nvSpPr>
        <p:spPr>
          <a:xfrm>
            <a:off x="5214938" y="3500438"/>
            <a:ext cx="714375" cy="71437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-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2786063" y="3429000"/>
            <a:ext cx="428625" cy="21431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5" idx="6"/>
          </p:cNvCxnSpPr>
          <p:nvPr/>
        </p:nvCxnSpPr>
        <p:spPr>
          <a:xfrm>
            <a:off x="4714875" y="5072063"/>
            <a:ext cx="642938" cy="14287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643438" y="4071938"/>
            <a:ext cx="571500" cy="28575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13" idx="0"/>
          </p:cNvCxnSpPr>
          <p:nvPr/>
        </p:nvCxnSpPr>
        <p:spPr>
          <a:xfrm rot="16200000" flipH="1">
            <a:off x="2071688" y="4572000"/>
            <a:ext cx="571500" cy="14287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3214688" y="4929188"/>
            <a:ext cx="571500" cy="28575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endCxn id="20" idx="4"/>
          </p:cNvCxnSpPr>
          <p:nvPr/>
        </p:nvCxnSpPr>
        <p:spPr>
          <a:xfrm rot="16200000" flipV="1">
            <a:off x="5357813" y="4429125"/>
            <a:ext cx="500062" cy="7143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J:\Мама\мама\Химия\Презентации\рисунки для химии\Металлы\водородные связи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428625"/>
            <a:ext cx="4846638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J:\Мама\мама\Химия\Презентации\рисунки для химии\Металлы\вод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3" y="2643188"/>
            <a:ext cx="36290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J:\Мама\мама\Химия\Вода\Для презентаций о воде\Структура льд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85750"/>
            <a:ext cx="8878888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7188"/>
            <a:ext cx="9144000" cy="618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1071563" y="2428875"/>
            <a:ext cx="6929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Arial Black" pitchFamily="34" charset="0"/>
              </a:rPr>
              <a:t>Вода – единственное вещество, которое существует в природе в трех агрегатных состояниях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J:\Мама\мама\Химия\Вода\Для презентаций о воде\000046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0"/>
            <a:ext cx="385762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J:\Мама\мама\Химия\Вода\Для презентаций о воде\SK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500" y="0"/>
            <a:ext cx="5000625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J:\Мама\мама\Химия\Вода\Для презентаций о воде\104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0500" y="3106738"/>
            <a:ext cx="5000625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142875" y="4943475"/>
            <a:ext cx="3857625" cy="19145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000">
                <a:latin typeface="Arial Black" pitchFamily="34" charset="0"/>
              </a:rPr>
              <a:t>Благодаря постоянным переходам из одного состояния в другое на Земле осуществляется круговорот воды</a:t>
            </a:r>
          </a:p>
        </p:txBody>
      </p:sp>
      <p:sp>
        <p:nvSpPr>
          <p:cNvPr id="8" name="Круговая стрелка 7"/>
          <p:cNvSpPr/>
          <p:nvPr/>
        </p:nvSpPr>
        <p:spPr>
          <a:xfrm rot="11609578">
            <a:off x="3529013" y="2743200"/>
            <a:ext cx="979487" cy="97948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803131"/>
              <a:gd name="adj5" fmla="val 12500"/>
            </a:avLst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Круговая стрелка 9"/>
          <p:cNvSpPr/>
          <p:nvPr/>
        </p:nvSpPr>
        <p:spPr>
          <a:xfrm rot="4293451" flipH="1">
            <a:off x="3787775" y="2273300"/>
            <a:ext cx="1344613" cy="1274763"/>
          </a:xfrm>
          <a:prstGeom prst="circularArrow">
            <a:avLst>
              <a:gd name="adj1" fmla="val 9216"/>
              <a:gd name="adj2" fmla="val 1142317"/>
              <a:gd name="adj3" fmla="val 19471405"/>
              <a:gd name="adj4" fmla="val 10982086"/>
              <a:gd name="adj5" fmla="val 8607"/>
            </a:avLst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Круговая стрелка 10"/>
          <p:cNvSpPr/>
          <p:nvPr/>
        </p:nvSpPr>
        <p:spPr>
          <a:xfrm rot="3974171">
            <a:off x="3870325" y="2441575"/>
            <a:ext cx="977900" cy="9779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027214"/>
              <a:gd name="adj5" fmla="val 12500"/>
            </a:avLst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Круговая стрелка 11"/>
          <p:cNvSpPr/>
          <p:nvPr/>
        </p:nvSpPr>
        <p:spPr>
          <a:xfrm rot="18450535">
            <a:off x="3409950" y="2338388"/>
            <a:ext cx="979487" cy="97948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214852"/>
              <a:gd name="adj5" fmla="val 12500"/>
            </a:avLst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Круговая стрелка 12"/>
          <p:cNvSpPr/>
          <p:nvPr/>
        </p:nvSpPr>
        <p:spPr>
          <a:xfrm rot="11776637" flipH="1">
            <a:off x="3295650" y="2735263"/>
            <a:ext cx="1344613" cy="1273175"/>
          </a:xfrm>
          <a:prstGeom prst="circularArrow">
            <a:avLst>
              <a:gd name="adj1" fmla="val 9216"/>
              <a:gd name="adj2" fmla="val 1142317"/>
              <a:gd name="adj3" fmla="val 19471405"/>
              <a:gd name="adj4" fmla="val 10982086"/>
              <a:gd name="adj5" fmla="val 8607"/>
            </a:avLst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Круговая стрелка 13"/>
          <p:cNvSpPr/>
          <p:nvPr/>
        </p:nvSpPr>
        <p:spPr>
          <a:xfrm rot="18408712" flipH="1">
            <a:off x="3170238" y="2068513"/>
            <a:ext cx="1344612" cy="1274762"/>
          </a:xfrm>
          <a:prstGeom prst="circularArrow">
            <a:avLst>
              <a:gd name="adj1" fmla="val 9216"/>
              <a:gd name="adj2" fmla="val 1142317"/>
              <a:gd name="adj3" fmla="val 19471405"/>
              <a:gd name="adj4" fmla="val 10982086"/>
              <a:gd name="adj5" fmla="val 8607"/>
            </a:avLst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J:\Мама\мама\Химия\Вода\Для презентаций о воде\Круговорот вод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84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0" y="578643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Arial Black" pitchFamily="34" charset="0"/>
              </a:rPr>
              <a:t>Воды с поверхности океана испаряется больше, чем выпадает осадков, поэтому суша не пересыхает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J:\Мама\мама\Химия\Вода\Для презентаций о воде\Облака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7563" y="71438"/>
            <a:ext cx="56102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4200525"/>
            <a:ext cx="91440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>
                <a:latin typeface="Arial Black" pitchFamily="34" charset="0"/>
                <a:cs typeface="Times New Roman" pitchFamily="18" charset="0"/>
              </a:rPr>
              <a:t>Теплый воздух поднимается вверх. При поднятии давление уменьшается, поэтому воздух расширяется и из-за совершающейся работы (физика) охлаждается. Влага конденсируется. Так на высоте 1-2 километров образуются слоистые облака. </a:t>
            </a:r>
            <a:endParaRPr lang="ru-RU">
              <a:latin typeface="Arial Black" pitchFamily="34" charset="0"/>
            </a:endParaRPr>
          </a:p>
          <a:p>
            <a:pPr algn="just" eaLnBrk="0" hangingPunct="0"/>
            <a:r>
              <a:rPr lang="ru-RU">
                <a:latin typeface="Arial Black" pitchFamily="34" charset="0"/>
                <a:cs typeface="Times New Roman" pitchFamily="18" charset="0"/>
              </a:rPr>
              <a:t>На высоте 3-4 километров образуются кучевые облака. В нижней части они – из капелек воды, в верхней – из кристалликов льда. Кучевое облако может нести до 1 миллиона тонн воды. Когда ледяной кристаллик подрастет, он начнет падать. Если лед растает, будет дождь, не растает – снег или град.</a:t>
            </a:r>
            <a:endParaRPr lang="ru-RU">
              <a:latin typeface="Arial Black" pitchFamily="34" charset="0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0" y="785813"/>
            <a:ext cx="32146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Arial Black" pitchFamily="34" charset="0"/>
              </a:rPr>
              <a:t>Как образуются облака?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285750" y="714375"/>
            <a:ext cx="85725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Глава «Вода» в великой книге познания занимает большое место, но пока она только начата.</a:t>
            </a:r>
          </a:p>
          <a:p>
            <a:pPr algn="ctr">
              <a:defRPr/>
            </a:pPr>
            <a:endParaRPr lang="ru-RU" sz="48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pPr algn="r" eaLnBrk="0" hangingPunct="0">
              <a:defRPr/>
            </a:pPr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Дж. </a:t>
            </a:r>
            <a:r>
              <a:rPr lang="ru-RU" sz="3600" dirty="0" err="1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Пиккарди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Мама\мама\Химия\Вода\Для презентаций о воде\71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14375" y="285750"/>
            <a:ext cx="77152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chemeClr val="bg1"/>
                </a:solidFill>
                <a:latin typeface="Arial Black" pitchFamily="34" charset="0"/>
              </a:rPr>
              <a:t>Вода – вещество, обладающее аномальными физическими свойствами.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1857375"/>
            <a:ext cx="7072313" cy="3416300"/>
          </a:xfrm>
          <a:prstGeom prst="rect">
            <a:avLst/>
          </a:prstGeom>
          <a:solidFill>
            <a:srgbClr val="92D050">
              <a:alpha val="60000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1"/>
                </a:solidFill>
                <a:latin typeface="Arial Black" pitchFamily="34" charset="0"/>
              </a:rPr>
              <a:t>«Неправильными» у воды являются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400" dirty="0">
                <a:solidFill>
                  <a:schemeClr val="bg1"/>
                </a:solidFill>
                <a:latin typeface="Arial Black" pitchFamily="34" charset="0"/>
              </a:rPr>
              <a:t>Аномально высокие температуры кипения и плавления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400" dirty="0">
                <a:solidFill>
                  <a:schemeClr val="bg1"/>
                </a:solidFill>
                <a:latin typeface="Arial Black" pitchFamily="34" charset="0"/>
              </a:rPr>
              <a:t>Аномальная зависимость плотности от температуры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400" dirty="0">
                <a:solidFill>
                  <a:schemeClr val="bg1"/>
                </a:solidFill>
                <a:latin typeface="Arial Black" pitchFamily="34" charset="0"/>
              </a:rPr>
              <a:t>Аномально высокое поверхностное натяжение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400" dirty="0">
                <a:solidFill>
                  <a:schemeClr val="bg1"/>
                </a:solidFill>
                <a:latin typeface="Arial Black" pitchFamily="34" charset="0"/>
              </a:rPr>
              <a:t>Аномально высокая теплоемкость</a:t>
            </a:r>
          </a:p>
          <a:p>
            <a:pPr marL="342900" indent="-342900" algn="ctr">
              <a:defRPr/>
            </a:pPr>
            <a:r>
              <a:rPr lang="ru-RU" sz="2400" dirty="0">
                <a:solidFill>
                  <a:schemeClr val="bg1"/>
                </a:solidFill>
                <a:latin typeface="Arial Black" pitchFamily="34" charset="0"/>
              </a:rPr>
              <a:t>и другие свойства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:\Мама\мама\Химия\Вода\Для презентаций о воде\Температур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357188"/>
            <a:ext cx="3922712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500063" y="785813"/>
            <a:ext cx="37147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Arial Black" pitchFamily="34" charset="0"/>
              </a:rPr>
              <a:t>Сравнение свойств водородных соединений в ряду: Н</a:t>
            </a:r>
            <a:r>
              <a:rPr lang="ru-RU" sz="2400" baseline="-25000">
                <a:latin typeface="Arial Black" pitchFamily="34" charset="0"/>
              </a:rPr>
              <a:t>2</a:t>
            </a:r>
            <a:r>
              <a:rPr lang="ru-RU" sz="2400">
                <a:latin typeface="Arial Black" pitchFamily="34" charset="0"/>
              </a:rPr>
              <a:t>О, Н</a:t>
            </a:r>
            <a:r>
              <a:rPr lang="ru-RU" sz="2400" baseline="-25000">
                <a:latin typeface="Arial Black" pitchFamily="34" charset="0"/>
              </a:rPr>
              <a:t>2</a:t>
            </a:r>
            <a:r>
              <a:rPr lang="en-US" sz="2400">
                <a:latin typeface="Arial Black" pitchFamily="34" charset="0"/>
              </a:rPr>
              <a:t>S</a:t>
            </a:r>
            <a:r>
              <a:rPr lang="ru-RU" sz="2400">
                <a:latin typeface="Arial Black" pitchFamily="34" charset="0"/>
              </a:rPr>
              <a:t>, Н</a:t>
            </a:r>
            <a:r>
              <a:rPr lang="ru-RU" sz="2400" baseline="-25000">
                <a:latin typeface="Arial Black" pitchFamily="34" charset="0"/>
              </a:rPr>
              <a:t>2</a:t>
            </a:r>
            <a:r>
              <a:rPr lang="en-US" sz="2400">
                <a:latin typeface="Arial Black" pitchFamily="34" charset="0"/>
              </a:rPr>
              <a:t>Se, H</a:t>
            </a:r>
            <a:r>
              <a:rPr lang="en-US" sz="2400" baseline="-25000">
                <a:latin typeface="Arial Black" pitchFamily="34" charset="0"/>
              </a:rPr>
              <a:t>2</a:t>
            </a:r>
            <a:r>
              <a:rPr lang="en-US" sz="2400">
                <a:latin typeface="Arial Black" pitchFamily="34" charset="0"/>
              </a:rPr>
              <a:t>Te</a:t>
            </a:r>
            <a:r>
              <a:rPr lang="ru-RU" sz="2400">
                <a:latin typeface="Arial Black" pitchFamily="34" charset="0"/>
              </a:rPr>
              <a:t> показывает, что вода должна замерзать при </a:t>
            </a:r>
          </a:p>
          <a:p>
            <a:r>
              <a:rPr lang="ru-RU" sz="2400">
                <a:latin typeface="Arial Black" pitchFamily="34" charset="0"/>
              </a:rPr>
              <a:t>-100˚С и закипать при -80˚С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:\Мама\мама\Химия\Вода\Для презентаций о воде\Водоем зимой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142875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5143500" y="2214563"/>
            <a:ext cx="38576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Arial Black" pitchFamily="34" charset="0"/>
              </a:rPr>
              <a:t>Все тела при нагревании расширяются. Вода расширяется при охлаждении. Наибольшую плотность она имеет при +4</a:t>
            </a:r>
            <a:r>
              <a:rPr lang="ru-RU" sz="2400" baseline="30000">
                <a:latin typeface="Arial Black" pitchFamily="34" charset="0"/>
              </a:rPr>
              <a:t>0</a:t>
            </a:r>
            <a:r>
              <a:rPr lang="ru-RU" sz="2400">
                <a:latin typeface="Arial Black" pitchFamily="34" charset="0"/>
              </a:rPr>
              <a:t>С – 1000 г/л. Лед плавает на поверхности. Так как плотность льда меньше – 900 г/л.</a:t>
            </a:r>
          </a:p>
        </p:txBody>
      </p:sp>
      <p:pic>
        <p:nvPicPr>
          <p:cNvPr id="6148" name="Picture 3" descr="J:\Мама\мама\Химия\Вода\Для презентаций о воде\водоем\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813" y="4071938"/>
            <a:ext cx="3357562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 descr="J:\Мама\мама\Химия\Вода\Для презентаций о воде\водоем\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0" y="142875"/>
            <a:ext cx="2886075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:\Мама\мама\Химия\Вода\Для презентаций о воде\EARTH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00375" y="1785938"/>
            <a:ext cx="598328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57188" y="71438"/>
            <a:ext cx="850106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>
                <a:latin typeface="Arial Black" pitchFamily="34" charset="0"/>
                <a:cs typeface="Times New Roman" pitchFamily="18" charset="0"/>
              </a:rPr>
              <a:t>Вода имеет очень большую удельную теплоемкость. Чтобы нагреть на 1 </a:t>
            </a:r>
            <a:r>
              <a:rPr lang="ru-RU" sz="2000" baseline="30000">
                <a:latin typeface="Arial Black" pitchFamily="34" charset="0"/>
                <a:cs typeface="Times New Roman" pitchFamily="18" charset="0"/>
              </a:rPr>
              <a:t>0</a:t>
            </a:r>
            <a:r>
              <a:rPr lang="ru-RU" sz="2000">
                <a:latin typeface="Arial Black" pitchFamily="34" charset="0"/>
                <a:cs typeface="Times New Roman" pitchFamily="18" charset="0"/>
              </a:rPr>
              <a:t> 1 г воды, надо затратить тепла в 10-20 раз больше, чем для других веществ. Поглощая теплоту летом и отдавая ее зимой, океан смягчает климат на планете. </a:t>
            </a:r>
            <a:endParaRPr lang="ru-RU" sz="2000">
              <a:latin typeface="Arial Black" pitchFamily="34" charset="0"/>
            </a:endParaRP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285750" y="2500313"/>
            <a:ext cx="25717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Arial Black" pitchFamily="34" charset="0"/>
              </a:rPr>
              <a:t>Если бы не было столь высокой теплоемкости и ¾ планеты не были бы покрыты водой, зимой Земля превратилась в ледяную пустыню, а летом – выгорела от жары.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71438" y="84138"/>
            <a:ext cx="892968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Arial Black" pitchFamily="34" charset="0"/>
              </a:rPr>
              <a:t>Аномально большая теплота парообразования. Испаряя воду через поры кожи, организм человека имеет возможность поддерживать определенную температуру тела. Если бы удельная теплота парообразования воды была в 10 раз меньше (как у керосина или жидкого азота), мелкие водоемы пересохли бы, дождь испарялся зачастую еще в воздухе, а леса и луга вскоре бы  превратились в пустыню.</a:t>
            </a:r>
          </a:p>
        </p:txBody>
      </p:sp>
      <p:pic>
        <p:nvPicPr>
          <p:cNvPr id="8195" name="Picture 3" descr="J:\Мама\мама\Химия\Вода\Для презентаций о воде\SS28013б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3571875"/>
            <a:ext cx="890111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J:\Мама\мама\Химия\Вода\Для презентаций о воде\водоем\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2428875"/>
            <a:ext cx="29098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J:\Мама\мама\Химия\Вода\Для презентаций о воде\водоем\4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614363"/>
            <a:ext cx="2928938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J:\Мама\мама\Химия\Вода\Для презентаций о воде\водоем\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5" y="4446588"/>
            <a:ext cx="2928938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3071813" y="263525"/>
            <a:ext cx="57864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Arial Black" pitchFamily="34" charset="0"/>
              </a:rPr>
              <a:t>Аномально высокое поверхностное натяжение не только позволяет водомеркам бегать по поверхности воды, но, главное, поднимает воду по капиллярам, питая растения</a:t>
            </a:r>
          </a:p>
        </p:txBody>
      </p:sp>
      <p:pic>
        <p:nvPicPr>
          <p:cNvPr id="9222" name="Picture 5" descr="J:\Мама\мама\Химия\Вода\Для презентаций о воде\_R_IS_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68638" y="2571750"/>
            <a:ext cx="601345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J:\Мама\мама\Химия\Вода\Для презентаций о воде\500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429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1143000" y="3143250"/>
            <a:ext cx="66436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FFFF00"/>
                </a:solidFill>
                <a:latin typeface="Arial Black" pitchFamily="34" charset="0"/>
              </a:rPr>
              <a:t>Без любой из этих из аномалий воды жизнь была бы </a:t>
            </a:r>
          </a:p>
          <a:p>
            <a:pPr algn="ctr"/>
            <a:r>
              <a:rPr lang="ru-RU" sz="2800">
                <a:solidFill>
                  <a:srgbClr val="FFFF00"/>
                </a:solidFill>
                <a:latin typeface="Arial Black" pitchFamily="34" charset="0"/>
              </a:rPr>
              <a:t>не возможна!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479</Words>
  <Application>Microsoft Office PowerPoint</Application>
  <PresentationFormat>Экран (4:3)</PresentationFormat>
  <Paragraphs>47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Пономарева Е.А.</dc:creator>
  <cp:lastModifiedBy>Home</cp:lastModifiedBy>
  <cp:revision>36</cp:revision>
  <dcterms:created xsi:type="dcterms:W3CDTF">2008-03-02T17:38:46Z</dcterms:created>
  <dcterms:modified xsi:type="dcterms:W3CDTF">2013-05-12T04:52:04Z</dcterms:modified>
</cp:coreProperties>
</file>