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3" r:id="rId19"/>
    <p:sldId id="279" r:id="rId20"/>
    <p:sldId id="280" r:id="rId21"/>
    <p:sldId id="274" r:id="rId22"/>
    <p:sldId id="275" r:id="rId23"/>
    <p:sldId id="276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382" autoAdjust="0"/>
    <p:restoredTop sz="94660"/>
  </p:normalViewPr>
  <p:slideViewPr>
    <p:cSldViewPr>
      <p:cViewPr varScale="1">
        <p:scale>
          <a:sx n="71" d="100"/>
          <a:sy n="71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36712"/>
            <a:ext cx="78516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+mn-lt"/>
              </a:rPr>
              <a:t>Презентация к родительскому собранию по теме : «Психологические особенности старшеклассников».</a:t>
            </a:r>
            <a:endParaRPr lang="ru-RU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4542656" cy="86409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Подготовлено педагогом-психологом 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 МОУ СОШ № 11 г. Павловский Посад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err="1" smtClean="0">
                <a:solidFill>
                  <a:srgbClr val="FFFF00"/>
                </a:solidFill>
              </a:rPr>
              <a:t>Глуховой</a:t>
            </a:r>
            <a:r>
              <a:rPr lang="ru-RU" sz="2800" b="1" i="1" dirty="0" smtClean="0">
                <a:solidFill>
                  <a:srgbClr val="FFFF00"/>
                </a:solidFill>
              </a:rPr>
              <a:t> Т.Ю.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37890" name="Picture 2" descr="http://www.hv-life.ru/Media/files/images/files_3/1210757931_wii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3312368" cy="2145748"/>
          </a:xfrm>
          <a:prstGeom prst="rect">
            <a:avLst/>
          </a:prstGeom>
          <a:noFill/>
        </p:spPr>
      </p:pic>
      <p:pic>
        <p:nvPicPr>
          <p:cNvPr id="37892" name="Picture 4" descr="http://3.bp.blogspot.com/-feD0rVS9KTg/TtufjcaYOJI/AAAAAAAAAKI/HCqPla_kL-M/s1600/4646443-family-cycling-through-a-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168352" cy="2114875"/>
          </a:xfrm>
          <a:prstGeom prst="rect">
            <a:avLst/>
          </a:prstGeom>
          <a:noFill/>
        </p:spPr>
      </p:pic>
      <p:pic>
        <p:nvPicPr>
          <p:cNvPr id="37894" name="Picture 6" descr="http://images1.afamily.channelvn.net/Images/Uploaded/Share/2010/09/01/mecon010910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208" y="4581128"/>
            <a:ext cx="3572792" cy="21328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193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  <a:latin typeface="+mn-lt"/>
              </a:rPr>
              <a:t>Как помочь своему ребёнку в становлении самосознания: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424847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Поддерживать представление старшеклассников о собственной уникальности, но в то же время показывать, что каждый из них точно так же убеждён в своей уникальности, именно поэтому её нельзя считать проявлением собственного превосходства над другими. Уважая свою уникальность, нужно уважать и неповторимость других людей, чужое мнение, стремиться понять точку зрения другого, не навязывать свои взгляды окружающим.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Направлять внимание старшеклассников на изучение опыта старших, на уроки человечества, на историю  собственной жизни.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Раскрывать перспективу жизни старшеклассников, показывать варианты их будущего, тем более, что мечты о будущем занимают центральное место в их переживаниях.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122413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B050"/>
                </a:solidFill>
                <a:latin typeface="+mn-lt"/>
              </a:rPr>
              <a:t>Важным вопросом является выстраивание взаимоотношений со взрослыми и сверстниками.</a:t>
            </a:r>
            <a:endParaRPr lang="ru-RU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8143056" cy="417646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Отношения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883315">
            <a:off x="3342796" y="2569765"/>
            <a:ext cx="305729" cy="1090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806258">
            <a:off x="5529040" y="2556462"/>
            <a:ext cx="282157" cy="1170748"/>
          </a:xfrm>
          <a:prstGeom prst="downArrow">
            <a:avLst>
              <a:gd name="adj1" fmla="val 521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42900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с родителями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429000"/>
            <a:ext cx="226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со  сверстниками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789040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противоречивы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носят интимно – личностный                                                                   характер </a:t>
            </a:r>
            <a:endParaRPr lang="ru-RU" b="1" i="1" dirty="0"/>
          </a:p>
        </p:txBody>
      </p:sp>
      <p:pic>
        <p:nvPicPr>
          <p:cNvPr id="14" name="Picture 4" descr="http://www.matrony.ru/wp-content/uploads/78631172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941168"/>
            <a:ext cx="2283682" cy="1598578"/>
          </a:xfrm>
          <a:prstGeom prst="rect">
            <a:avLst/>
          </a:prstGeom>
          <a:noFill/>
        </p:spPr>
      </p:pic>
      <p:pic>
        <p:nvPicPr>
          <p:cNvPr id="18" name="Picture 8" descr="http://www.strana-sovetov.com/images/stories/tip/kids/nravsvennoe-vospitanie-podrostko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37670"/>
            <a:ext cx="1872208" cy="1811610"/>
          </a:xfrm>
          <a:prstGeom prst="rect">
            <a:avLst/>
          </a:prstGeom>
          <a:noFill/>
        </p:spPr>
      </p:pic>
      <p:pic>
        <p:nvPicPr>
          <p:cNvPr id="16386" name="Picture 2" descr="http://www.tv21.ru/img/newsimages/20100915/5_b5b261d7dd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2903984" cy="21779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1625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rgbClr val="FFFF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rgbClr val="FFFF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rgbClr val="FFFF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00B050"/>
                </a:solidFill>
                <a:latin typeface="+mn-lt"/>
              </a:rPr>
              <a:t>Формирование эмоционально-волевой сферы ребёнка – самый трудный этап становления. </a:t>
            </a:r>
            <a:br>
              <a:rPr lang="ru-RU" sz="3100" i="1" dirty="0" smtClean="0">
                <a:solidFill>
                  <a:srgbClr val="00B05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00B050"/>
                </a:solidFill>
                <a:latin typeface="+mn-lt"/>
              </a:rPr>
              <a:t>Важно:</a:t>
            </a:r>
            <a:r>
              <a:rPr lang="ru-RU" sz="2400" i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dirty="0" smtClean="0">
                <a:solidFill>
                  <a:srgbClr val="FFFF00"/>
                </a:solidFill>
                <a:latin typeface="+mn-lt"/>
              </a:rPr>
            </a:br>
            <a:endParaRPr lang="ru-RU" sz="2400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84976" cy="4320480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сохранять спокойствие;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уважительно относиться к проявлению в беседах с ребёнком его желания утвердиться в собственном мнении.</a:t>
            </a:r>
          </a:p>
          <a:p>
            <a:pPr algn="l"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Возможно использовать схему обсуждения проблемы: «Ты ... Хочешь сделать, сказать, убедить меня в ....  Хорошо... Давай теперь попробуем предположить, что получится впоследствии... Как будут развиваться события, по-твоему,...  »</a:t>
            </a:r>
          </a:p>
          <a:p>
            <a:pPr algn="l"/>
            <a:endParaRPr lang="ru-RU" b="1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1256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00B050"/>
                </a:solidFill>
                <a:latin typeface="+mn-lt"/>
              </a:rPr>
              <a:t>Проблема десятиклассников.</a:t>
            </a:r>
            <a:endParaRPr lang="ru-RU" sz="4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496944" cy="3816424"/>
          </a:xfrm>
        </p:spPr>
        <p:txBody>
          <a:bodyPr/>
          <a:lstStyle/>
          <a:p>
            <a:pPr algn="l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Ярко выраженное желание отдохнуть после напряженного девятого и перед выпускным одиннадцатым классом.</a:t>
            </a:r>
          </a:p>
          <a:p>
            <a:pPr algn="l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Опасность  - можно, не желая того, позволить ребенку основательно «расслабиться» и потерять не только рабочий тонус, но и драгоценное время для подготовки к выпускным экзаменам.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1368152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00B050"/>
                </a:solidFill>
                <a:latin typeface="+mn-lt"/>
              </a:rPr>
              <a:t>Что происходит дальше:</a:t>
            </a:r>
            <a:endParaRPr lang="ru-RU" sz="5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4392488"/>
          </a:xfrm>
        </p:spPr>
        <p:txBody>
          <a:bodyPr/>
          <a:lstStyle/>
          <a:p>
            <a:pPr marL="514350" indent="-514350" algn="ctr">
              <a:buFont typeface="Wingdings" pitchFamily="2" charset="2"/>
              <a:buAutoNum type="arabicPeriod"/>
              <a:defRPr/>
            </a:pPr>
            <a:endParaRPr lang="ru-RU" b="1" i="1" dirty="0" smtClean="0"/>
          </a:p>
          <a:p>
            <a:pPr marL="514350" indent="-514350" algn="ctr">
              <a:buFont typeface="Wingdings" pitchFamily="2" charset="2"/>
              <a:buAutoNum type="arabicPeriod"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Родители «пилят» ребёнка;</a:t>
            </a:r>
          </a:p>
          <a:p>
            <a:pPr marL="514350" indent="-514350" algn="ctr">
              <a:buFont typeface="Wingdings" pitchFamily="2" charset="2"/>
              <a:buAutoNum type="arabicPeriod"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Ругают его;</a:t>
            </a:r>
          </a:p>
          <a:p>
            <a:pPr marL="514350" indent="-514350" algn="ctr">
              <a:buFont typeface="Wingdings" pitchFamily="2" charset="2"/>
              <a:buAutoNum type="arabicPeriod"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Игнорируют;</a:t>
            </a:r>
          </a:p>
          <a:p>
            <a:pPr marL="514350" indent="-514350" algn="ctr">
              <a:buFont typeface="Wingdings" pitchFamily="2" charset="2"/>
              <a:buAutoNum type="arabicPeriod"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Навязываю своё мнение: «мы же умнее», «мудрее», «жизнь прожили» и т.д.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944216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1800200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352928" cy="79208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  <a:latin typeface="+mn-lt"/>
              </a:rPr>
              <a:t>  </a:t>
            </a: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Почему же родители это делают:</a:t>
            </a:r>
            <a:endParaRPr lang="ru-RU" sz="32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3064304"/>
          </a:xfrm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Несут ответственность  за своего ребёнка;</a:t>
            </a:r>
          </a:p>
          <a:p>
            <a:pPr algn="l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Мечтают  увидеть его успешным и счастливым в личной и в профессиональной жизни;</a:t>
            </a:r>
          </a:p>
          <a:p>
            <a:pPr algn="l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Пытаются  навязать ребенку свои представления о том, как правильно строить жизнь . Часто  забывая, что сами, будучи подростками, не всегда вели себя идеально (в том числе с точки зрения их собственных родителей).</a:t>
            </a:r>
          </a:p>
          <a:p>
            <a:pPr algn="l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833264"/>
          </a:xfrm>
        </p:spPr>
        <p:txBody>
          <a:bodyPr>
            <a:normAutofit/>
          </a:bodyPr>
          <a:lstStyle/>
          <a:p>
            <a:pPr algn="l"/>
            <a:r>
              <a:rPr lang="ru-RU" sz="4400" i="1" dirty="0" smtClean="0">
                <a:solidFill>
                  <a:srgbClr val="FFFF00"/>
                </a:solidFill>
                <a:latin typeface="+mn-lt"/>
              </a:rPr>
              <a:t>               </a:t>
            </a:r>
            <a:r>
              <a:rPr lang="ru-RU" sz="4400" i="1" dirty="0" smtClean="0">
                <a:solidFill>
                  <a:srgbClr val="00B050"/>
                </a:solidFill>
                <a:latin typeface="+mn-lt"/>
              </a:rPr>
              <a:t>Как быть:</a:t>
            </a:r>
            <a:endParaRPr lang="ru-RU" sz="4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4032448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Донести  до него свои опасения в обычной беседе;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Объяснить , что именно в поведении ребенка заставляет вас беспокоиться;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ребенку о том, что интересовало вас в его возрасте, о каких упущенных возможностях вы жалеете;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 это спокойно, не поучая и не раздражаясь.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341153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12776"/>
            <a:ext cx="8120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280920" cy="48965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должны объяснить ребенку, что они волнуются за него, но ни в коем случае не выдвигать необоснованных требований.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Помните!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Любое требование должно быть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разумным и аргументированным.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8385047" y="320039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854696" cy="453650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</a:t>
            </a: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что каждый подросток        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несёт в себе огромную мудрость,  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постарайтесь познать эту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мудрость и использовать её для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взаимного духовного роста!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22413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Заповеди для родителей, любящих своих детей.</a:t>
            </a:r>
            <a:endParaRPr lang="ru-RU" sz="40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431088" cy="432048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FFFF00"/>
                </a:solidFill>
              </a:rPr>
              <a:t>1. Будьте способны понять, принять, посочувствовать, оказать поддержку.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вас не получается принять ребёнка таким, какой он есть, поддержать в сложной ситуации, то он перестанет быть с вами искренним, т.к. он нуждается не в критике, а в понимании и сочувствии.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07560" y="5085184"/>
            <a:ext cx="1536440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Возрастные особенности старшеклассников</a:t>
            </a:r>
            <a:endParaRPr lang="ru-RU" sz="53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712968" cy="3593994"/>
          </a:xfrm>
        </p:spPr>
        <p:txBody>
          <a:bodyPr/>
          <a:lstStyle/>
          <a:p>
            <a:pPr algn="r">
              <a:defRPr/>
            </a:pPr>
            <a:endParaRPr lang="ru-RU" i="1" dirty="0" smtClean="0">
              <a:ln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  <a:p>
            <a:pPr algn="r">
              <a:defRPr/>
            </a:pPr>
            <a:endParaRPr lang="ru-RU" i="1" dirty="0" smtClean="0">
              <a:ln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  <a:p>
            <a:pPr algn="r">
              <a:spcBef>
                <a:spcPts val="0"/>
              </a:spcBef>
              <a:defRPr/>
            </a:pPr>
            <a:r>
              <a:rPr lang="ru-RU" b="1" i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      "Годы юности - самые трудные</a:t>
            </a:r>
          </a:p>
          <a:p>
            <a:pPr algn="r">
              <a:spcBef>
                <a:spcPts val="0"/>
              </a:spcBef>
              <a:defRPr/>
            </a:pPr>
            <a:r>
              <a:rPr lang="ru-RU" b="1" i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 годы".</a:t>
            </a:r>
          </a:p>
          <a:p>
            <a:pPr algn="r">
              <a:spcBef>
                <a:spcPts val="0"/>
              </a:spcBef>
              <a:defRPr/>
            </a:pPr>
            <a:r>
              <a:rPr lang="ru-RU" b="1" i="1" dirty="0" err="1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Иммануил</a:t>
            </a:r>
            <a:r>
              <a:rPr lang="ru-RU" b="1" i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 Кант </a:t>
            </a:r>
          </a:p>
          <a:p>
            <a:endParaRPr lang="ru-RU" dirty="0"/>
          </a:p>
        </p:txBody>
      </p:sp>
      <p:pic>
        <p:nvPicPr>
          <p:cNvPr id="36866" name="Picture 2" descr="http://media2.vlasta.cz/photos/2012/04/16/2177-pubertak-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749738" cy="1919217"/>
          </a:xfrm>
          <a:prstGeom prst="rect">
            <a:avLst/>
          </a:prstGeom>
          <a:noFill/>
        </p:spPr>
      </p:pic>
      <p:pic>
        <p:nvPicPr>
          <p:cNvPr id="36870" name="Picture 6" descr="http://www.ismama.ru/pictures/photoalbum/1488/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72496"/>
            <a:ext cx="2952328" cy="1941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4523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Заповеди для родителей, любящих своих детей.</a:t>
            </a:r>
            <a:endParaRPr lang="ru-RU" sz="40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215064" cy="417646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FFFF00"/>
                </a:solidFill>
              </a:rPr>
              <a:t>2.Учитесь правильно выражать свои эмоции, постарайтесь не устраивать сцен и скандалов по поводу неудачных действий ваших детей, не прибегайте к физической силе, показывая тем самым своё бессилие.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52548" y="4293096"/>
            <a:ext cx="3046825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51648" cy="140932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Заповеди для родителей, любящих своих детей.</a:t>
            </a:r>
            <a:endParaRPr lang="ru-RU" sz="40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352928" cy="4248472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3.Не предъявляйте к ребёнку завышенных требований.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Не торопитесь искать виноватых. 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афишируйте свою беспомощность. 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Не торопитесь наказывать детей, иначе правда для ребёнка теряет всякий смысл, если с помощью молчания можно избежать наказания.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7.Не будьте унылыми пессимистами. С печалями и тревогами обычно не ходят к пессимистам, т.к. пессимизм бывает очень заразительным, и тогда любая пустяковая проблема становятся неразрешимой.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8.Учитесь радоваться чужим и своим победам и учите этому своего ребёнка.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9.Старайтесь говорить правду своим детям, они очень чутко распознают ложь.</a:t>
            </a:r>
          </a:p>
          <a:p>
            <a:pPr algn="l">
              <a:defRPr/>
            </a:pP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51648" cy="129614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  <a:latin typeface="+mn-lt"/>
              </a:rPr>
              <a:t>Уважаемые взрослые! </a:t>
            </a:r>
            <a:br>
              <a:rPr lang="ru-RU" sz="4000" i="1" dirty="0" smtClean="0">
                <a:solidFill>
                  <a:srgbClr val="00B050"/>
                </a:solidFill>
                <a:latin typeface="+mn-lt"/>
              </a:rPr>
            </a:br>
            <a:endParaRPr lang="ru-RU" sz="40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8143056" cy="41764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800" i="1" dirty="0" smtClean="0">
                <a:solidFill>
                  <a:srgbClr val="FFFF00"/>
                </a:solidFill>
              </a:rPr>
              <a:t>Взаимоотношения с девушками и юношами складываются лучше, если:   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а) Вы никогда не забываете о существовании юношеского максимализма. 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б) Вы устанавливаете правила и твердо проводите их в жизнь, но не считаете себя непогрешимыми. 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г) Вы всегда объясняете мотивы своих требований и используете свою власть лишь в меру необходимости. 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err="1" smtClean="0">
                <a:solidFill>
                  <a:srgbClr val="FFFF00"/>
                </a:solidFill>
              </a:rPr>
              <a:t>д</a:t>
            </a:r>
            <a:r>
              <a:rPr lang="ru-RU" sz="2800" i="1" dirty="0" smtClean="0">
                <a:solidFill>
                  <a:srgbClr val="FFFF00"/>
                </a:solidFill>
              </a:rPr>
              <a:t>) Вы не критикуете ребёнка в присутствии других. 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е) Вы относитесь мудро к срывам в поведении юноши или девушки. 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ж) Вы не забываете основные возрастные особенности ранней юности. 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i="1" dirty="0" smtClean="0">
              <a:solidFill>
                <a:srgbClr val="FFFF00"/>
              </a:solidFill>
            </a:endParaRPr>
          </a:p>
          <a:p>
            <a:pPr algn="l"/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13184"/>
          </a:xfrm>
        </p:spPr>
        <p:txBody>
          <a:bodyPr>
            <a:noAutofit/>
          </a:bodyPr>
          <a:lstStyle/>
          <a:p>
            <a:pPr algn="ctr"/>
            <a:endParaRPr lang="ru-RU" sz="40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8359080" cy="504056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b="1" dirty="0" smtClean="0"/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i="1" dirty="0" smtClean="0">
                <a:solidFill>
                  <a:srgbClr val="FFFF00"/>
                </a:solidFill>
              </a:rPr>
              <a:t>) Пытаетесь поставить себя на место ребёнка – это позволит избежать удара по его самоуважению. 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и) Вы помните, что даже в юношеском возрасте люди отличаются разными сроками созревания: кто-то «забегает» вперед, кто-то отстает. 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к) Вы подбираете моменты, подходящие для неформального общения (и дело даже не в их продолжительности, а в разумных временных рамках). 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л) Вы контроль преподносите как заботу, а иногда просите совета как у равного или старшего. 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м) Вы оцениваете в конфликте конкретный поступок, а не личность в целом («ты –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подлец</a:t>
            </a:r>
            <a:r>
              <a:rPr lang="ru-RU" sz="2800" b="1" i="1" dirty="0" smtClean="0">
                <a:solidFill>
                  <a:srgbClr val="FFFF00"/>
                </a:solidFill>
              </a:rPr>
              <a:t>!», «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ты</a:t>
            </a:r>
            <a:r>
              <a:rPr lang="ru-RU" sz="2800" b="1" i="1" dirty="0" smtClean="0">
                <a:solidFill>
                  <a:srgbClr val="FFFF00"/>
                </a:solidFill>
              </a:rPr>
              <a:t> – лентяй»).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8215064" cy="496855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3200" b="1" i="1" dirty="0" smtClean="0">
                <a:solidFill>
                  <a:srgbClr val="00B050"/>
                </a:solidFill>
              </a:rPr>
              <a:t>Помните,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3200" b="1" i="1" dirty="0" smtClean="0">
                <a:solidFill>
                  <a:srgbClr val="FFFF00"/>
                </a:solidFill>
              </a:rPr>
              <a:t>что какими бы ни были советы ученых, друзей, родственников о воспитании, применение их в каждом конкретном случае было и остается искусством каждого конкретного человека. </a:t>
            </a:r>
            <a:endParaRPr lang="ru-RU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4896" cy="964704"/>
          </a:xfrm>
        </p:spPr>
        <p:txBody>
          <a:bodyPr/>
          <a:lstStyle/>
          <a:p>
            <a:pPr algn="ctr"/>
            <a:r>
              <a:rPr lang="ru-RU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464496"/>
          </a:xfrm>
        </p:spPr>
        <p:txBody>
          <a:bodyPr>
            <a:normAutofit/>
          </a:bodyPr>
          <a:lstStyle/>
          <a:p>
            <a:pPr algn="ctr"/>
            <a:r>
              <a:rPr lang="ru-RU" sz="5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  новой встречи!</a:t>
            </a:r>
            <a:endParaRPr lang="ru-RU" sz="5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12862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2304255" cy="2304256"/>
          </a:xfrm>
          <a:prstGeom prst="rect">
            <a:avLst/>
          </a:prstGeom>
          <a:noFill/>
        </p:spPr>
      </p:pic>
      <p:pic>
        <p:nvPicPr>
          <p:cNvPr id="2052" name="Picture 4" descr="http://www.creativewomen.ru/wp-content/uploads/2013/04/%D0%9A%D0%B0%D0%BA-%D1%81%D0%B1%D0%BB%D0%B8%D0%B7%D0%B8%D1%82%D1%8C%D1%81%D1%8F-%D1%81-%D0%B4%D0%BE%D1%87%D0%B5%D1%80%D1%8C%D1%8E-%D0%BF%D0%BE%D0%B4%D1%80%D0%BE%D1%81%D1%82%D0%BA%D0%BE%D0%BC-1-550x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89040"/>
            <a:ext cx="3024336" cy="23361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56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496944" cy="5328592"/>
          </a:xfrm>
        </p:spPr>
        <p:txBody>
          <a:bodyPr>
            <a:noAutofit/>
          </a:bodyPr>
          <a:lstStyle/>
          <a:p>
            <a:pPr algn="ctr"/>
            <a:endParaRPr lang="ru-RU" sz="4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В подготовке презентации использованы :</a:t>
            </a:r>
            <a:endParaRPr lang="ru-RU" sz="3200" b="1" i="1" dirty="0" smtClean="0">
              <a:solidFill>
                <a:srgbClr val="00B050"/>
              </a:solidFill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1.Кон И.С. Открытие своего «Я». М.: 1978.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2.Кон И.С. Психология старшеклассника. М.: 1982.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3.интернет-ресурсы.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400506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FFFF00"/>
                </a:solidFill>
                <a:latin typeface="+mn-lt"/>
              </a:rPr>
              <a:t>«Не думайте, что вы воспитываете ребёнка только тогда, когда с ним разговариваете, или поучаете его, или приказываете ему. </a:t>
            </a:r>
            <a:br>
              <a:rPr lang="ru-RU" sz="3200" i="1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i="1" dirty="0" smtClean="0">
                <a:solidFill>
                  <a:srgbClr val="FFFF00"/>
                </a:solidFill>
                <a:latin typeface="+mn-lt"/>
              </a:rPr>
              <a:t>Вы воспитываете его в каждый момент вашей жизни, даже тогда, когда вас нет дома».</a:t>
            </a:r>
            <a:br>
              <a:rPr lang="ru-RU" sz="3200" i="1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i="1" dirty="0" smtClean="0">
                <a:solidFill>
                  <a:srgbClr val="FFFF00"/>
                </a:solidFill>
                <a:latin typeface="+mn-lt"/>
              </a:rPr>
              <a:t>                                  А.С.Макаренко</a:t>
            </a:r>
            <a:endParaRPr lang="ru-RU" sz="32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7854696" cy="1840168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Picture 4" descr="цветок_распускающийс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437112"/>
            <a:ext cx="21193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134944" cy="3600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021129">
            <a:off x="2060300" y="5016604"/>
            <a:ext cx="5289436" cy="1408120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ru-RU" sz="4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 от 15 до 18 лет – </a:t>
            </a:r>
          </a:p>
          <a:p>
            <a:pPr algn="l">
              <a:defRPr/>
            </a:pPr>
            <a:r>
              <a:rPr lang="ru-RU" sz="4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ранней юности.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://www.vitbichi.by/wp-content/uploads/2011/10/6876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71500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i="1" dirty="0" smtClean="0">
                <a:solidFill>
                  <a:srgbClr val="FFFF00"/>
                </a:solidFill>
              </a:rPr>
              <a:t>Юность</a:t>
            </a:r>
            <a:r>
              <a:rPr lang="ru-RU" sz="2800" b="1" i="1" dirty="0" smtClean="0"/>
              <a:t> – </a:t>
            </a:r>
            <a:r>
              <a:rPr lang="ru-RU" sz="2800" b="1" i="1" dirty="0" smtClean="0">
                <a:solidFill>
                  <a:srgbClr val="FFFF00"/>
                </a:solidFill>
              </a:rPr>
              <a:t>важный период в развитии человека, в этот период происходит  вхождение человека во взрослую жизнь. Это в буквальном смысле "третий мир", существующий между миром взрослых и детей. </a:t>
            </a:r>
          </a:p>
          <a:p>
            <a:pPr algn="just"/>
            <a:r>
              <a:rPr lang="ru-RU" sz="2800" b="1" i="1" dirty="0" smtClean="0">
                <a:solidFill>
                  <a:srgbClr val="FFFF00"/>
                </a:solidFill>
              </a:rPr>
              <a:t>Юность – период завершения физического созревания, основными признаками которого являются скелетная зрелость, появление вторичных половых признаков и период скачка в росте.  Именно в ранней юности юноши догоняют и опережают в своём физическом развитии девушек.</a:t>
            </a:r>
          </a:p>
          <a:p>
            <a:pPr algn="just"/>
            <a:r>
              <a:rPr lang="ru-RU" sz="2800" b="1" i="1" dirty="0" smtClean="0">
                <a:solidFill>
                  <a:srgbClr val="FFFF00"/>
                </a:solidFill>
              </a:rPr>
              <a:t>Юность – это период самоопределения – социального, личностного, профессионального, духовно-практического. В основе процесса самоопределения лежит выбор будущей сферы деятельности.</a:t>
            </a:r>
          </a:p>
          <a:p>
            <a:pPr algn="just"/>
            <a:r>
              <a:rPr lang="ru-RU" sz="2800" b="1" i="1" dirty="0" smtClean="0">
                <a:solidFill>
                  <a:srgbClr val="FFFF00"/>
                </a:solidFill>
              </a:rPr>
              <a:t>Но самое главное: старшеклассник – совсем взрослый человек, поэтому обращайтесь с ним так, как того требует взаимодействие со взрослым человеком! Уважайте его мнение!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9772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В этот возрастной период начинают решаться важные задачи развития:</a:t>
            </a:r>
            <a:endParaRPr lang="ru-RU" sz="32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854696" cy="417646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200" b="1" i="1" dirty="0" smtClean="0">
                <a:solidFill>
                  <a:srgbClr val="FFFF00"/>
                </a:solidFill>
              </a:rPr>
              <a:t>- обретение чувства личной тождественности и целостности.;</a:t>
            </a:r>
          </a:p>
          <a:p>
            <a:pPr algn="l">
              <a:defRPr/>
            </a:pPr>
            <a:r>
              <a:rPr lang="ru-RU" sz="2200" b="1" i="1" dirty="0" smtClean="0">
                <a:solidFill>
                  <a:srgbClr val="FFFF00"/>
                </a:solidFill>
              </a:rPr>
              <a:t>  - завершение </a:t>
            </a:r>
            <a:r>
              <a:rPr lang="ru-RU" sz="2200" b="1" i="1" dirty="0" err="1" smtClean="0">
                <a:solidFill>
                  <a:srgbClr val="FFFF00"/>
                </a:solidFill>
              </a:rPr>
              <a:t>психосексуальной</a:t>
            </a:r>
            <a:r>
              <a:rPr lang="ru-RU" sz="2200" b="1" i="1" dirty="0" smtClean="0">
                <a:solidFill>
                  <a:srgbClr val="FFFF00"/>
                </a:solidFill>
              </a:rPr>
              <a:t> идентичности – осознание и самоощущение себя как достойного представителя определенного пола; </a:t>
            </a:r>
          </a:p>
          <a:p>
            <a:pPr algn="l">
              <a:defRPr/>
            </a:pPr>
            <a:r>
              <a:rPr lang="ru-RU" sz="2200" b="1" i="1" dirty="0" smtClean="0">
                <a:solidFill>
                  <a:srgbClr val="FFFF00"/>
                </a:solidFill>
              </a:rPr>
              <a:t>  - активное профессиональное самоопределение; </a:t>
            </a:r>
          </a:p>
          <a:p>
            <a:pPr algn="l">
              <a:defRPr/>
            </a:pPr>
            <a:r>
              <a:rPr lang="ru-RU" sz="2200" b="1" i="1" dirty="0" smtClean="0">
                <a:solidFill>
                  <a:srgbClr val="FFFF00"/>
                </a:solidFill>
              </a:rPr>
              <a:t>  - развитие готовности к жизненному самоопределению.</a:t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2200" b="1" i="1" dirty="0" smtClean="0">
                <a:solidFill>
                  <a:srgbClr val="FFFF00"/>
                </a:solidFill>
              </a:rPr>
              <a:t>Без решения этих возрастных задач данный период не будет полноценно прожит, что негативно скажется на дальнейшем жизненном пути и развитии личности. 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u="sng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i="1" u="sng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i="1" u="sng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i="1" u="sng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i="1" u="sng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i="1" u="sng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i="1" u="sng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i="1" u="sng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i="1" u="sng" dirty="0" smtClean="0">
                <a:solidFill>
                  <a:srgbClr val="FFFF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00B050"/>
                </a:solidFill>
                <a:effectLst/>
                <a:latin typeface="+mn-lt"/>
              </a:rPr>
              <a:t/>
            </a:r>
            <a:br>
              <a:rPr lang="ru-RU" sz="3100" i="1" dirty="0" smtClean="0">
                <a:solidFill>
                  <a:srgbClr val="00B050"/>
                </a:solidFill>
                <a:effectLst/>
                <a:latin typeface="+mn-lt"/>
              </a:rPr>
            </a:br>
            <a:r>
              <a:rPr lang="ru-RU" sz="2400" i="1" dirty="0" smtClean="0">
                <a:latin typeface="+mn-lt"/>
              </a:rPr>
              <a:t/>
            </a:r>
            <a:br>
              <a:rPr lang="ru-RU" sz="2400" i="1" dirty="0" smtClean="0">
                <a:latin typeface="+mn-lt"/>
              </a:rPr>
            </a:br>
            <a:r>
              <a:rPr lang="ru-RU" sz="2400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Психологические особенности ранней юности: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603467" cy="19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768278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747822" cy="4536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+mn-lt"/>
              </a:rPr>
              <a:t>Психологические особенности  ранней юности:</a:t>
            </a:r>
            <a:r>
              <a:rPr lang="ru-RU" sz="2800" i="1" dirty="0" smtClean="0">
                <a:solidFill>
                  <a:srgbClr val="FFFF00"/>
                </a:solidFill>
              </a:rPr>
              <a:t/>
            </a:r>
            <a:br>
              <a:rPr lang="ru-RU" sz="2800" i="1" dirty="0" smtClean="0">
                <a:solidFill>
                  <a:srgbClr val="FFFF00"/>
                </a:solidFill>
              </a:rPr>
            </a:b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7854696" cy="518457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endParaRPr lang="ru-RU" sz="1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1.Повышенное внимание к своей внешности, склонность находить у себя физические отклонения;</a:t>
            </a:r>
          </a:p>
          <a:p>
            <a:pPr algn="l">
              <a:spcBef>
                <a:spcPts val="0"/>
              </a:spcBef>
              <a:defRPr/>
            </a:pPr>
            <a:endParaRPr lang="ru-RU" sz="1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2. Общее  эмоциональное состояние юношей и девушек в этом возрасте становится более ровным: нет резких аффективных вспышек, как у подростков;</a:t>
            </a:r>
          </a:p>
          <a:p>
            <a:pPr algn="l">
              <a:spcBef>
                <a:spcPts val="0"/>
              </a:spcBef>
              <a:defRPr/>
            </a:pPr>
            <a:endParaRPr lang="ru-RU" sz="1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3. Главное психологическое приобретение ранней юности – открытие своего внутреннего мира. Формируется  представление о собственной уникальности, неповторимости, исключительности собственного «Я»;</a:t>
            </a:r>
          </a:p>
          <a:p>
            <a:pPr algn="l">
              <a:spcBef>
                <a:spcPts val="0"/>
              </a:spcBef>
              <a:defRPr/>
            </a:pPr>
            <a:endParaRPr lang="ru-RU" sz="1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4. Центральным новообразованием ранней юности является самоопределение, как профессиональное, так и личностное;</a:t>
            </a:r>
          </a:p>
          <a:p>
            <a:pPr algn="l">
              <a:spcBef>
                <a:spcPts val="0"/>
              </a:spcBef>
              <a:defRPr/>
            </a:pPr>
            <a:endParaRPr lang="ru-RU" sz="18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1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5. Возникает  стремление к доверительности во взаимодействии со взрослыми и к «</a:t>
            </a:r>
            <a:r>
              <a:rPr lang="ru-RU" sz="18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исповедальности</a:t>
            </a:r>
            <a:r>
              <a:rPr lang="ru-RU" sz="1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» - со сверстниками.</a:t>
            </a: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51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489654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ранней юности типична идеализация друзей и самой дружбы, поэтому друзей становится меньше, а количество приятелей растёт. </a:t>
            </a:r>
            <a:b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Эмоциональная напряженность дружбы снижается при появлении любви, в этот период может появиться настоящая влюбленность. Но юношеские мечты о любви отражают  прежде всего потребность в самораскрытии, понимании, душевной близости.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793</TotalTime>
  <Words>1033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Презентация к родительскому собранию по теме : «Психологические особенности старшеклассников».</vt:lpstr>
      <vt:lpstr>         Возрастные особенности старшеклассников</vt:lpstr>
      <vt:lpstr>       «Не думайте, что вы воспитываете ребёнка только тогда, когда с ним разговариваете, или поучаете его, или приказываете ему.  Вы воспитываете его в каждый момент вашей жизни, даже тогда, когда вас нет дома».                                   А.С.Макаренко</vt:lpstr>
      <vt:lpstr>Слайд 4</vt:lpstr>
      <vt:lpstr>Слайд 5</vt:lpstr>
      <vt:lpstr>В этот возрастной период начинают решаться важные задачи развития:</vt:lpstr>
      <vt:lpstr>           Психологические особенности ранней юности:</vt:lpstr>
      <vt:lpstr>Психологические особенности  ранней юности: </vt:lpstr>
      <vt:lpstr>Слайд 9</vt:lpstr>
      <vt:lpstr>Как помочь своему ребёнку в становлении самосознания:</vt:lpstr>
      <vt:lpstr>Важным вопросом является выстраивание взаимоотношений со взрослыми и сверстниками.</vt:lpstr>
      <vt:lpstr>   Формирование эмоционально-волевой сферы ребёнка – самый трудный этап становления.  Важно: </vt:lpstr>
      <vt:lpstr>Проблема десятиклассников.</vt:lpstr>
      <vt:lpstr>Что происходит дальше:</vt:lpstr>
      <vt:lpstr>  Почему же родители это делают:</vt:lpstr>
      <vt:lpstr>               Как быть:</vt:lpstr>
      <vt:lpstr>Слайд 17</vt:lpstr>
      <vt:lpstr>Слайд 18</vt:lpstr>
      <vt:lpstr>Заповеди для родителей, любящих своих детей.</vt:lpstr>
      <vt:lpstr>Заповеди для родителей, любящих своих детей.</vt:lpstr>
      <vt:lpstr>Заповеди для родителей, любящих своих детей.</vt:lpstr>
      <vt:lpstr>Уважаемые взрослые!  </vt:lpstr>
      <vt:lpstr>Слайд 23</vt:lpstr>
      <vt:lpstr>Слайд 24</vt:lpstr>
      <vt:lpstr>Спасибо за внимание!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82</cp:revision>
  <dcterms:created xsi:type="dcterms:W3CDTF">2014-07-13T13:03:09Z</dcterms:created>
  <dcterms:modified xsi:type="dcterms:W3CDTF">2014-07-14T11:55:10Z</dcterms:modified>
</cp:coreProperties>
</file>