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sldIdLst>
    <p:sldId id="256" r:id="rId2"/>
    <p:sldId id="286" r:id="rId3"/>
    <p:sldId id="292" r:id="rId4"/>
    <p:sldId id="291" r:id="rId5"/>
    <p:sldId id="257" r:id="rId6"/>
    <p:sldId id="258" r:id="rId7"/>
    <p:sldId id="259" r:id="rId8"/>
    <p:sldId id="288" r:id="rId9"/>
    <p:sldId id="260" r:id="rId10"/>
    <p:sldId id="261" r:id="rId11"/>
    <p:sldId id="262" r:id="rId12"/>
    <p:sldId id="283" r:id="rId13"/>
    <p:sldId id="284" r:id="rId14"/>
    <p:sldId id="28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>
      <p:cViewPr varScale="1">
        <p:scale>
          <a:sx n="64" d="100"/>
          <a:sy n="64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1FAF5-75E4-4C5C-880C-5CF72C65B3D7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B3D02-4465-4688-BC63-9650937DE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58C102-62A6-49A2-9F3B-F31256A79AD2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9350-02B5-4F37-9B78-5CD1F3EC5308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3EB1-9577-4769-B89B-53EA1F7E8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9350-02B5-4F37-9B78-5CD1F3EC5308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3EB1-9577-4769-B89B-53EA1F7E8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9350-02B5-4F37-9B78-5CD1F3EC5308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3EB1-9577-4769-B89B-53EA1F7E8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0F6E8-855B-4FA1-BA70-002B8A795CB7}" type="datetime1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DC454-0744-45A2-AAE4-F9EB67259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9350-02B5-4F37-9B78-5CD1F3EC5308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3EB1-9577-4769-B89B-53EA1F7E8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9350-02B5-4F37-9B78-5CD1F3EC5308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3EB1-9577-4769-B89B-53EA1F7E8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9350-02B5-4F37-9B78-5CD1F3EC5308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3EB1-9577-4769-B89B-53EA1F7E8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9350-02B5-4F37-9B78-5CD1F3EC5308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3EB1-9577-4769-B89B-53EA1F7E8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9350-02B5-4F37-9B78-5CD1F3EC5308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3EB1-9577-4769-B89B-53EA1F7E8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9350-02B5-4F37-9B78-5CD1F3EC5308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3EB1-9577-4769-B89B-53EA1F7E8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9350-02B5-4F37-9B78-5CD1F3EC5308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3EB1-9577-4769-B89B-53EA1F7E84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99350-02B5-4F37-9B78-5CD1F3EC5308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BF93EB1-9577-4769-B89B-53EA1F7E84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499350-02B5-4F37-9B78-5CD1F3EC5308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F93EB1-9577-4769-B89B-53EA1F7E84B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historydoc.edu.ru/attach.asp?a_no=1824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6572296" cy="53578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Урок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кубановедения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73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73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Именем святой </a:t>
            </a:r>
            <a:r>
              <a:rPr lang="ru-RU" sz="73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Екатерины»</a:t>
            </a:r>
            <a:br>
              <a:rPr lang="ru-RU" sz="73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endParaRPr lang="ru-RU" sz="7300" dirty="0">
              <a:solidFill>
                <a:schemeClr val="accent4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214563" y="6000750"/>
            <a:ext cx="5367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Calibri" pitchFamily="34" charset="0"/>
              </a:rPr>
              <a:t>Портрет Екатерины Второй, 1763 г., Ф. Рокотов</a:t>
            </a:r>
          </a:p>
        </p:txBody>
      </p:sp>
      <p:pic>
        <p:nvPicPr>
          <p:cNvPr id="12293" name="Picture 5" descr="Рисунок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33375"/>
            <a:ext cx="4962525" cy="561975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428604"/>
          </a:xfrm>
        </p:spPr>
        <p:txBody>
          <a:bodyPr/>
          <a:lstStyle/>
          <a:p>
            <a:r>
              <a:rPr lang="ru-RU" sz="2000" dirty="0" smtClean="0"/>
              <a:t>ПРИЛОЖЕНИЕ 7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50" y="214313"/>
            <a:ext cx="42862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ЕКАТЕРИНА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II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- ЗАКОНОДАТЕЛЬНИЦА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571625" y="5857875"/>
            <a:ext cx="2617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Ф.И.Шубин,</a:t>
            </a:r>
          </a:p>
          <a:p>
            <a:r>
              <a:rPr lang="ru-RU" b="1">
                <a:latin typeface="Calibri" pitchFamily="34" charset="0"/>
              </a:rPr>
              <a:t>скульптура 1789-1790 гг.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5500688" y="5657850"/>
            <a:ext cx="3024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Д.Г. Левицкий</a:t>
            </a:r>
          </a:p>
          <a:p>
            <a:r>
              <a:rPr lang="ru-RU" b="1">
                <a:latin typeface="Calibri" pitchFamily="34" charset="0"/>
              </a:rPr>
              <a:t>портрет Екатерины </a:t>
            </a:r>
            <a:r>
              <a:rPr lang="en-US" b="1">
                <a:latin typeface="Calibri" pitchFamily="34" charset="0"/>
              </a:rPr>
              <a:t>II</a:t>
            </a:r>
            <a:r>
              <a:rPr lang="ru-RU" b="1">
                <a:latin typeface="Calibri" pitchFamily="34" charset="0"/>
              </a:rPr>
              <a:t> </a:t>
            </a:r>
          </a:p>
          <a:p>
            <a:r>
              <a:rPr lang="ru-RU" b="1">
                <a:latin typeface="Calibri" pitchFamily="34" charset="0"/>
              </a:rPr>
              <a:t>в храме богини правосудия,</a:t>
            </a:r>
          </a:p>
          <a:p>
            <a:r>
              <a:rPr lang="ru-RU" b="1">
                <a:latin typeface="Calibri" pitchFamily="34" charset="0"/>
              </a:rPr>
              <a:t>1780-е гг.</a:t>
            </a:r>
          </a:p>
        </p:txBody>
      </p:sp>
      <p:pic>
        <p:nvPicPr>
          <p:cNvPr id="13320" name="Picture 8" descr="Рисунок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20713"/>
            <a:ext cx="3867150" cy="4895850"/>
          </a:xfrm>
          <a:prstGeom prst="rect">
            <a:avLst/>
          </a:prstGeom>
          <a:noFill/>
        </p:spPr>
      </p:pic>
      <p:pic>
        <p:nvPicPr>
          <p:cNvPr id="13321" name="Picture 9" descr="Рисунок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620713"/>
            <a:ext cx="3735388" cy="4854575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428604"/>
          </a:xfrm>
        </p:spPr>
        <p:txBody>
          <a:bodyPr/>
          <a:lstStyle/>
          <a:p>
            <a:r>
              <a:rPr lang="ru-RU" sz="2000" dirty="0" smtClean="0"/>
              <a:t>ПРИЛОЖЕНИЕ 8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smtClean="0"/>
              <a:t/>
            </a:r>
            <a:br>
              <a:rPr lang="en-US" sz="4000" smtClean="0"/>
            </a:br>
            <a:endParaRPr lang="ru-RU" sz="4000" smtClean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30352" y="0"/>
            <a:ext cx="7772400" cy="50004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ПРИЛОЖЕНИЕ</a:t>
            </a:r>
            <a:r>
              <a:rPr lang="ru-RU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9 </a:t>
            </a:r>
            <a:endParaRPr lang="ru-RU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7E03D4-A61C-4728-985F-1BAF4480B604}" type="datetime1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965C2-B7B1-419C-982D-138692FCA433}" type="slidenum">
              <a:rPr lang="ru-RU"/>
              <a:pPr>
                <a:defRPr/>
              </a:pPr>
              <a:t>12</a:t>
            </a:fld>
            <a:endParaRPr lang="ru-RU"/>
          </a:p>
        </p:txBody>
      </p:sp>
      <p:pic>
        <p:nvPicPr>
          <p:cNvPr id="13317" name="Picture 13" descr="59D6A2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42984"/>
            <a:ext cx="3860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4800600" y="5334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Захарий Алексеевич Чепега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(1726-1797г.)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Летом 1788 г. Потёмкиным назначен атаманом Войска верных черноморских казаков.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smtClean="0"/>
              <a:t/>
            </a:r>
            <a:br>
              <a:rPr lang="en-US" sz="4000" smtClean="0"/>
            </a:br>
            <a:endParaRPr lang="ru-RU" sz="4000" smtClean="0"/>
          </a:p>
        </p:txBody>
      </p:sp>
      <p:sp>
        <p:nvSpPr>
          <p:cNvPr id="10264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214818"/>
            <a:ext cx="7854696" cy="192882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А.В.Суворов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1730-1800г.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В январе 1778 года им были укреплены границы ,наведены сторожевые линии, налажены дружеские отношения с местным населением. 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E5B645-B9F2-4046-B5AF-76F5103B1A59}" type="datetime1">
              <a:rPr lang="ru-RU"/>
              <a:pPr>
                <a:defRPr/>
              </a:pPr>
              <a:t>09.05.2012</a:t>
            </a:fld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F18F6-BF85-415B-B171-56D53109E811}" type="slidenum">
              <a:rPr lang="ru-RU"/>
              <a:pPr>
                <a:defRPr/>
              </a:pPr>
              <a:t>13</a:t>
            </a:fld>
            <a:endParaRPr lang="ru-RU"/>
          </a:p>
        </p:txBody>
      </p:sp>
      <p:pic>
        <p:nvPicPr>
          <p:cNvPr id="10246" name="Picture 6" descr="191A8E2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500042"/>
            <a:ext cx="242889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58" y="5500702"/>
            <a:ext cx="8229600" cy="11398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Главная реликвия Кубанского казачьего войска- жалованная грамота императрицы Екатерины </a:t>
            </a:r>
            <a:r>
              <a:rPr lang="en-US" sz="2400" b="1" dirty="0" smtClean="0">
                <a:solidFill>
                  <a:srgbClr val="FF0000"/>
                </a:solidFill>
              </a:rPr>
              <a:t>II</a:t>
            </a:r>
            <a:r>
              <a:rPr lang="ru-RU" sz="2400" b="1" dirty="0" smtClean="0">
                <a:solidFill>
                  <a:srgbClr val="FF0000"/>
                </a:solidFill>
              </a:rPr>
              <a:t>, дарованная казакам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30 июня 1792 года.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688952-DEFB-41AF-A64D-DD032F657BA0}" type="datetime1">
              <a:rPr lang="ru-RU"/>
              <a:pPr>
                <a:defRPr/>
              </a:pPr>
              <a:t>09.05.2012</a:t>
            </a:fld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171A7-2288-4246-AB0F-773AAD5BE11A}" type="slidenum">
              <a:rPr lang="ru-RU"/>
              <a:pPr>
                <a:defRPr/>
              </a:pPr>
              <a:t>14</a:t>
            </a:fld>
            <a:endParaRPr lang="ru-RU"/>
          </a:p>
        </p:txBody>
      </p:sp>
      <p:pic>
        <p:nvPicPr>
          <p:cNvPr id="9221" name="Picture 5" descr="706026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403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87E445F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5572125"/>
            <a:ext cx="2573338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Памятник Екатерины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II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в г.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Екатеринодаре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1907-1920 гг.</a:t>
            </a:r>
          </a:p>
        </p:txBody>
      </p:sp>
      <p:pic>
        <p:nvPicPr>
          <p:cNvPr id="17413" name="Picture 5" descr="Рисунок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5888" y="0"/>
            <a:ext cx="5218112" cy="677862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642918"/>
          </a:xfrm>
        </p:spPr>
        <p:txBody>
          <a:bodyPr/>
          <a:lstStyle/>
          <a:p>
            <a:r>
              <a:rPr lang="ru-RU" sz="2000" dirty="0" smtClean="0"/>
              <a:t>ПРИЛОЖЕНИЕ 12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1143000"/>
            <a:ext cx="40005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sz="2000" dirty="0">
                <a:latin typeface="Times New Roman" pitchFamily="18" charset="0"/>
              </a:rPr>
              <a:t>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63" y="142875"/>
            <a:ext cx="7429523" cy="83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ВОЗВРАЩЕНИЕ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памятника  Екатерины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II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  <p:pic>
        <p:nvPicPr>
          <p:cNvPr id="18438" name="Picture 6" descr="Рисунок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1142984"/>
            <a:ext cx="4143404" cy="552453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714356"/>
          </a:xfrm>
        </p:spPr>
        <p:txBody>
          <a:bodyPr/>
          <a:lstStyle/>
          <a:p>
            <a:r>
              <a:rPr lang="ru-RU" sz="2000" dirty="0" smtClean="0"/>
              <a:t>ПРИЛОЖЕНИЕ 13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28597" y="500042"/>
            <a:ext cx="3500461" cy="616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latin typeface="Times New Roman" pitchFamily="18" charset="0"/>
              </a:rPr>
              <a:t>В торжественно церемонии приняли участие</a:t>
            </a:r>
            <a:endParaRPr lang="en-US" sz="1600" dirty="0">
              <a:latin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ru-RU" sz="1600" dirty="0">
                <a:latin typeface="Times New Roman" pitchFamily="18" charset="0"/>
              </a:rPr>
              <a:t>глава администрации Краснодарского края </a:t>
            </a:r>
            <a:r>
              <a:rPr lang="ru-RU" sz="1600" b="1" dirty="0">
                <a:latin typeface="Times New Roman" pitchFamily="18" charset="0"/>
              </a:rPr>
              <a:t>Александр Ткачев</a:t>
            </a:r>
            <a:r>
              <a:rPr lang="ru-RU" sz="1600" dirty="0">
                <a:latin typeface="Times New Roman" pitchFamily="18" charset="0"/>
              </a:rPr>
              <a:t>,</a:t>
            </a:r>
            <a:endParaRPr lang="en-US" sz="1600" dirty="0">
              <a:latin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ru-RU" sz="1600" dirty="0">
                <a:latin typeface="Times New Roman" pitchFamily="18" charset="0"/>
              </a:rPr>
              <a:t>председатель Законодательного Собрания края </a:t>
            </a:r>
            <a:r>
              <a:rPr lang="ru-RU" sz="1600" b="1" dirty="0">
                <a:latin typeface="Times New Roman" pitchFamily="18" charset="0"/>
              </a:rPr>
              <a:t>Владимир Бекетов</a:t>
            </a:r>
            <a:r>
              <a:rPr lang="ru-RU" sz="1600" dirty="0">
                <a:latin typeface="Times New Roman" pitchFamily="18" charset="0"/>
              </a:rPr>
              <a:t>, заместитель полномочного представителя Президента РФ и ЮФО </a:t>
            </a:r>
            <a:r>
              <a:rPr lang="ru-RU" sz="1600" b="1" dirty="0">
                <a:latin typeface="Times New Roman" pitchFamily="18" charset="0"/>
              </a:rPr>
              <a:t>Александр Починок</a:t>
            </a:r>
            <a:r>
              <a:rPr lang="ru-RU" sz="1600" dirty="0">
                <a:latin typeface="Times New Roman" pitchFamily="18" charset="0"/>
              </a:rPr>
              <a:t>,</a:t>
            </a:r>
            <a:endParaRPr lang="en-US" sz="1600" dirty="0">
              <a:latin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ru-RU" sz="1600" dirty="0">
                <a:latin typeface="Times New Roman" pitchFamily="18" charset="0"/>
              </a:rPr>
              <a:t>федеральный  инспектор аппарата полномочного представителя Президента РА в ЮФО по Краснодарскому краю </a:t>
            </a:r>
            <a:r>
              <a:rPr lang="ru-RU" sz="1600" b="1" dirty="0">
                <a:latin typeface="Times New Roman" pitchFamily="18" charset="0"/>
              </a:rPr>
              <a:t>Вадим </a:t>
            </a:r>
            <a:r>
              <a:rPr lang="ru-RU" sz="1600" b="1" dirty="0" err="1">
                <a:latin typeface="Times New Roman" pitchFamily="18" charset="0"/>
              </a:rPr>
              <a:t>Яковенко</a:t>
            </a:r>
            <a:r>
              <a:rPr lang="ru-RU" sz="1600" dirty="0">
                <a:latin typeface="Times New Roman" pitchFamily="18" charset="0"/>
              </a:rPr>
              <a:t>,</a:t>
            </a:r>
            <a:endParaRPr lang="en-US" sz="1600" dirty="0">
              <a:latin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ru-RU" sz="1600" dirty="0">
                <a:latin typeface="Times New Roman" pitchFamily="18" charset="0"/>
              </a:rPr>
              <a:t>атаман Кубанского казачьего войска </a:t>
            </a:r>
            <a:r>
              <a:rPr lang="ru-RU" sz="1600" b="1" dirty="0">
                <a:latin typeface="Times New Roman" pitchFamily="18" charset="0"/>
              </a:rPr>
              <a:t>Владимир Громов</a:t>
            </a:r>
            <a:r>
              <a:rPr lang="ru-RU" sz="1600" dirty="0">
                <a:latin typeface="Times New Roman" pitchFamily="18" charset="0"/>
              </a:rPr>
              <a:t>,</a:t>
            </a:r>
            <a:endParaRPr lang="en-US" sz="1600" dirty="0">
              <a:latin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ru-RU" sz="1600" dirty="0">
                <a:latin typeface="Times New Roman" pitchFamily="18" charset="0"/>
              </a:rPr>
              <a:t>глава города Краснодара</a:t>
            </a:r>
            <a:endParaRPr lang="en-US" sz="1600" dirty="0">
              <a:latin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ru-RU" sz="1600" b="1" dirty="0">
                <a:latin typeface="Times New Roman" pitchFamily="18" charset="0"/>
              </a:rPr>
              <a:t>Владимир Евланов</a:t>
            </a:r>
            <a:r>
              <a:rPr lang="ru-RU" sz="1600" dirty="0">
                <a:latin typeface="Times New Roman" pitchFamily="18" charset="0"/>
              </a:rPr>
              <a:t>,</a:t>
            </a:r>
            <a:endParaRPr lang="en-US" sz="1600" dirty="0">
              <a:latin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ru-RU" sz="1600" dirty="0">
                <a:latin typeface="Times New Roman" pitchFamily="18" charset="0"/>
              </a:rPr>
              <a:t>викарий </a:t>
            </a:r>
            <a:r>
              <a:rPr lang="ru-RU" sz="1600" dirty="0" err="1">
                <a:latin typeface="Times New Roman" pitchFamily="18" charset="0"/>
              </a:rPr>
              <a:t>Екатеринодарской</a:t>
            </a:r>
            <a:r>
              <a:rPr lang="ru-RU" sz="1600" dirty="0">
                <a:latin typeface="Times New Roman" pitchFamily="18" charset="0"/>
              </a:rPr>
              <a:t> и Кубанской епархии </a:t>
            </a:r>
            <a:r>
              <a:rPr lang="ru-RU" sz="1600" b="1" dirty="0">
                <a:latin typeface="Times New Roman" pitchFamily="18" charset="0"/>
              </a:rPr>
              <a:t>епископ </a:t>
            </a:r>
            <a:r>
              <a:rPr lang="ru-RU" sz="1600" b="1" dirty="0" err="1">
                <a:latin typeface="Times New Roman" pitchFamily="18" charset="0"/>
              </a:rPr>
              <a:t>Ейский</a:t>
            </a:r>
            <a:r>
              <a:rPr lang="ru-RU" sz="1600" b="1" dirty="0">
                <a:latin typeface="Times New Roman" pitchFamily="18" charset="0"/>
              </a:rPr>
              <a:t> Тихон</a:t>
            </a:r>
            <a:r>
              <a:rPr lang="ru-RU" sz="1600" dirty="0">
                <a:latin typeface="Times New Roman" pitchFamily="18" charset="0"/>
              </a:rPr>
              <a:t>,</a:t>
            </a:r>
            <a:endParaRPr lang="en-US" sz="1600" dirty="0">
              <a:latin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ru-RU" sz="1600" dirty="0">
                <a:latin typeface="Times New Roman" pitchFamily="18" charset="0"/>
              </a:rPr>
              <a:t>руководители краевых органов исполнительной власти, депутаты Государственной Думы и Законодательного собрания  Краснодарского края , руководители федеральных и краевых ведомств, представители творческой интеллигенции.</a:t>
            </a:r>
          </a:p>
        </p:txBody>
      </p:sp>
      <p:pic>
        <p:nvPicPr>
          <p:cNvPr id="19461" name="Picture 5" descr="Рисунок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188913"/>
            <a:ext cx="4572000" cy="6096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500042"/>
          </a:xfrm>
        </p:spPr>
        <p:txBody>
          <a:bodyPr/>
          <a:lstStyle/>
          <a:p>
            <a:r>
              <a:rPr lang="ru-RU" sz="2000" dirty="0" smtClean="0"/>
              <a:t>ПРИЛОЖЕНИЕ  14 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Рисунок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05100" cy="4867275"/>
          </a:xfrm>
          <a:prstGeom prst="rect">
            <a:avLst/>
          </a:prstGeom>
          <a:noFill/>
        </p:spPr>
      </p:pic>
      <p:pic>
        <p:nvPicPr>
          <p:cNvPr id="20487" name="Picture 7" descr="Рисунок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341438"/>
            <a:ext cx="3028950" cy="4038600"/>
          </a:xfrm>
          <a:prstGeom prst="rect">
            <a:avLst/>
          </a:prstGeom>
          <a:noFill/>
        </p:spPr>
      </p:pic>
      <p:pic>
        <p:nvPicPr>
          <p:cNvPr id="20488" name="Picture 8" descr="Рисунок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61038" y="2349500"/>
            <a:ext cx="3382962" cy="45085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86116" y="0"/>
            <a:ext cx="5016636" cy="714356"/>
          </a:xfrm>
        </p:spPr>
        <p:txBody>
          <a:bodyPr/>
          <a:lstStyle/>
          <a:p>
            <a:r>
              <a:rPr lang="ru-RU" sz="2000" dirty="0" smtClean="0"/>
              <a:t>ПРИЛОЖЕНИЕ 15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Рисунок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4725" y="0"/>
            <a:ext cx="5629275" cy="6858000"/>
          </a:xfrm>
          <a:prstGeom prst="rect">
            <a:avLst/>
          </a:prstGeom>
          <a:noFill/>
        </p:spPr>
      </p:pic>
      <p:pic>
        <p:nvPicPr>
          <p:cNvPr id="21512" name="Picture 8" descr="Рисунок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571480"/>
            <a:ext cx="7772400" cy="2107712"/>
          </a:xfrm>
        </p:spPr>
        <p:txBody>
          <a:bodyPr/>
          <a:lstStyle/>
          <a:p>
            <a:pPr algn="ctr"/>
            <a:r>
              <a:rPr lang="ru-RU" sz="2000" dirty="0" smtClean="0">
                <a:latin typeface="Monotype Corsiva" pitchFamily="66" charset="0"/>
              </a:rPr>
              <a:t> </a:t>
            </a:r>
            <a:endParaRPr lang="ru-RU" sz="2000" dirty="0"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0352" y="1071546"/>
            <a:ext cx="7772400" cy="5500726"/>
          </a:xfrm>
        </p:spPr>
        <p:txBody>
          <a:bodyPr/>
          <a:lstStyle/>
          <a:p>
            <a:pPr algn="just"/>
            <a:r>
              <a:rPr lang="ru-RU" sz="3200" dirty="0" smtClean="0"/>
              <a:t>Цель урока: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/>
              <a:t>сформировать представление о Святой Великомученицы</a:t>
            </a:r>
            <a:r>
              <a:rPr lang="ru-RU" sz="3200" b="1" dirty="0" smtClean="0"/>
              <a:t> </a:t>
            </a:r>
            <a:r>
              <a:rPr lang="ru-RU" sz="3200" dirty="0" smtClean="0"/>
              <a:t>Екатерине;</a:t>
            </a:r>
            <a:r>
              <a:rPr lang="ru-RU" sz="3200" b="1" dirty="0" smtClean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dirty="0" smtClean="0"/>
              <a:t>показать роль личности         Екатерины </a:t>
            </a:r>
            <a:r>
              <a:rPr lang="en-US" sz="3200" dirty="0" smtClean="0"/>
              <a:t>II</a:t>
            </a:r>
            <a:r>
              <a:rPr lang="ru-RU" sz="3200" dirty="0" smtClean="0"/>
              <a:t> в истории Краснодарского края и России.</a:t>
            </a:r>
          </a:p>
          <a:p>
            <a:pPr algn="just"/>
            <a:endParaRPr lang="ru-RU" sz="3200" dirty="0" smtClean="0"/>
          </a:p>
          <a:p>
            <a:pPr algn="just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00563" y="500063"/>
            <a:ext cx="4500562" cy="34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sz="1900" dirty="0">
                <a:latin typeface="Times New Roman" pitchFamily="18" charset="0"/>
              </a:rPr>
              <a:t>    </a:t>
            </a:r>
          </a:p>
        </p:txBody>
      </p:sp>
      <p:pic>
        <p:nvPicPr>
          <p:cNvPr id="22533" name="Picture 5" descr="Рисунок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-57568"/>
            <a:ext cx="5072098" cy="691556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642918"/>
          </a:xfrm>
        </p:spPr>
        <p:txBody>
          <a:bodyPr/>
          <a:lstStyle/>
          <a:p>
            <a:r>
              <a:rPr lang="ru-RU" sz="2000" dirty="0" smtClean="0"/>
              <a:t>ПРИЛОЖЕНИЕ 17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429125" y="428625"/>
            <a:ext cx="4429156" cy="574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sz="2400" dirty="0" smtClean="0">
                <a:latin typeface="Times New Roman" pitchFamily="18" charset="0"/>
              </a:rPr>
              <a:t>У </a:t>
            </a:r>
            <a:r>
              <a:rPr lang="ru-RU" sz="2400" dirty="0">
                <a:latin typeface="Times New Roman" pitchFamily="18" charset="0"/>
              </a:rPr>
              <a:t>подножия бронзовые фигуры светлейшего князя Г.А. Потемкина, первого кошевого атамана Сидора Белого, войскового судьи Антона Головатого и кошевого атамана </a:t>
            </a:r>
            <a:r>
              <a:rPr lang="ru-RU" sz="2400" dirty="0" err="1">
                <a:latin typeface="Times New Roman" pitchFamily="18" charset="0"/>
              </a:rPr>
              <a:t>Захария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Чепеги</a:t>
            </a:r>
            <a:r>
              <a:rPr lang="ru-RU" sz="2400" dirty="0">
                <a:latin typeface="Times New Roman" pitchFamily="18" charset="0"/>
              </a:rPr>
              <a:t>, возглавившего переселение черноморцев на Кубань. Головатый читает грамоту, Белый слушает, Чепега осеняет себя крестным знамением. За фигурой Потемкина помещены регалии Кубанского войска боевые знамена, наградные трубы за отличия казаков в сражениях, литавры, булавы. </a:t>
            </a:r>
          </a:p>
          <a:p>
            <a:pPr algn="just">
              <a:lnSpc>
                <a:spcPct val="85000"/>
              </a:lnSpc>
            </a:pPr>
            <a:r>
              <a:rPr lang="ru-RU" sz="2400" dirty="0">
                <a:latin typeface="Times New Roman" pitchFamily="18" charset="0"/>
              </a:rPr>
              <a:t>     </a:t>
            </a:r>
          </a:p>
        </p:txBody>
      </p:sp>
      <p:pic>
        <p:nvPicPr>
          <p:cNvPr id="23557" name="Picture 5" descr="Рисунок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4214842" cy="573405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571480"/>
          </a:xfrm>
        </p:spPr>
        <p:txBody>
          <a:bodyPr/>
          <a:lstStyle/>
          <a:p>
            <a:r>
              <a:rPr lang="ru-RU" sz="2000" dirty="0" smtClean="0"/>
              <a:t>ПРИЛОЖЕНИЕ 18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143000" y="0"/>
            <a:ext cx="80010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sz="1900" dirty="0">
                <a:latin typeface="Times New Roman" pitchFamily="18" charset="0"/>
              </a:rPr>
              <a:t>С другой стороны пьедестала фигура слепого кобзаря с мальчиком-поводырем. Эта группа называется «Народная песня». В кобзаре М.О. Микешине воплотил образ своего друга, великого украинского поэта Т.Г. Шевченко. Ниже позолоченными буквами был написан текст известной казачьей песни, сочиненной А. Головатым «Ой, годы ж нам </a:t>
            </a:r>
            <a:r>
              <a:rPr lang="ru-RU" sz="1900" dirty="0" err="1">
                <a:latin typeface="Times New Roman" pitchFamily="18" charset="0"/>
              </a:rPr>
              <a:t>журыться</a:t>
            </a:r>
            <a:r>
              <a:rPr lang="ru-RU" sz="1900" dirty="0">
                <a:latin typeface="Times New Roman" pitchFamily="18" charset="0"/>
              </a:rPr>
              <a:t>, пора </a:t>
            </a:r>
            <a:r>
              <a:rPr lang="ru-RU" sz="1900" dirty="0" err="1">
                <a:latin typeface="Times New Roman" pitchFamily="18" charset="0"/>
              </a:rPr>
              <a:t>перестаты</a:t>
            </a:r>
            <a:r>
              <a:rPr lang="ru-RU" sz="1900" dirty="0">
                <a:latin typeface="Times New Roman" pitchFamily="18" charset="0"/>
              </a:rPr>
              <a:t>». Здесь же на перечисляются победы Черноморского, позднее Кубанского казачьего войска</a:t>
            </a:r>
            <a:r>
              <a:rPr lang="ru-RU" sz="1900" dirty="0">
                <a:latin typeface="Corbel" pitchFamily="34" charset="0"/>
              </a:rPr>
              <a:t>. </a:t>
            </a:r>
            <a:endParaRPr lang="ru-RU" sz="1900" dirty="0">
              <a:latin typeface="Times New Roman" pitchFamily="18" charset="0"/>
            </a:endParaRPr>
          </a:p>
        </p:txBody>
      </p:sp>
      <p:pic>
        <p:nvPicPr>
          <p:cNvPr id="24582" name="Picture 6" descr="Рисунок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90725"/>
            <a:ext cx="3657600" cy="4867275"/>
          </a:xfrm>
          <a:prstGeom prst="rect">
            <a:avLst/>
          </a:prstGeom>
          <a:noFill/>
        </p:spPr>
      </p:pic>
      <p:pic>
        <p:nvPicPr>
          <p:cNvPr id="24583" name="Picture 7" descr="Рисунок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85926"/>
            <a:ext cx="3867150" cy="50720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4005263"/>
            <a:ext cx="47879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100" b="1" dirty="0">
                <a:latin typeface="Calibri" pitchFamily="34" charset="0"/>
              </a:rPr>
              <a:t>Фрагменты памятника. </a:t>
            </a:r>
          </a:p>
          <a:p>
            <a:pPr algn="ctr">
              <a:spcBef>
                <a:spcPct val="50000"/>
              </a:spcBef>
            </a:pPr>
            <a:r>
              <a:rPr lang="ru-RU" sz="2100" b="1" dirty="0">
                <a:latin typeface="Calibri" pitchFamily="34" charset="0"/>
              </a:rPr>
              <a:t>Войсковые регалии и текст песни А.А. Головатого                      </a:t>
            </a:r>
          </a:p>
          <a:p>
            <a:pPr algn="ctr">
              <a:spcBef>
                <a:spcPct val="50000"/>
              </a:spcBef>
            </a:pPr>
            <a:r>
              <a:rPr lang="ru-RU" sz="2100" b="1" dirty="0">
                <a:latin typeface="Calibri" pitchFamily="34" charset="0"/>
              </a:rPr>
              <a:t>  </a:t>
            </a:r>
            <a:r>
              <a:rPr lang="ru-RU" sz="2000" b="1" dirty="0">
                <a:latin typeface="Calibri" pitchFamily="34" charset="0"/>
              </a:rPr>
              <a:t>(гимн кубанских казаков до 1918 года)</a:t>
            </a:r>
            <a:endParaRPr lang="ru-RU" sz="2100" b="1" dirty="0">
              <a:latin typeface="Calibri" pitchFamily="34" charset="0"/>
            </a:endParaRPr>
          </a:p>
        </p:txBody>
      </p:sp>
      <p:pic>
        <p:nvPicPr>
          <p:cNvPr id="25606" name="Picture 6" descr="Рисунок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52513"/>
            <a:ext cx="4681538" cy="2378075"/>
          </a:xfrm>
          <a:prstGeom prst="rect">
            <a:avLst/>
          </a:prstGeom>
          <a:noFill/>
        </p:spPr>
      </p:pic>
      <p:pic>
        <p:nvPicPr>
          <p:cNvPr id="25607" name="Picture 7" descr="Рисунок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43450" y="0"/>
            <a:ext cx="4400550" cy="689451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642918"/>
          </a:xfrm>
        </p:spPr>
        <p:txBody>
          <a:bodyPr/>
          <a:lstStyle/>
          <a:p>
            <a:r>
              <a:rPr lang="ru-RU" sz="2000" dirty="0" smtClean="0"/>
              <a:t>ПРИЛОЖЕНИЕ  20 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071546"/>
            <a:ext cx="8572560" cy="557216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Закрепление.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1.Что вы знаете о Святой Великомученице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Екатерине?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2.Какую роль сыграла Екатерина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судьбе казачества и Кубани?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3.Согласны  ли поддержать кандидатуру Екатерины Великой в номинации «ИМЯ  РОССИИ»?</a:t>
            </a:r>
          </a:p>
          <a:p>
            <a:pPr algn="just"/>
            <a:endParaRPr lang="ru-RU" sz="3200" dirty="0" smtClean="0">
              <a:solidFill>
                <a:srgbClr val="FFFF00"/>
              </a:solidFill>
            </a:endParaRPr>
          </a:p>
          <a:p>
            <a:pPr lvl="0" algn="just">
              <a:buFont typeface="Wingdings" pitchFamily="2" charset="2"/>
              <a:buChar char="v"/>
            </a:pPr>
            <a:endParaRPr lang="ru-RU" sz="3200" dirty="0" smtClean="0">
              <a:solidFill>
                <a:srgbClr val="FFFF00"/>
              </a:solidFill>
            </a:endParaRPr>
          </a:p>
          <a:p>
            <a:pPr algn="just"/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857232"/>
            <a:ext cx="7772400" cy="5072098"/>
          </a:xfrm>
        </p:spPr>
        <p:txBody>
          <a:bodyPr>
            <a:normAutofit fontScale="92500" lnSpcReduction="20000"/>
          </a:bodyPr>
          <a:lstStyle/>
          <a:p>
            <a:pPr marL="514350" indent="-514350"/>
            <a:r>
              <a:rPr lang="ru-RU" sz="3200" dirty="0" smtClean="0"/>
              <a:t>План :</a:t>
            </a:r>
          </a:p>
          <a:p>
            <a:pPr marL="514350" indent="-514350"/>
            <a:endParaRPr lang="ru-RU" sz="3200" dirty="0" smtClean="0"/>
          </a:p>
          <a:p>
            <a:pPr marL="514350" indent="-514350"/>
            <a:r>
              <a:rPr lang="ru-RU" sz="3200" b="1" dirty="0" smtClean="0"/>
              <a:t>1. Введение. Святая</a:t>
            </a:r>
            <a:r>
              <a:rPr lang="ru-RU" sz="3200" dirty="0" smtClean="0"/>
              <a:t> </a:t>
            </a:r>
            <a:r>
              <a:rPr lang="ru-RU" sz="3200" b="1" dirty="0" smtClean="0"/>
              <a:t>Великомученица</a:t>
            </a:r>
            <a:r>
              <a:rPr lang="ru-RU" sz="3200" dirty="0" smtClean="0"/>
              <a:t> </a:t>
            </a:r>
            <a:r>
              <a:rPr lang="ru-RU" sz="3200" b="1" dirty="0" smtClean="0"/>
              <a:t>Екатерина.</a:t>
            </a:r>
            <a:r>
              <a:rPr lang="ru-RU" sz="3200" dirty="0" smtClean="0"/>
              <a:t> </a:t>
            </a:r>
          </a:p>
          <a:p>
            <a:pPr marL="514350" indent="-514350"/>
            <a:r>
              <a:rPr lang="ru-RU" sz="3200" b="1" dirty="0" smtClean="0"/>
              <a:t>2. «ИМЯ РОССИИ». Екатерина Великая</a:t>
            </a:r>
          </a:p>
          <a:p>
            <a:pPr marL="514350" indent="-514350"/>
            <a:r>
              <a:rPr lang="ru-RU" sz="3200" b="1" dirty="0" smtClean="0"/>
              <a:t>3. Дар Екатерины.</a:t>
            </a:r>
          </a:p>
          <a:p>
            <a:pPr marL="514350" indent="-514350"/>
            <a:r>
              <a:rPr lang="ru-RU" sz="3200" b="1" dirty="0" smtClean="0"/>
              <a:t>4. История  создания памятника Екатерины </a:t>
            </a:r>
            <a:r>
              <a:rPr lang="en-US" sz="3200" b="1" dirty="0" smtClean="0"/>
              <a:t>II </a:t>
            </a:r>
            <a:r>
              <a:rPr lang="ru-RU" sz="3200" b="1" dirty="0" smtClean="0"/>
              <a:t> в городе Краснодаре.</a:t>
            </a:r>
          </a:p>
          <a:p>
            <a:pPr marL="514350" indent="-514350"/>
            <a:r>
              <a:rPr lang="ru-RU" sz="3200" b="1" dirty="0" smtClean="0"/>
              <a:t>5. Закрепление.</a:t>
            </a:r>
            <a:endParaRPr lang="ru-RU" sz="3200" dirty="0" smtClean="0"/>
          </a:p>
          <a:p>
            <a:pPr marL="514350" indent="-514350"/>
            <a:endParaRPr lang="ru-RU" sz="3200" dirty="0" smtClean="0"/>
          </a:p>
          <a:p>
            <a:pPr marL="514350" indent="-514350"/>
            <a:r>
              <a:rPr lang="ru-RU" sz="3200" b="1" dirty="0" smtClean="0"/>
              <a:t> </a:t>
            </a: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endParaRPr lang="ru-RU" sz="3200" dirty="0" smtClean="0"/>
          </a:p>
          <a:p>
            <a:pPr marL="514350" indent="-514350">
              <a:buFont typeface="Arial" pitchFamily="34" charset="0"/>
              <a:buChar char="•"/>
            </a:pPr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63" y="5286375"/>
            <a:ext cx="6858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Иконы  Святой Великомученицы Екатерины</a:t>
            </a:r>
          </a:p>
        </p:txBody>
      </p:sp>
      <p:pic>
        <p:nvPicPr>
          <p:cNvPr id="15366" name="Picture 6" descr="Рисунок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836613"/>
            <a:ext cx="3136900" cy="3846512"/>
          </a:xfrm>
          <a:prstGeom prst="rect">
            <a:avLst/>
          </a:prstGeom>
          <a:noFill/>
        </p:spPr>
      </p:pic>
      <p:pic>
        <p:nvPicPr>
          <p:cNvPr id="15367" name="Picture 7" descr="Рисунок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836613"/>
            <a:ext cx="2809875" cy="383857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714356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ПРИЛОЖЕНИЕ 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214438" y="4500563"/>
            <a:ext cx="7715250" cy="1200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Будущая императрица Екатерина</a:t>
            </a:r>
            <a:r>
              <a:rPr lang="en-US" b="1">
                <a:latin typeface="Calibri" pitchFamily="34" charset="0"/>
              </a:rPr>
              <a:t> II</a:t>
            </a:r>
            <a:r>
              <a:rPr lang="ru-RU" b="1">
                <a:latin typeface="Calibri" pitchFamily="34" charset="0"/>
              </a:rPr>
              <a:t> </a:t>
            </a:r>
          </a:p>
          <a:p>
            <a:pPr algn="ctr"/>
            <a:r>
              <a:rPr lang="ru-RU" b="1">
                <a:latin typeface="Calibri" pitchFamily="34" charset="0"/>
              </a:rPr>
              <a:t>София Фредерика Августа Ангальт-Цербстская,</a:t>
            </a:r>
          </a:p>
          <a:p>
            <a:pPr algn="ctr"/>
            <a:r>
              <a:rPr lang="ru-RU" b="1">
                <a:latin typeface="Calibri" pitchFamily="34" charset="0"/>
              </a:rPr>
              <a:t>Великая княгиня Екатерина Алексеевна </a:t>
            </a:r>
          </a:p>
          <a:p>
            <a:pPr algn="ctr"/>
            <a:r>
              <a:rPr lang="ru-RU" b="1">
                <a:latin typeface="Calibri" pitchFamily="34" charset="0"/>
                <a:cs typeface="Tahoma" charset="0"/>
              </a:rPr>
              <a:t>родилась </a:t>
            </a:r>
            <a:r>
              <a:rPr lang="en-US" b="1">
                <a:latin typeface="Calibri" pitchFamily="34" charset="0"/>
                <a:cs typeface="Tahoma" charset="0"/>
              </a:rPr>
              <a:t>21 </a:t>
            </a:r>
            <a:r>
              <a:rPr lang="ru-RU" b="1">
                <a:latin typeface="Calibri" pitchFamily="34" charset="0"/>
                <a:cs typeface="Tahoma" charset="0"/>
              </a:rPr>
              <a:t>апреля (2 мая) 1729, Штеттин, Пруссия</a:t>
            </a:r>
            <a:endParaRPr lang="ru-RU" b="1">
              <a:latin typeface="Calibri" pitchFamily="34" charset="0"/>
            </a:endParaRPr>
          </a:p>
        </p:txBody>
      </p:sp>
      <p:pic>
        <p:nvPicPr>
          <p:cNvPr id="8198" name="Picture 6" descr="Рисунок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71480"/>
            <a:ext cx="3300413" cy="39433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199" name="Picture 7" descr="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571480"/>
            <a:ext cx="2898775" cy="38989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0"/>
            <a:ext cx="7945594" cy="571480"/>
          </a:xfrm>
        </p:spPr>
        <p:txBody>
          <a:bodyPr/>
          <a:lstStyle/>
          <a:p>
            <a:r>
              <a:rPr lang="ru-RU" sz="2000" dirty="0" smtClean="0"/>
              <a:t>ПРИЛОЖЕНИЕ 2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5429250" y="4714875"/>
            <a:ext cx="3667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Великий князь Петр Федорович и Великая княгиня Екатерина Алексеевна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285875" y="4786313"/>
            <a:ext cx="33829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Великий князь Петр Федорович</a:t>
            </a:r>
          </a:p>
          <a:p>
            <a:r>
              <a:rPr lang="ru-RU" b="1">
                <a:latin typeface="Calibri" pitchFamily="34" charset="0"/>
              </a:rPr>
              <a:t>будущий император Петр </a:t>
            </a:r>
            <a:r>
              <a:rPr lang="en-US" b="1">
                <a:latin typeface="Calibri" pitchFamily="34" charset="0"/>
              </a:rPr>
              <a:t>III</a:t>
            </a:r>
            <a:endParaRPr lang="ru-RU">
              <a:latin typeface="Corbel" pitchFamily="34" charset="0"/>
            </a:endParaRPr>
          </a:p>
        </p:txBody>
      </p:sp>
      <p:pic>
        <p:nvPicPr>
          <p:cNvPr id="9223" name="Picture 7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476250"/>
            <a:ext cx="3322637" cy="4178300"/>
          </a:xfrm>
          <a:prstGeom prst="rect">
            <a:avLst/>
          </a:prstGeom>
          <a:noFill/>
        </p:spPr>
      </p:pic>
      <p:pic>
        <p:nvPicPr>
          <p:cNvPr id="9224" name="Picture 8" descr="Рисунок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28604"/>
            <a:ext cx="3173413" cy="419417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-1214470"/>
            <a:ext cx="7772400" cy="1643050"/>
          </a:xfrm>
        </p:spPr>
        <p:txBody>
          <a:bodyPr/>
          <a:lstStyle/>
          <a:p>
            <a:r>
              <a:rPr lang="ru-RU" sz="2000" dirty="0" smtClean="0"/>
              <a:t>ПРИЛОЖЕНИЕ 3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000750" y="4857750"/>
            <a:ext cx="2428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Екатерина </a:t>
            </a:r>
            <a:r>
              <a:rPr lang="en-US" sz="2000" b="1">
                <a:latin typeface="Calibri" pitchFamily="34" charset="0"/>
              </a:rPr>
              <a:t>II</a:t>
            </a:r>
          </a:p>
          <a:p>
            <a:r>
              <a:rPr lang="ru-RU" sz="2000" b="1">
                <a:latin typeface="Calibri" pitchFamily="34" charset="0"/>
              </a:rPr>
              <a:t>гравюра резцом, конец </a:t>
            </a:r>
            <a:r>
              <a:rPr lang="en-US" sz="2000" b="1">
                <a:latin typeface="Calibri" pitchFamily="34" charset="0"/>
              </a:rPr>
              <a:t>XVIII </a:t>
            </a:r>
            <a:r>
              <a:rPr lang="ru-RU" sz="2000" b="1">
                <a:latin typeface="Calibri" pitchFamily="34" charset="0"/>
              </a:rPr>
              <a:t>века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1500188" y="4929188"/>
            <a:ext cx="3214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Екатерина Алексеевна</a:t>
            </a:r>
            <a:endParaRPr lang="en-US" sz="2000" b="1">
              <a:latin typeface="Calibri" pitchFamily="34" charset="0"/>
            </a:endParaRPr>
          </a:p>
          <a:p>
            <a:r>
              <a:rPr lang="ru-RU" sz="2000" b="1">
                <a:latin typeface="Calibri" pitchFamily="34" charset="0"/>
              </a:rPr>
              <a:t>примерно 1758 год</a:t>
            </a:r>
          </a:p>
        </p:txBody>
      </p:sp>
      <p:pic>
        <p:nvPicPr>
          <p:cNvPr id="10247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3848100" cy="4476750"/>
          </a:xfrm>
          <a:prstGeom prst="rect">
            <a:avLst/>
          </a:prstGeom>
          <a:noFill/>
        </p:spPr>
      </p:pic>
      <p:pic>
        <p:nvPicPr>
          <p:cNvPr id="10248" name="Picture 8" descr="Рисунок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620713"/>
            <a:ext cx="3421062" cy="394335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500042"/>
          </a:xfrm>
        </p:spPr>
        <p:txBody>
          <a:bodyPr/>
          <a:lstStyle/>
          <a:p>
            <a:r>
              <a:rPr lang="ru-RU" sz="2000" dirty="0" smtClean="0"/>
              <a:t>ПРИЛОЖЕНИЕ 4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ПРИЛОЖЕНИЕ 5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endParaRPr lang="ru-RU" sz="1800" b="1" dirty="0" smtClean="0"/>
          </a:p>
          <a:p>
            <a:pPr algn="ctr"/>
            <a:r>
              <a:rPr lang="ru-RU" sz="1800" b="1" dirty="0" smtClean="0"/>
              <a:t>ДВОРЦОВЫЙ ПЕРЕВОРОТ</a:t>
            </a:r>
          </a:p>
        </p:txBody>
      </p:sp>
      <p:pic>
        <p:nvPicPr>
          <p:cNvPr id="37893" name="Picture 5" descr="Картинка 3 из 5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778738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714375" y="6286500"/>
            <a:ext cx="3336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Портрет работы Лампи, 1793 г.</a:t>
            </a: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4786313" y="6286500"/>
            <a:ext cx="4024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Фрагмент картины Ф.Рокотова, 1770 г.</a:t>
            </a:r>
          </a:p>
        </p:txBody>
      </p:sp>
      <p:pic>
        <p:nvPicPr>
          <p:cNvPr id="11271" name="Picture 7" descr="Рисунок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761081"/>
            <a:ext cx="3741766" cy="5349207"/>
          </a:xfrm>
          <a:prstGeom prst="rect">
            <a:avLst/>
          </a:prstGeom>
          <a:noFill/>
        </p:spPr>
      </p:pic>
      <p:pic>
        <p:nvPicPr>
          <p:cNvPr id="11272" name="Picture 8" descr="Рисунок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9" y="785794"/>
            <a:ext cx="4173454" cy="532608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714356"/>
          </a:xfrm>
        </p:spPr>
        <p:txBody>
          <a:bodyPr/>
          <a:lstStyle/>
          <a:p>
            <a:r>
              <a:rPr lang="ru-RU" sz="2000" dirty="0" smtClean="0"/>
              <a:t>ПРИЛОЖЕНИЕ 6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563</Words>
  <Application>Microsoft Office PowerPoint</Application>
  <PresentationFormat>Экран (4:3)</PresentationFormat>
  <Paragraphs>108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              Урок кубановедения «Именем святой Екатерины» </vt:lpstr>
      <vt:lpstr> </vt:lpstr>
      <vt:lpstr>Слайд 3</vt:lpstr>
      <vt:lpstr>ПРИЛОЖЕНИЕ 1</vt:lpstr>
      <vt:lpstr>ПРИЛОЖЕНИЕ 2</vt:lpstr>
      <vt:lpstr>ПРИЛОЖЕНИЕ 3</vt:lpstr>
      <vt:lpstr>ПРИЛОЖЕНИЕ 4</vt:lpstr>
      <vt:lpstr>ПРИЛОЖЕНИЕ 5</vt:lpstr>
      <vt:lpstr>ПРИЛОЖЕНИЕ 6</vt:lpstr>
      <vt:lpstr>ПРИЛОЖЕНИЕ 7 </vt:lpstr>
      <vt:lpstr>ПРИЛОЖЕНИЕ 8</vt:lpstr>
      <vt:lpstr> </vt:lpstr>
      <vt:lpstr> </vt:lpstr>
      <vt:lpstr>Главная реликвия Кубанского казачьего войска- жалованная грамота императрицы Екатерины II, дарованная казакам  30 июня 1792 года.</vt:lpstr>
      <vt:lpstr>ПРИЛОЖЕНИЕ 12</vt:lpstr>
      <vt:lpstr>ПРИЛОЖЕНИЕ 13</vt:lpstr>
      <vt:lpstr>ПРИЛОЖЕНИЕ  14 </vt:lpstr>
      <vt:lpstr>ПРИЛОЖЕНИЕ 15</vt:lpstr>
      <vt:lpstr>Слайд 19</vt:lpstr>
      <vt:lpstr>ПРИЛОЖЕНИЕ 17</vt:lpstr>
      <vt:lpstr>ПРИЛОЖЕНИЕ 18</vt:lpstr>
      <vt:lpstr>Слайд 22</vt:lpstr>
      <vt:lpstr>ПРИЛОЖЕНИЕ  20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UCHITELSKAJA</dc:creator>
  <cp:lastModifiedBy>Хозяин</cp:lastModifiedBy>
  <cp:revision>39</cp:revision>
  <dcterms:created xsi:type="dcterms:W3CDTF">2008-11-20T05:24:02Z</dcterms:created>
  <dcterms:modified xsi:type="dcterms:W3CDTF">2012-05-09T12:48:19Z</dcterms:modified>
</cp:coreProperties>
</file>