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8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80" r:id="rId16"/>
    <p:sldId id="278" r:id="rId17"/>
    <p:sldId id="279" r:id="rId18"/>
    <p:sldId id="275" r:id="rId1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2ED51-AA61-437D-8C1A-71F45932D72C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021D9-1BCD-49DD-9FB2-E8CFE5BCA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4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4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20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2479678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1" y="3352801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352801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8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30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6"/>
            <a:ext cx="457200" cy="486833"/>
          </a:xfrm>
        </p:spPr>
        <p:txBody>
          <a:bodyPr/>
          <a:lstStyle/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8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6" y="8293102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6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952138-5E7D-4C3E-9B8C-956E31C27B85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6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6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6B52BA-ABD9-43A2-AC77-DD594D69B83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%D0%A6%D0%B5%D0%B9_%D0%B7%D1%8D%D0%BF%D1%8B%D0%BB%D1%8A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%D0%A6%D0%B5%D0%B9_%D0%B7%D1%8D%D0%BF%D1%8B%D0%BB%D1%8A.jpg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1;&#1077;&#1086;&#1085;&#1080;&#1076;\&#1056;&#1072;&#1073;&#1086;&#1095;&#1080;&#1081;%20&#1089;&#1090;&#1086;&#1083;\&#1091;&#1088;&#1086;%20&#1082;&#1091;&#1073;\&#1042;&#1076;&#1088;&#1091;&#1075;%20-%20&#1043;&#1080;&#1084;&#1085;%20&#1084;&#1086;&#1083;&#1086;&#1076;&#1077;&#1078;&#1080;%20&#1050;&#1091;&#1073;&#1072;&#1085;&#1080;.mp3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&#1051;&#1077;&#1086;&#1085;&#1080;&#1076;\&#1056;&#1072;&#1073;&#1086;&#1095;&#1080;&#1081;%20&#1089;&#1090;&#1086;&#1083;\&#1091;&#1088;&#1086;%20&#1082;&#1091;&#1073;\&#1080;&#1075;&#1088;&#1072;\&#1052;&#1072;&#1089;&#1090;&#1077;&#1088;-&#1082;&#1083;&#1072;&#1089;&#1089;.m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&#1080;&#1075;&#1088;&#1072;/&#1052;&#1072;&#1089;&#1090;&#1077;&#1088;-&#1082;&#1083;&#1072;&#1089;&#1089;.m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ushakov/789474" TargetMode="External"/><Relationship Id="rId2" Type="http://schemas.openxmlformats.org/officeDocument/2006/relationships/hyperlink" Target="http://dic.academic.ru/dic.nsf/ushakov/79438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c.academic.ru/dic.nsf/ushakov/83615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efremova/154316/%D0%93%D0%BB%D0%B8%D0%BD%D1%8F%D0%BD%D1%8B%D0%B9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04" y="1000100"/>
            <a:ext cx="5888736" cy="2571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Кубань - </a:t>
            </a:r>
            <a:r>
              <a:rPr lang="ru-RU" sz="5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5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</a:t>
            </a:r>
            <a:r>
              <a:rPr lang="ru-RU" sz="5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</a:t>
            </a:r>
            <a:r>
              <a:rPr lang="ru-RU" sz="53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нальный</a:t>
            </a:r>
            <a:r>
              <a:rPr lang="ru-RU" sz="5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5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</a:t>
            </a:r>
            <a:r>
              <a:rPr lang="ru-RU" sz="5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_resi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043" y="3000364"/>
            <a:ext cx="6887043" cy="6143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0" y="1000100"/>
            <a:ext cx="5888736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Решите тест.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2643174"/>
            <a:ext cx="6457950" cy="585791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6. Люлька- так казаки называли:</a:t>
            </a:r>
            <a:endParaRPr lang="ru-RU" sz="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маленькую детскую кроватку; 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курительную трубку; 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 корыто для воды.</a:t>
            </a:r>
          </a:p>
          <a:p>
            <a:pPr algn="l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0" y="1000100"/>
            <a:ext cx="5888736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Решите тест.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2643174"/>
            <a:ext cx="6457950" cy="585791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7. Сакля- это…</a:t>
            </a:r>
            <a:endParaRPr lang="ru-RU" sz="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растение произрастающее только на территории Адыгеи;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б) напиток из трав;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в) жилище черкесов</a:t>
            </a:r>
            <a:r>
              <a:rPr lang="ru-RU" sz="4000" dirty="0" smtClean="0"/>
              <a:t>.</a:t>
            </a:r>
          </a:p>
          <a:p>
            <a:pPr algn="l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0" y="1000100"/>
            <a:ext cx="5888736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Решите тест.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2643174"/>
            <a:ext cx="6457950" cy="585791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8. В красном углу казачьей хаты  располагались:</a:t>
            </a:r>
            <a:endParaRPr lang="ru-RU" sz="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стол с лавками; 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люлька с ребенком;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в)  иконы.</a:t>
            </a:r>
          </a:p>
          <a:p>
            <a:pPr algn="l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0" y="1000100"/>
            <a:ext cx="5888736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Решите тест.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2643174"/>
            <a:ext cx="6457950" cy="585791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9. Какую религию исповедуют адыги:</a:t>
            </a:r>
            <a:endParaRPr lang="ru-RU" sz="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христианство; 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буддизм; 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в)ислам.</a:t>
            </a:r>
          </a:p>
          <a:p>
            <a:pPr algn="l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0" y="1000100"/>
            <a:ext cx="5888736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Решите тест.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2643174"/>
            <a:ext cx="6457950" cy="585791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10. Какую религию исповедуют кубанские казаки:</a:t>
            </a:r>
            <a:endParaRPr lang="ru-RU" sz="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христианство; 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буддизм; 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в)ислам.</a:t>
            </a:r>
          </a:p>
          <a:p>
            <a:pPr algn="l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24" y="8143900"/>
            <a:ext cx="3000372" cy="35719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костюм черкеса.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47678480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3714752" cy="6500826"/>
          </a:xfrm>
          <a:prstGeom prst="rect">
            <a:avLst/>
          </a:prstGeom>
        </p:spPr>
      </p:pic>
      <p:pic>
        <p:nvPicPr>
          <p:cNvPr id="5" name="Рисунок 4" descr="Цей зэпылъ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214686" y="2571736"/>
            <a:ext cx="364331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80" y="1071538"/>
            <a:ext cx="1743066" cy="35500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ПАПАХА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47678480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00174" y="1857356"/>
            <a:ext cx="3571899" cy="5500725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rot="5400000" flipH="1" flipV="1">
            <a:off x="3250405" y="1535885"/>
            <a:ext cx="928694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929066" y="2143108"/>
            <a:ext cx="1500198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дзаголовок 2"/>
          <p:cNvSpPr txBox="1">
            <a:spLocks/>
          </p:cNvSpPr>
          <p:nvPr/>
        </p:nvSpPr>
        <p:spPr>
          <a:xfrm>
            <a:off x="5357826" y="5572132"/>
            <a:ext cx="1743066" cy="419104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САБЛЯ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857232" y="2786050"/>
            <a:ext cx="1928826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дзаголовок 2"/>
          <p:cNvSpPr txBox="1">
            <a:spLocks/>
          </p:cNvSpPr>
          <p:nvPr/>
        </p:nvSpPr>
        <p:spPr>
          <a:xfrm>
            <a:off x="0" y="2285984"/>
            <a:ext cx="1743066" cy="419104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ГАЗЫРИ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>
            <a:off x="928670" y="4286248"/>
            <a:ext cx="2071702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дзаголовок 2"/>
          <p:cNvSpPr txBox="1">
            <a:spLocks/>
          </p:cNvSpPr>
          <p:nvPr/>
        </p:nvSpPr>
        <p:spPr>
          <a:xfrm>
            <a:off x="0" y="3786182"/>
            <a:ext cx="1743066" cy="419104"/>
          </a:xfrm>
          <a:prstGeom prst="rect">
            <a:avLst/>
          </a:prstGeom>
        </p:spPr>
        <p:txBody>
          <a:bodyPr vert="horz" lIns="0" rIns="18288">
            <a:normAutofit fontScale="85000" lnSpcReduction="1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ЧЕРКЕСКА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V="1">
            <a:off x="1500174" y="1643042"/>
            <a:ext cx="2143140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дзаголовок 2"/>
          <p:cNvSpPr txBox="1">
            <a:spLocks/>
          </p:cNvSpPr>
          <p:nvPr/>
        </p:nvSpPr>
        <p:spPr>
          <a:xfrm>
            <a:off x="928670" y="857224"/>
            <a:ext cx="1743066" cy="355002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БЕШМЕТ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500438" y="6000760"/>
            <a:ext cx="1857388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дзаголовок 2"/>
          <p:cNvSpPr>
            <a:spLocks noGrp="1"/>
          </p:cNvSpPr>
          <p:nvPr/>
        </p:nvSpPr>
        <p:spPr>
          <a:xfrm>
            <a:off x="5114934" y="6858016"/>
            <a:ext cx="1743066" cy="35500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ШТАНЫ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2750339" y="7108049"/>
            <a:ext cx="1143008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одзаголовок 2"/>
          <p:cNvSpPr>
            <a:spLocks noGrp="1"/>
          </p:cNvSpPr>
          <p:nvPr/>
        </p:nvSpPr>
        <p:spPr>
          <a:xfrm>
            <a:off x="2285992" y="8001024"/>
            <a:ext cx="1785950" cy="500066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БАШМАКИ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3143248" y="4000496"/>
            <a:ext cx="2143140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дзаголовок 2"/>
          <p:cNvSpPr>
            <a:spLocks noGrp="1"/>
          </p:cNvSpPr>
          <p:nvPr/>
        </p:nvSpPr>
        <p:spPr>
          <a:xfrm>
            <a:off x="5114934" y="4071934"/>
            <a:ext cx="1743066" cy="35500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КИНЖАЛ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3929066" y="5357818"/>
            <a:ext cx="1428760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дзаголовок 2"/>
          <p:cNvSpPr txBox="1">
            <a:spLocks/>
          </p:cNvSpPr>
          <p:nvPr/>
        </p:nvSpPr>
        <p:spPr>
          <a:xfrm>
            <a:off x="5267334" y="2009756"/>
            <a:ext cx="1743066" cy="419104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БУРКА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rot="10800000" flipV="1">
            <a:off x="1071546" y="5214942"/>
            <a:ext cx="1571636" cy="1143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дзаголовок 2"/>
          <p:cNvSpPr txBox="1">
            <a:spLocks/>
          </p:cNvSpPr>
          <p:nvPr/>
        </p:nvSpPr>
        <p:spPr>
          <a:xfrm>
            <a:off x="0" y="6429388"/>
            <a:ext cx="1743066" cy="419104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НАГАЙКА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Цей зэпылъ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500173" y="1714480"/>
            <a:ext cx="3643337" cy="55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>
            <a:off x="3714752" y="5572132"/>
            <a:ext cx="2000264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дзаголовок 2"/>
          <p:cNvSpPr txBox="1">
            <a:spLocks/>
          </p:cNvSpPr>
          <p:nvPr/>
        </p:nvSpPr>
        <p:spPr>
          <a:xfrm>
            <a:off x="5357826" y="5786446"/>
            <a:ext cx="1743066" cy="419104"/>
          </a:xfrm>
          <a:prstGeom prst="rect">
            <a:avLst/>
          </a:prstGeom>
        </p:spPr>
        <p:txBody>
          <a:bodyPr vert="horz" lIns="0" rIns="18288">
            <a:normAutofit fontScale="85000" lnSpcReduction="1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ЧЕРКЕСКА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500438" y="2928926"/>
            <a:ext cx="2000264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дзаголовок 2"/>
          <p:cNvSpPr txBox="1">
            <a:spLocks/>
          </p:cNvSpPr>
          <p:nvPr/>
        </p:nvSpPr>
        <p:spPr>
          <a:xfrm>
            <a:off x="5643578" y="2786050"/>
            <a:ext cx="1743066" cy="355002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БЕШМЕТ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1285860" y="3000364"/>
            <a:ext cx="1928826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дзаголовок 2"/>
          <p:cNvSpPr txBox="1">
            <a:spLocks/>
          </p:cNvSpPr>
          <p:nvPr/>
        </p:nvSpPr>
        <p:spPr>
          <a:xfrm>
            <a:off x="0" y="2714612"/>
            <a:ext cx="1743066" cy="419104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ГАЗЫРИ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3500438" y="4214810"/>
            <a:ext cx="185738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дзаголовок 2"/>
          <p:cNvSpPr>
            <a:spLocks noGrp="1"/>
          </p:cNvSpPr>
          <p:nvPr/>
        </p:nvSpPr>
        <p:spPr>
          <a:xfrm>
            <a:off x="5357826" y="4000496"/>
            <a:ext cx="1743066" cy="35500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КИНЖАЛ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1285860" y="5357818"/>
            <a:ext cx="1500198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дзаголовок 2"/>
          <p:cNvSpPr txBox="1">
            <a:spLocks/>
          </p:cNvSpPr>
          <p:nvPr/>
        </p:nvSpPr>
        <p:spPr>
          <a:xfrm>
            <a:off x="0" y="5929322"/>
            <a:ext cx="1743066" cy="419104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САБЛЯ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643314" y="6429388"/>
            <a:ext cx="1714512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дзаголовок 2"/>
          <p:cNvSpPr>
            <a:spLocks noGrp="1"/>
          </p:cNvSpPr>
          <p:nvPr/>
        </p:nvSpPr>
        <p:spPr>
          <a:xfrm>
            <a:off x="5114934" y="7358082"/>
            <a:ext cx="1743066" cy="35500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ШТАНЫ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3571876" y="1500166"/>
            <a:ext cx="1143008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84" y="1285852"/>
            <a:ext cx="1743066" cy="35500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ПАПАХА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2357430" y="6858016"/>
            <a:ext cx="857256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дзаголовок 2"/>
          <p:cNvSpPr txBox="1">
            <a:spLocks/>
          </p:cNvSpPr>
          <p:nvPr/>
        </p:nvSpPr>
        <p:spPr>
          <a:xfrm>
            <a:off x="1428736" y="7786710"/>
            <a:ext cx="1743066" cy="355002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ЧУВЯКИ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10800000" flipV="1">
            <a:off x="1285860" y="3857620"/>
            <a:ext cx="1643074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дзаголовок 2"/>
          <p:cNvSpPr txBox="1">
            <a:spLocks/>
          </p:cNvSpPr>
          <p:nvPr/>
        </p:nvSpPr>
        <p:spPr>
          <a:xfrm>
            <a:off x="0" y="4357686"/>
            <a:ext cx="1743066" cy="355002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БАШЛЫК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64293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Ты, КУБАНЬ, ты наша РОДИНА!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Рисунок 15" descr="a73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189884" y="1912577"/>
            <a:ext cx="3263293" cy="2813684"/>
          </a:xfrm>
          <a:prstGeom prst="rect">
            <a:avLst/>
          </a:prstGeom>
        </p:spPr>
      </p:pic>
      <p:pic>
        <p:nvPicPr>
          <p:cNvPr id="17" name="Рисунок 16" descr="967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3041">
            <a:off x="2957447" y="1850293"/>
            <a:ext cx="4114800" cy="3090672"/>
          </a:xfrm>
          <a:prstGeom prst="rect">
            <a:avLst/>
          </a:prstGeom>
        </p:spPr>
      </p:pic>
      <p:pic>
        <p:nvPicPr>
          <p:cNvPr id="18" name="Рисунок 17" descr="i49038215685a0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 rot="21152163">
            <a:off x="4039186" y="5019220"/>
            <a:ext cx="2658397" cy="2643206"/>
          </a:xfrm>
          <a:prstGeom prst="rect">
            <a:avLst/>
          </a:prstGeom>
        </p:spPr>
      </p:pic>
      <p:pic>
        <p:nvPicPr>
          <p:cNvPr id="19" name="Рисунок 18" descr="narod_russia-580x386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714876"/>
            <a:ext cx="4303432" cy="2571768"/>
          </a:xfrm>
          <a:prstGeom prst="rect">
            <a:avLst/>
          </a:prstGeom>
        </p:spPr>
      </p:pic>
      <p:pic>
        <p:nvPicPr>
          <p:cNvPr id="20" name="Рисунок 19" descr="armenian_danc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60077">
            <a:off x="3771233" y="7058567"/>
            <a:ext cx="3197080" cy="1838321"/>
          </a:xfrm>
          <a:prstGeom prst="rect">
            <a:avLst/>
          </a:prstGeom>
        </p:spPr>
      </p:pic>
      <p:pic>
        <p:nvPicPr>
          <p:cNvPr id="21" name="Рисунок 20" descr="1217368808_bur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43050" y="7072330"/>
            <a:ext cx="3089332" cy="2071670"/>
          </a:xfrm>
          <a:prstGeom prst="rect">
            <a:avLst/>
          </a:prstGeom>
        </p:spPr>
      </p:pic>
      <p:pic>
        <p:nvPicPr>
          <p:cNvPr id="22" name="Рисунок 21" descr="c0f6a4b3efc5793b7561ca2579af19571.jp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 rot="20953442">
            <a:off x="-19220" y="7041831"/>
            <a:ext cx="2255641" cy="1932300"/>
          </a:xfrm>
          <a:prstGeom prst="rect">
            <a:avLst/>
          </a:prstGeom>
        </p:spPr>
      </p:pic>
      <p:pic>
        <p:nvPicPr>
          <p:cNvPr id="24" name="Вдруг - Гимн молодежи Кубан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3276600" y="441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599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астер-класс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" y="0"/>
            <a:ext cx="6844610" cy="9144000"/>
          </a:xfrm>
          <a:prstGeom prst="rect">
            <a:avLst/>
          </a:prstGeom>
        </p:spPr>
      </p:pic>
      <p:pic>
        <p:nvPicPr>
          <p:cNvPr id="8" name="Мастер-класс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827213"/>
            <a:ext cx="6858000" cy="5486400"/>
          </a:xfrm>
          <a:prstGeom prst="rect">
            <a:avLst/>
          </a:prstGeom>
        </p:spPr>
      </p:pic>
      <p:pic>
        <p:nvPicPr>
          <p:cNvPr id="6" name="Рисунок 5" descr="000.jp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0" y="-21547"/>
            <a:ext cx="6858000" cy="916554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400050" y="928662"/>
            <a:ext cx="5888736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Видео фрагмент.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 fullScrn="1">
              <p:cMediaNode vol="100000" showWhenStopped="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video>
              <p:cMediaNode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0" y="928662"/>
            <a:ext cx="5888736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Задание № 1.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90" y="1643042"/>
            <a:ext cx="6643710" cy="750095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1 команда</a:t>
            </a:r>
            <a:endParaRPr lang="ru-RU" dirty="0" smtClean="0">
              <a:solidFill>
                <a:srgbClr val="FF0000"/>
              </a:solidFill>
            </a:endParaRPr>
          </a:p>
          <a:p>
            <a:pPr algn="l"/>
            <a:r>
              <a:rPr lang="ru-RU" i="1" u="sng" dirty="0" smtClean="0"/>
              <a:t>Ответ:</a:t>
            </a:r>
            <a:r>
              <a:rPr lang="ru-RU" dirty="0" smtClean="0"/>
              <a:t> </a:t>
            </a:r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Чугунок </a:t>
            </a:r>
            <a:r>
              <a:rPr lang="ru-RU" dirty="0" smtClean="0"/>
              <a:t>- емкость, посуда в которой готовилась еда. Как утверждали старые казаки, что более ароматного борща и вкусной каши не приготовишь ни в одной другой посуде. </a:t>
            </a:r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Кочерга </a:t>
            </a:r>
            <a:r>
              <a:rPr lang="ru-RU" dirty="0" smtClean="0"/>
              <a:t>- приспособление, которое всегда стояло у плиты, и которым могли разгрести в печи жар.</a:t>
            </a:r>
            <a:r>
              <a:rPr lang="ru-RU" b="1" i="1" dirty="0" smtClean="0"/>
              <a:t> </a:t>
            </a:r>
            <a:endParaRPr lang="ru-RU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Рубель </a:t>
            </a:r>
            <a:r>
              <a:rPr lang="ru-RU" dirty="0" smtClean="0"/>
              <a:t>- деревянная </a:t>
            </a:r>
            <a:r>
              <a:rPr lang="ru-RU" dirty="0" smtClean="0">
                <a:hlinkClick r:id="rId2"/>
              </a:rPr>
              <a:t>доска</a:t>
            </a:r>
            <a:r>
              <a:rPr lang="ru-RU" dirty="0" smtClean="0"/>
              <a:t> с вырубленными поперечными желобками </a:t>
            </a:r>
            <a:r>
              <a:rPr lang="ru-RU" u="sng" dirty="0" smtClean="0">
                <a:hlinkClick r:id="rId3"/>
              </a:rPr>
              <a:t>для</a:t>
            </a:r>
            <a:r>
              <a:rPr lang="ru-RU" dirty="0" smtClean="0"/>
              <a:t> катания белья, накатки </a:t>
            </a:r>
            <a:r>
              <a:rPr lang="ru-RU" u="sng" dirty="0" smtClean="0">
                <a:hlinkClick r:id="rId4"/>
              </a:rPr>
              <a:t>кож</a:t>
            </a:r>
            <a:r>
              <a:rPr lang="ru-RU" dirty="0" smtClean="0"/>
              <a:t>.  «Прадедушка» современного утюга. </a:t>
            </a:r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Секач </a:t>
            </a:r>
            <a:r>
              <a:rPr lang="ru-RU" dirty="0" smtClean="0"/>
              <a:t>- ручной режущий инструмент для разрубки чего-либо.</a:t>
            </a:r>
            <a:r>
              <a:rPr lang="ru-RU" b="1" i="1" dirty="0" smtClean="0"/>
              <a:t> </a:t>
            </a:r>
            <a:endParaRPr lang="ru-RU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Вага </a:t>
            </a:r>
            <a:r>
              <a:rPr lang="ru-RU" dirty="0" smtClean="0"/>
              <a:t>- этот предмет использовался для взвешивания различных грузов и товаров.</a:t>
            </a:r>
            <a:r>
              <a:rPr lang="ru-RU" b="1" i="1" dirty="0" smtClean="0"/>
              <a:t> </a:t>
            </a: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8" y="1571604"/>
            <a:ext cx="6357982" cy="728667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2 команда</a:t>
            </a:r>
            <a:endParaRPr lang="ru-RU" dirty="0" smtClean="0">
              <a:solidFill>
                <a:srgbClr val="FF0000"/>
              </a:solidFill>
            </a:endParaRPr>
          </a:p>
          <a:p>
            <a:pPr algn="l"/>
            <a:r>
              <a:rPr lang="ru-RU" i="1" u="sng" dirty="0" smtClean="0"/>
              <a:t>Ответ:</a:t>
            </a:r>
            <a:r>
              <a:rPr lang="ru-RU" dirty="0" smtClean="0"/>
              <a:t> </a:t>
            </a:r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Коромысло </a:t>
            </a:r>
            <a:r>
              <a:rPr lang="ru-RU" b="1" i="1" dirty="0" smtClean="0"/>
              <a:t>- </a:t>
            </a:r>
            <a:r>
              <a:rPr lang="ru-RU" dirty="0" smtClean="0"/>
              <a:t>толстая изогнутая деревянная планка с крючками или выемками на концах для ношения ведер на плече (плечах).</a:t>
            </a:r>
            <a:r>
              <a:rPr lang="ru-RU" b="1" i="1" dirty="0" smtClean="0"/>
              <a:t> </a:t>
            </a:r>
            <a:endParaRPr lang="ru-RU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Ухват </a:t>
            </a:r>
            <a:r>
              <a:rPr lang="ru-RU" dirty="0" smtClean="0"/>
              <a:t>- металлическая рогатка на длинной  рукоятке для подхватывания в печи горшков, чугунов.</a:t>
            </a:r>
            <a:r>
              <a:rPr lang="ru-RU" b="1" i="1" dirty="0" smtClean="0"/>
              <a:t> </a:t>
            </a:r>
            <a:endParaRPr lang="ru-RU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Чеплейка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- приспособление, на длинной рукоятке, с помощью которого вытаскивали из печи сковородки.</a:t>
            </a:r>
            <a:r>
              <a:rPr lang="ru-RU" b="1" i="1" dirty="0" smtClean="0"/>
              <a:t> </a:t>
            </a:r>
            <a:endParaRPr lang="ru-RU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4. Глэчик  </a:t>
            </a:r>
            <a:r>
              <a:rPr lang="ru-RU" dirty="0" smtClean="0"/>
              <a:t>- </a:t>
            </a:r>
            <a:r>
              <a:rPr lang="ru-RU" dirty="0" smtClean="0">
                <a:hlinkClick r:id="rId2"/>
              </a:rPr>
              <a:t>глиняный</a:t>
            </a:r>
            <a:r>
              <a:rPr lang="ru-RU" dirty="0" smtClean="0"/>
              <a:t> горшок для молока или другой жидкости. </a:t>
            </a:r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Утюг </a:t>
            </a:r>
            <a:r>
              <a:rPr lang="ru-RU" dirty="0" smtClean="0"/>
              <a:t>- металлический предмет, внутрь которого  насыпали раскаленные угли. От этого он нагревался, и можно было гладить одежду.</a:t>
            </a:r>
            <a:r>
              <a:rPr lang="ru-RU" b="1" i="1" dirty="0" smtClean="0"/>
              <a:t> 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00050" y="928662"/>
            <a:ext cx="5888736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Задание № 1.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0" y="1000100"/>
            <a:ext cx="5888736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Решите тест.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2643174"/>
            <a:ext cx="6457950" cy="585791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1.Как называется поселение у адыгов:</a:t>
            </a:r>
          </a:p>
          <a:p>
            <a:pPr algn="l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а) хутор; б) аул; в) курень.</a:t>
            </a:r>
          </a:p>
          <a:p>
            <a:pPr algn="l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0" y="1000100"/>
            <a:ext cx="5888736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Решите тест.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2643174"/>
            <a:ext cx="6457950" cy="58579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2.Известно, что у кубанских казаков жилищем была турлучная или саманная хата. Объясните, что такое </a:t>
            </a:r>
            <a:r>
              <a:rPr lang="ru-RU" sz="4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турлук</a:t>
            </a: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/>
              <a:t>а) обмазанный глиной плетень; </a:t>
            </a:r>
          </a:p>
          <a:p>
            <a:pPr algn="l"/>
            <a:r>
              <a:rPr lang="ru-RU" sz="4000" dirty="0" smtClean="0"/>
              <a:t>б) необожженный кирпич из глины с примесью соломы и конского навоза;</a:t>
            </a:r>
          </a:p>
          <a:p>
            <a:pPr algn="l"/>
            <a:r>
              <a:rPr lang="ru-RU" sz="4000" dirty="0" smtClean="0"/>
              <a:t> в) так называли фундамент хаты.</a:t>
            </a:r>
          </a:p>
          <a:p>
            <a:pPr algn="l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0" y="1000100"/>
            <a:ext cx="5888736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Решите тест.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2643174"/>
            <a:ext cx="6457950" cy="5857916"/>
          </a:xfrm>
        </p:spPr>
        <p:txBody>
          <a:bodyPr>
            <a:normAutofit/>
          </a:bodyPr>
          <a:lstStyle/>
          <a:p>
            <a:pPr algn="l"/>
            <a:r>
              <a:rPr lang="ru-RU" sz="4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3.Что такое </a:t>
            </a:r>
            <a:r>
              <a:rPr lang="ru-RU" sz="40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аталычество</a:t>
            </a:r>
            <a:r>
              <a:rPr lang="ru-RU" sz="4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так у адыгов называлась кровная месть;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б) обычай обязательного воспитания детей вне родительской семьи; 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 искусство верховой езды на лошадях</a:t>
            </a:r>
            <a:r>
              <a:rPr lang="ru-RU" sz="4000" dirty="0" smtClean="0"/>
              <a:t>.</a:t>
            </a:r>
          </a:p>
          <a:p>
            <a:pPr algn="l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0" y="1000100"/>
            <a:ext cx="5888736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Решите тест.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2643174"/>
            <a:ext cx="6457950" cy="585791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Рушник – это…</a:t>
            </a:r>
            <a:endParaRPr lang="ru-RU" sz="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покрывало;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вышитое полотенце; </a:t>
            </a: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 скатерть.</a:t>
            </a:r>
          </a:p>
          <a:p>
            <a:pPr algn="l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50" y="1000100"/>
            <a:ext cx="5888736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Решите тест.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50" y="2643174"/>
            <a:ext cx="6457950" cy="585791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5. Кунаком  адыги называли:</a:t>
            </a:r>
            <a:endParaRPr lang="ru-RU" sz="4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врага; б) друга; в) коня .</a:t>
            </a:r>
          </a:p>
          <a:p>
            <a:pPr algn="l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rgbClr val="000000"/>
      </a:dk1>
      <a:lt1>
        <a:srgbClr val="FFFFFF"/>
      </a:lt1>
      <a:dk2>
        <a:srgbClr val="0000FF"/>
      </a:dk2>
      <a:lt2>
        <a:srgbClr val="6565FF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518</Words>
  <Application>Microsoft Office PowerPoint</Application>
  <PresentationFormat>Экран (4:3)</PresentationFormat>
  <Paragraphs>85</Paragraphs>
  <Slides>18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Кубань -   многонациональный  край. </vt:lpstr>
      <vt:lpstr>Видео фрагмент.</vt:lpstr>
      <vt:lpstr>Задание № 1.</vt:lpstr>
      <vt:lpstr>Задание № 1.</vt:lpstr>
      <vt:lpstr>Решите тест.</vt:lpstr>
      <vt:lpstr>Решите тест.</vt:lpstr>
      <vt:lpstr>Решите тест.</vt:lpstr>
      <vt:lpstr>Решите тест.</vt:lpstr>
      <vt:lpstr>Решите тест.</vt:lpstr>
      <vt:lpstr>Решите тест.</vt:lpstr>
      <vt:lpstr>Решите тест.</vt:lpstr>
      <vt:lpstr>Решите тест.</vt:lpstr>
      <vt:lpstr>Решите тест.</vt:lpstr>
      <vt:lpstr>Решите тест.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Жилище и быт кубанских казаков.</dc:title>
  <dc:creator>Ларин Л.Н.</dc:creator>
  <cp:lastModifiedBy>Хозяин</cp:lastModifiedBy>
  <cp:revision>37</cp:revision>
  <dcterms:created xsi:type="dcterms:W3CDTF">2009-03-19T21:45:04Z</dcterms:created>
  <dcterms:modified xsi:type="dcterms:W3CDTF">2012-05-09T12:10:56Z</dcterms:modified>
</cp:coreProperties>
</file>