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01" r:id="rId3"/>
    <p:sldId id="302" r:id="rId4"/>
    <p:sldId id="303" r:id="rId5"/>
    <p:sldId id="307" r:id="rId6"/>
    <p:sldId id="279" r:id="rId7"/>
    <p:sldId id="280" r:id="rId8"/>
    <p:sldId id="264" r:id="rId9"/>
    <p:sldId id="319" r:id="rId10"/>
    <p:sldId id="300" r:id="rId11"/>
    <p:sldId id="336" r:id="rId12"/>
    <p:sldId id="266" r:id="rId13"/>
    <p:sldId id="268" r:id="rId14"/>
    <p:sldId id="263" r:id="rId15"/>
    <p:sldId id="275" r:id="rId16"/>
    <p:sldId id="339" r:id="rId17"/>
    <p:sldId id="340" r:id="rId18"/>
    <p:sldId id="337" r:id="rId19"/>
    <p:sldId id="277" r:id="rId20"/>
    <p:sldId id="278" r:id="rId21"/>
    <p:sldId id="276" r:id="rId22"/>
    <p:sldId id="34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2" d="100"/>
          <a:sy n="42" d="100"/>
        </p:scale>
        <p:origin x="-6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  <a:lvl2pPr>
              <a:defRPr>
                <a:latin typeface="Comic Sans MS" pitchFamily="66" charset="0"/>
              </a:defRPr>
            </a:lvl2pPr>
            <a:lvl3pPr>
              <a:defRPr>
                <a:latin typeface="Comic Sans MS" pitchFamily="66" charset="0"/>
              </a:defRPr>
            </a:lvl3pPr>
            <a:lvl4pPr>
              <a:defRPr>
                <a:latin typeface="Comic Sans MS" pitchFamily="66" charset="0"/>
              </a:defRPr>
            </a:lvl4pPr>
            <a:lvl5pPr>
              <a:defRPr>
                <a:latin typeface="Comic Sans MS" pitchFamily="66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omic Sans MS" pitchFamily="66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omic Sans MS" pitchFamily="66" charset="0"/>
              </a:defRPr>
            </a:lvl1pPr>
            <a:lvl2pPr>
              <a:defRPr sz="2400">
                <a:latin typeface="Comic Sans MS" pitchFamily="66" charset="0"/>
              </a:defRPr>
            </a:lvl2pPr>
            <a:lvl3pPr>
              <a:defRPr sz="2000">
                <a:latin typeface="Comic Sans MS" pitchFamily="66" charset="0"/>
              </a:defRPr>
            </a:lvl3pPr>
            <a:lvl4pPr>
              <a:defRPr sz="1800">
                <a:latin typeface="Comic Sans MS" pitchFamily="66" charset="0"/>
              </a:defRPr>
            </a:lvl4pPr>
            <a:lvl5pPr>
              <a:defRPr sz="1800"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omic Sans MS" pitchFamily="66" charset="0"/>
              </a:defRPr>
            </a:lvl1pPr>
            <a:lvl2pPr>
              <a:defRPr sz="2400">
                <a:latin typeface="Comic Sans MS" pitchFamily="66" charset="0"/>
              </a:defRPr>
            </a:lvl2pPr>
            <a:lvl3pPr>
              <a:defRPr sz="2000">
                <a:latin typeface="Comic Sans MS" pitchFamily="66" charset="0"/>
              </a:defRPr>
            </a:lvl3pPr>
            <a:lvl4pPr>
              <a:defRPr sz="1800">
                <a:latin typeface="Comic Sans MS" pitchFamily="66" charset="0"/>
              </a:defRPr>
            </a:lvl4pPr>
            <a:lvl5pPr>
              <a:defRPr sz="1800">
                <a:latin typeface="Comic Sans MS" pitchFamily="66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omic Sans M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narcononmsk.ru/cont/img/kazan2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900igr.net/datas/obg/Profilaktika-narkomanii/0004-004-Istoricheskij-aspekt-narkomanii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900igr.net/datas/obg/Narkotik/0033-033-Mif-1.-Upotreblenie-narkotikov-ne-bolezn-a-balovstvo-durnaja.jp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900igr.net/datas/obg/Narkotik/0034-034-Mif-2.-Narkomanija-izlechima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mysmoking.net/big/207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diolit.ru/uploads/files/photo/Coffin-Shaped-Cigarette-Packaging_2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forum.ngs.ru/preview/forum/upload_files/168e82f4d3de635d09e0a49513fc3dbe_1879390824_130089466754_800px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hnotes.ru/sites/default/files/f204143_miregionsofinfarct3.jpg?1284300261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Наркотики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Что это?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232886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– это химические вещества, которые изменяют сознание человека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 вызывают психическую и физиологическую зависимость.</a:t>
            </a:r>
          </a:p>
          <a:p>
            <a:endParaRPr lang="ru-RU" dirty="0"/>
          </a:p>
        </p:txBody>
      </p:sp>
      <p:pic>
        <p:nvPicPr>
          <p:cNvPr id="23554" name="Picture 2" descr="Картинка 378 из 1481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00504"/>
            <a:ext cx="9144000" cy="21959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1500198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Наркома́ния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(от греч.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νάρκη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оцепенение, сон, 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μᾰνία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 безумие...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Картинка 69 из 1481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874929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Картинка 5 из 1481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786842" cy="6577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Картинка 8 из 1481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643966" cy="64708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—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А является ли табак и алкоголь наркотиками?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Да, это самые распространенные легальные наркотики. 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8903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Как они влияют на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здоровье человека?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Горящая сигарета – это химическая фабрика, продуцирующая 3000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соединений, в их числе более 40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ракообразующих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веществ</a:t>
            </a:r>
          </a:p>
          <a:p>
            <a:endParaRPr lang="ru-RU" dirty="0"/>
          </a:p>
        </p:txBody>
      </p:sp>
      <p:pic>
        <p:nvPicPr>
          <p:cNvPr id="2050" name="Picture 2" descr="Картинка 7 из 390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 t="10390" r="3125" b="17532"/>
          <a:stretch>
            <a:fillRect/>
          </a:stretch>
        </p:blipFill>
        <p:spPr bwMode="auto">
          <a:xfrm>
            <a:off x="1643042" y="3575309"/>
            <a:ext cx="5500726" cy="32826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1-2 пачки сигарет содержат смертельную дозу никотина. Курильщика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спасает, что эта доза вводится в организм не сразу, а дробно. 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436" name="Picture 4" descr="Картинка 4 из 3142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000372"/>
            <a:ext cx="5512375" cy="3857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Курильщики составляют 96 - 100% всех больных Раком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легких.</a:t>
            </a:r>
            <a:endParaRPr lang="ru-RU" dirty="0"/>
          </a:p>
        </p:txBody>
      </p:sp>
      <p:pic>
        <p:nvPicPr>
          <p:cNvPr id="76802" name="Picture 2" descr="Картинка 773 из 14816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285860"/>
            <a:ext cx="7858180" cy="5823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Инфаркт миокарда - крайнее проявление ишемической </a:t>
            </a:r>
            <a:r>
              <a:rPr lang="ru-RU" sz="3100" b="1" dirty="0" smtClean="0">
                <a:solidFill>
                  <a:schemeClr val="accent2">
                    <a:lumMod val="50000"/>
                  </a:schemeClr>
                </a:solidFill>
              </a:rPr>
              <a:t>болезни</a:t>
            </a:r>
            <a:r>
              <a:rPr lang="ru-RU" sz="3100" dirty="0" smtClean="0">
                <a:solidFill>
                  <a:schemeClr val="accent2">
                    <a:lumMod val="50000"/>
                  </a:schemeClr>
                </a:solidFill>
              </a:rPr>
              <a:t> сердца...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Картинка 294 из 14818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214422"/>
            <a:ext cx="6715139" cy="503635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00100" y="5000636"/>
            <a:ext cx="67866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Статистические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данные говорят: по сравнению с некурящими длительно курящие в 13 раз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чаще заболевают Стенокардией, в 12 раз - Инфарктом миокарда, в 10 раз -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Язвой желудка. 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593975"/>
            <a:ext cx="5795963" cy="42640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ru-RU" sz="1400" i="1"/>
          </a:p>
          <a:p>
            <a:endParaRPr lang="ru-RU"/>
          </a:p>
          <a:p>
            <a:endParaRPr lang="ru-RU"/>
          </a:p>
          <a:p>
            <a:endParaRPr lang="ru-RU"/>
          </a:p>
          <a:p>
            <a:pPr>
              <a:buFont typeface="Wingdings" pitchFamily="2" charset="2"/>
              <a:buNone/>
            </a:pPr>
            <a:endParaRPr lang="ru-RU"/>
          </a:p>
          <a:p>
            <a:pPr>
              <a:buFont typeface="Wingdings" pitchFamily="2" charset="2"/>
              <a:buNone/>
            </a:pPr>
            <a:endParaRPr lang="ru-RU" b="1"/>
          </a:p>
        </p:txBody>
      </p:sp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539750" y="620713"/>
            <a:ext cx="8280400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Табакокурение относят к вредным привычкам.  </a:t>
            </a:r>
          </a:p>
          <a:p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Никотин является веществом,   изменяющим сознание, и является самым сильным наркотиком,  кокаин стоит на втором месте после никотина</a:t>
            </a:r>
          </a:p>
          <a:p>
            <a:endParaRPr lang="ru-RU" sz="240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Табак вызывает 6% всех смертей в мире. </a:t>
            </a: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>Более того, число смертей от табака продолжает расти. К 2020 году при сохранении нынешних тенденций табак будет вызывать 12% смертей в мире.</a:t>
            </a:r>
            <a:r>
              <a:rPr lang="ru-RU"/>
              <a:t> </a:t>
            </a:r>
          </a:p>
          <a:p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ru-RU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5306" name="Picture 10" descr="Фото: Fotoban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4000504"/>
            <a:ext cx="286856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9" name="Picture 13" descr="nikotin6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099" y="4000504"/>
            <a:ext cx="2988721" cy="25003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4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6763" y="5129212"/>
            <a:ext cx="2027237" cy="17287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585791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Никотин относится к нервным ядам. В экспериментах на животных и наблюдениях над людьми установлено, что никотин в малых дозах возбуждает нервные клетки, способствует учащению дыхания и сердцебиения, нарушение ритма сердечных сокращений, тошноте и рвоте. В больших дозах тормозит, а затем парализует деятельность клеток ЦНС в том числе вегетативной. Расстройство нервной системы проявляется понижением трудоспособности, дрожанием рук, ослаблением памяти.</a:t>
            </a:r>
          </a:p>
          <a:p>
            <a:r>
              <a:rPr lang="ru-RU" dirty="0" smtClean="0"/>
              <a:t>Никотин воздействует и на железы внутренней секреции, в частности на надпочечники, которые при этом выделяют в кровь гормон - Адреналин, вызывающий спазм сосудов, повышение артериального давления и учащение сердечных сокращений. Пагубно влияя на половые железы, никотин способствует развитию у мужчин половой слабости - ИМПОТЕНЦИИ!</a:t>
            </a:r>
          </a:p>
          <a:p>
            <a:r>
              <a:rPr lang="ru-RU" dirty="0" smtClean="0"/>
              <a:t>Поэтому </a:t>
            </a:r>
            <a:r>
              <a:rPr lang="ru-RU" dirty="0" err="1" smtClean="0"/>
              <a:t>еѐ </a:t>
            </a:r>
            <a:r>
              <a:rPr lang="ru-RU" dirty="0" smtClean="0"/>
              <a:t>лечение начинают с того, что больному предлагают прекратить курение.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435771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поведенных экспериментах установлено, что у 70% мышей, которые вдыхали табачный дым, развились злокачественные опухоли легких. </a:t>
            </a:r>
          </a:p>
          <a:p>
            <a:r>
              <a:rPr lang="ru-RU" dirty="0" smtClean="0"/>
              <a:t>Рак у курящих людей возникает в 20 раз чаще, чем у некурящих. Чем дольше человек курит, тем больше у него шансов умереть от этого </a:t>
            </a:r>
            <a:r>
              <a:rPr lang="ru-RU" dirty="0" err="1" smtClean="0"/>
              <a:t>тяжѐлого </a:t>
            </a:r>
            <a:r>
              <a:rPr lang="ru-RU" dirty="0" smtClean="0"/>
              <a:t>заболевания.</a:t>
            </a:r>
          </a:p>
          <a:p>
            <a:r>
              <a:rPr lang="ru-RU" dirty="0" smtClean="0"/>
              <a:t>Статистические исследования показали, что у курящих людей часто встречаются раковые опухали и других органов - пищевода, желудка, </a:t>
            </a:r>
            <a:r>
              <a:rPr lang="ru-RU" dirty="0" err="1" smtClean="0"/>
              <a:t>гартани</a:t>
            </a:r>
            <a:r>
              <a:rPr lang="ru-RU" dirty="0" smtClean="0"/>
              <a:t>, почек. У курящих не редко возникает рак нижней губы в </a:t>
            </a:r>
            <a:r>
              <a:rPr lang="ru-RU" dirty="0" err="1" smtClean="0"/>
              <a:t>следствииканцерогенного</a:t>
            </a:r>
            <a:r>
              <a:rPr lang="ru-RU" dirty="0" smtClean="0"/>
              <a:t> действия экстракта, скапливающегося в мундштуке трубки.</a:t>
            </a:r>
            <a:endParaRPr lang="ru-RU" dirty="0"/>
          </a:p>
        </p:txBody>
      </p:sp>
      <p:pic>
        <p:nvPicPr>
          <p:cNvPr id="4" name="Picture 4" descr="12min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343400"/>
            <a:ext cx="2895600" cy="2317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5"/>
            <a:ext cx="8229600" cy="2357454"/>
          </a:xfrm>
        </p:spPr>
        <p:txBody>
          <a:bodyPr>
            <a:normAutofit/>
          </a:bodyPr>
          <a:lstStyle/>
          <a:p>
            <a:r>
              <a:rPr lang="ru-RU" dirty="0" smtClean="0"/>
              <a:t>Давайте и мы с вами задумаемся над вопросом: почему подросток начинает</a:t>
            </a:r>
            <a:r>
              <a:rPr lang="en-US" dirty="0" smtClean="0"/>
              <a:t> </a:t>
            </a:r>
            <a:r>
              <a:rPr lang="ru-RU" dirty="0" smtClean="0"/>
              <a:t>курить?</a:t>
            </a:r>
          </a:p>
          <a:p>
            <a:endParaRPr lang="en-US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2551836"/>
            <a:ext cx="72866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курят потому, что это как бы модно и красиво;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существует мнение, будто курение табака помогает людям похудеть;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подростки тянутся к сигарете, считая, что курение успокаивает нервы.</a:t>
            </a:r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78634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 все-таки</a:t>
            </a:r>
            <a:r>
              <a:rPr lang="en-US" dirty="0" smtClean="0"/>
              <a:t> </a:t>
            </a:r>
            <a:r>
              <a:rPr lang="ru-RU" dirty="0" smtClean="0"/>
              <a:t>основная из них заключается в том, что подросток боится показаться «белой вороной» в компании сверстников.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Зачастую ему вовсе не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хочется курить, но он не знает, как отказаться от протянутой сигареты, не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прослыв при этом якобы  «маменькиным сынком».</a:t>
            </a: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/>
              <a:t>Но безвыходных положений не бывает. Нужно лишь найти такой ответ, который позволит нам выйти из неприятной ситуации, не потеряв свое</a:t>
            </a:r>
            <a:r>
              <a:rPr lang="en-US" dirty="0" smtClean="0"/>
              <a:t> </a:t>
            </a:r>
            <a:r>
              <a:rPr lang="ru-RU" dirty="0" smtClean="0"/>
              <a:t>лицо.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Что же мы можем сказать тем, кто предлагает нам сигарету?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 descr="699090_2004102313295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5" y="1214438"/>
            <a:ext cx="600075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Box 3"/>
          <p:cNvSpPr txBox="1">
            <a:spLocks noChangeArrowheads="1"/>
          </p:cNvSpPr>
          <p:nvPr/>
        </p:nvSpPr>
        <p:spPr bwMode="auto">
          <a:xfrm>
            <a:off x="0" y="28575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Arial" charset="0"/>
              </a:rPr>
              <a:t>Легкое здорового и курящего человека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6143644"/>
            <a:ext cx="835824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Arial" charset="0"/>
              </a:rPr>
              <a:t>1 сигарета </a:t>
            </a:r>
            <a:r>
              <a:rPr lang="ru-RU" sz="28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Arial" charset="0"/>
              </a:rPr>
              <a:t>СОКРАЩАЕТ</a:t>
            </a:r>
            <a:r>
              <a:rPr lang="ru-RU" sz="2800" b="1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Arial" charset="0"/>
              </a:rPr>
              <a:t> 15 минут жизни</a:t>
            </a: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6357938" y="1500188"/>
            <a:ext cx="2500312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cs typeface="Arial" charset="0"/>
              </a:rPr>
              <a:t>1 пачка в день – это</a:t>
            </a:r>
          </a:p>
          <a:p>
            <a:pPr algn="ctr"/>
            <a:r>
              <a:rPr lang="ru-RU" sz="2800" b="1" dirty="0">
                <a:solidFill>
                  <a:schemeClr val="bg1"/>
                </a:solidFill>
                <a:cs typeface="Arial" charset="0"/>
              </a:rPr>
              <a:t>1 кг. смолы в год;</a:t>
            </a:r>
          </a:p>
          <a:p>
            <a:pPr algn="ctr"/>
            <a:endParaRPr lang="ru-RU" sz="2800" b="1" dirty="0">
              <a:cs typeface="Arial" charset="0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cs typeface="Arial" charset="0"/>
              </a:rPr>
              <a:t>1 пачка в день – это 10 тысяч рублей в год;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4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4313" y="280988"/>
            <a:ext cx="3000375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3143240" y="214290"/>
            <a:ext cx="58579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bg1">
                    <a:lumMod val="85000"/>
                  </a:schemeClr>
                </a:solidFill>
              </a:rPr>
              <a:t>В экономически развитых странах </a:t>
            </a:r>
            <a:r>
              <a:rPr lang="ru-RU" sz="3200" b="1" dirty="0"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мода на курение проходит</a:t>
            </a:r>
            <a:r>
              <a:rPr lang="ru-RU" sz="2800" dirty="0"/>
              <a:t>. </a:t>
            </a:r>
          </a:p>
          <a:p>
            <a:pPr>
              <a:defRPr/>
            </a:pPr>
            <a:endParaRPr lang="ru-RU" sz="2400" dirty="0"/>
          </a:p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Сейчас в моде </a:t>
            </a:r>
          </a:p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стройная фигура, гимнастика, культуризм, оздоровительные процедуры.     </a:t>
            </a:r>
          </a:p>
          <a:p>
            <a:pPr algn="ctr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Курить не престижно.</a:t>
            </a:r>
            <a:r>
              <a:rPr lang="ru-RU" sz="2400" dirty="0"/>
              <a:t> </a:t>
            </a:r>
          </a:p>
          <a:p>
            <a:pPr>
              <a:defRPr/>
            </a:pPr>
            <a:endParaRPr lang="ru-RU" sz="2400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95288" y="4005263"/>
            <a:ext cx="8351837" cy="249299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innerShdw blurRad="114300">
                    <a:prstClr val="black"/>
                  </a:innerShdw>
                  <a:reflection blurRad="12700" stA="28000" endPos="45000" dist="1000" dir="5400000" sy="-100000" algn="bl" rotWithShape="0"/>
                </a:effectLst>
              </a:rPr>
              <a:t>Курение может испортить здоровье и карьеру. </a:t>
            </a:r>
          </a:p>
          <a:p>
            <a:pPr algn="ct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Всё больше предпринимателей отказываются принимать на работу курящих. </a:t>
            </a:r>
          </a:p>
          <a:p>
            <a:pPr algn="ct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 США 35 </a:t>
            </a: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млн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 а в Англии более 8 </a:t>
            </a:r>
            <a:r>
              <a:rPr lang="ru-RU" sz="24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млн</a:t>
            </a: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человек </a:t>
            </a:r>
          </a:p>
          <a:p>
            <a:pPr algn="ctr">
              <a:defRPr/>
            </a:pPr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бросили курить.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ямоугольник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4075" y="158750"/>
            <a:ext cx="6564313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14313" y="1000125"/>
            <a:ext cx="8929687" cy="51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 лжец тот, кто разделяет наркотики на «сильные» и «слабые», утверждая, что последние безвредны;</a:t>
            </a:r>
          </a:p>
          <a:p>
            <a:pPr algn="just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 первая</a:t>
            </a:r>
            <a:r>
              <a:rPr lang="en-US" sz="2800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доза наркотика доставляет кратковременное удовольствие, затем она многократно возрастает – начинается привыкание;</a:t>
            </a:r>
          </a:p>
          <a:p>
            <a:pPr algn="just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 наркотическая дурь лишает интереса к жизни, доводя до одиночества и самоубийства;</a:t>
            </a:r>
          </a:p>
          <a:p>
            <a:pPr algn="just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 ни запреты, ни свобода потребления наркотиков от заболевания наркоманией не спасают;</a:t>
            </a:r>
          </a:p>
          <a:p>
            <a:pPr algn="just">
              <a:spcBef>
                <a:spcPts val="575"/>
              </a:spcBef>
              <a:buClr>
                <a:schemeClr val="accent1"/>
              </a:buClr>
              <a:buSzPct val="85000"/>
              <a:buFont typeface="Wingdings" pitchFamily="2" charset="2"/>
              <a:buChar char="Ø"/>
            </a:pPr>
            <a:r>
              <a:rPr lang="ru-RU" sz="2800" b="1">
                <a:latin typeface="Times New Roman" pitchFamily="18" charset="0"/>
                <a:cs typeface="Times New Roman" pitchFamily="18" charset="0"/>
              </a:rPr>
              <a:t> только сам человек не допустит развитие болезни, если скажет наркотику «</a:t>
            </a:r>
            <a:r>
              <a:rPr lang="ru-RU" sz="28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НЕТ</a:t>
            </a:r>
            <a:r>
              <a:rPr lang="ru-RU" sz="2800" b="1">
                <a:latin typeface="Times New Roman" pitchFamily="18" charset="0"/>
                <a:cs typeface="Times New Roman" pitchFamily="18" charset="0"/>
              </a:rPr>
              <a:t>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81"/>
            <a:ext cx="8229600" cy="2714644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Формула здоровья (100%) = </a:t>
            </a:r>
          </a:p>
          <a:p>
            <a:endParaRPr lang="ru-RU" dirty="0" smtClean="0"/>
          </a:p>
          <a:p>
            <a:pPr>
              <a:buNone/>
            </a:pPr>
            <a:r>
              <a:rPr lang="ru-RU" sz="2800" dirty="0" smtClean="0"/>
              <a:t>(10%) медицина + (20%) наследственность +(20%) окружающая среда + (50%) образ жизни.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Формирование физических качеств идет по определенному, созданному самой природой расписанию.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ФОРМИРОВАНИЕ ФИЗИЧЕСКИХ КАЧЕСТВ ЧЕЛОВЕКА.</a:t>
            </a:r>
          </a:p>
          <a:p>
            <a:r>
              <a:rPr lang="ru-RU" dirty="0" smtClean="0"/>
              <a:t>В возрасте от 7 до 9 лет лучше развиваются ловкость и координация движений;</a:t>
            </a:r>
          </a:p>
          <a:p>
            <a:r>
              <a:rPr lang="ru-RU" dirty="0" smtClean="0"/>
              <a:t>от 10 до 12 лет – быстрота;</a:t>
            </a:r>
          </a:p>
          <a:p>
            <a:r>
              <a:rPr lang="ru-RU" dirty="0" smtClean="0"/>
              <a:t>от 13 до 14 лет – скоростно-силовые качества;</a:t>
            </a:r>
          </a:p>
          <a:p>
            <a:r>
              <a:rPr lang="ru-RU" dirty="0" smtClean="0"/>
              <a:t>с 15 до 16 лет – выносливость;</a:t>
            </a:r>
          </a:p>
          <a:p>
            <a:r>
              <a:rPr lang="ru-RU" dirty="0" smtClean="0"/>
              <a:t>возраст с 17 до 19 лет наиболее благоприятен для совершенствования качеств, приобретенных за предшествующие годы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Вопросы-ответы для здоровья и хорошего настроения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Вопросы:</a:t>
            </a:r>
          </a:p>
          <a:p>
            <a:r>
              <a:rPr lang="ru-RU" dirty="0" smtClean="0"/>
              <a:t>1. Зарядка - это источник бодрости и здоровья</a:t>
            </a:r>
          </a:p>
          <a:p>
            <a:r>
              <a:rPr lang="ru-RU" dirty="0" smtClean="0"/>
              <a:t>2. Жвачка сохраняет зубы</a:t>
            </a:r>
          </a:p>
          <a:p>
            <a:r>
              <a:rPr lang="ru-RU" dirty="0" smtClean="0"/>
              <a:t>3. Кактусы снимают излучение от компьютера</a:t>
            </a:r>
          </a:p>
          <a:p>
            <a:r>
              <a:rPr lang="ru-RU" dirty="0" smtClean="0"/>
              <a:t>4. От курения ежегодно погибает более 10 тысяч человек</a:t>
            </a:r>
          </a:p>
          <a:p>
            <a:r>
              <a:rPr lang="ru-RU" dirty="0" smtClean="0"/>
              <a:t>5. Бананы поднимают настроение</a:t>
            </a:r>
          </a:p>
          <a:p>
            <a:r>
              <a:rPr lang="ru-RU" dirty="0" smtClean="0"/>
              <a:t>6. Морковь замедляет процесс старения организма</a:t>
            </a:r>
          </a:p>
          <a:p>
            <a:r>
              <a:rPr lang="ru-RU" dirty="0" smtClean="0"/>
              <a:t>7. Есть безвредные наркотики</a:t>
            </a:r>
          </a:p>
          <a:p>
            <a:r>
              <a:rPr lang="ru-RU" dirty="0" smtClean="0"/>
              <a:t>8. Отказаться от курения легко</a:t>
            </a:r>
          </a:p>
          <a:p>
            <a:r>
              <a:rPr lang="ru-RU" dirty="0" smtClean="0"/>
              <a:t>9. Молоко полезнее йогурта</a:t>
            </a:r>
          </a:p>
          <a:p>
            <a:r>
              <a:rPr lang="ru-RU" dirty="0" smtClean="0"/>
              <a:t>10. Взрослые чаще, чем дети, ломают ноги и руки</a:t>
            </a:r>
          </a:p>
          <a:p>
            <a:r>
              <a:rPr lang="ru-RU" dirty="0" smtClean="0"/>
              <a:t>11. Недостаток солнца вызывает депрессию</a:t>
            </a:r>
          </a:p>
          <a:p>
            <a:r>
              <a:rPr lang="ru-RU" dirty="0" smtClean="0"/>
              <a:t>12. Летом можно запастись витаминами на целый год</a:t>
            </a:r>
          </a:p>
          <a:p>
            <a:r>
              <a:rPr lang="ru-RU" dirty="0" smtClean="0"/>
              <a:t>13. Ежедневно надо выпивать два стакана молока</a:t>
            </a:r>
          </a:p>
          <a:p>
            <a:r>
              <a:rPr lang="ru-RU" dirty="0" smtClean="0"/>
              <a:t>14. Детям до 15 лет нельзя заниматься тяжелой атлетикой</a:t>
            </a:r>
          </a:p>
          <a:p>
            <a:r>
              <a:rPr lang="ru-RU" dirty="0" smtClean="0"/>
              <a:t>15. Ребенку достаточно спать ночью 8 часов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86512" y="178592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57620" y="2071678"/>
            <a:ext cx="6534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5074" y="2357430"/>
            <a:ext cx="65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58082" y="2643182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2928934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715140" y="321468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57686" y="3500438"/>
            <a:ext cx="65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357686" y="3786190"/>
            <a:ext cx="65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071934" y="4000504"/>
            <a:ext cx="65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572264" y="428625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857884" y="4572008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000892" y="4857760"/>
            <a:ext cx="65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429388" y="5143512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429520" y="5357826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(да)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857884" y="5715016"/>
            <a:ext cx="653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(нет)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Алена\Desktop\0004558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14414" y="3857628"/>
            <a:ext cx="4148840" cy="2313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1" name="Picture 3" descr="C:\Users\Алена\Desktop\0004559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85018" y="285728"/>
            <a:ext cx="1958982" cy="2948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4" name="Picture 6" descr="C:\Users\Алена\Desktop\0004498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43438" y="3734990"/>
            <a:ext cx="2071702" cy="3123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5" name="Picture 7" descr="C:\Users\Алена\Desktop\0003353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039703"/>
            <a:ext cx="2428860" cy="2818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6" name="Picture 8" descr="C:\Users\Алена\Desktop\00019422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714744" y="571480"/>
            <a:ext cx="3399611" cy="2274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7" name="Picture 9" descr="C:\Users\Алена\Desktop\00046701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143108" y="500042"/>
            <a:ext cx="1571636" cy="2365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8" name="Picture 10" descr="C:\Users\Алена\Desktop\00033503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541801" y="4286256"/>
            <a:ext cx="2602199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9" name="Picture 11" descr="C:\Users\Алена\Desktop\00019415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142844" y="428604"/>
            <a:ext cx="2038549" cy="3046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2" name="Picture 4" descr="C:\Users\Алена\Desktop\00045595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1000100" y="2214554"/>
            <a:ext cx="1571636" cy="2392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3" name="Picture 5" descr="C:\Users\Алена\Desktop\00045579.jpg"/>
          <p:cNvPicPr>
            <a:picLocks noChangeAspect="1" noChangeArrowheads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5857884" y="2571744"/>
            <a:ext cx="2881331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2928926" y="2571744"/>
            <a:ext cx="242889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</a:t>
            </a:r>
            <a:r>
              <a:rPr lang="ru-RU" sz="9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" y="0"/>
            <a:ext cx="9144000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ru-RU" sz="6000" b="1" cap="all" dirty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ЗА ЗДОРОВЫЙ ОБРАЗ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3108" y="5750004"/>
            <a:ext cx="3307316" cy="110799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defRPr/>
            </a:pPr>
            <a:r>
              <a:rPr lang="ru-RU" sz="6600" b="1" cap="all" dirty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ЖИЗНИ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765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76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276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765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276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276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276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70" decel="100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770" decel="100000"/>
                                        <p:tgtEl>
                                          <p:spTgt spid="2765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5" dur="77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276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70" decel="100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770" decel="100000"/>
                                        <p:tgtEl>
                                          <p:spTgt spid="276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1" dur="77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1023</Words>
  <PresentationFormat>Экран (4:3)</PresentationFormat>
  <Paragraphs>111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Наркотики. Что это?</vt:lpstr>
      <vt:lpstr> </vt:lpstr>
      <vt:lpstr>Слайд 3</vt:lpstr>
      <vt:lpstr>Слайд 4</vt:lpstr>
      <vt:lpstr>Слайд 5</vt:lpstr>
      <vt:lpstr>—А является ли табак и алкоголь наркотиками? </vt:lpstr>
      <vt:lpstr>Как они влияют на здоровье человека? </vt:lpstr>
      <vt:lpstr> </vt:lpstr>
      <vt:lpstr> </vt:lpstr>
      <vt:lpstr>Инфаркт миокарда - крайнее проявление ишемической болезни сердца... </vt:lpstr>
      <vt:lpstr>Слайд 11</vt:lpstr>
      <vt:lpstr> </vt:lpstr>
      <vt:lpstr> </vt:lpstr>
      <vt:lpstr> </vt:lpstr>
      <vt:lpstr> </vt:lpstr>
      <vt:lpstr>Слайд 16</vt:lpstr>
      <vt:lpstr>Слайд 17</vt:lpstr>
      <vt:lpstr>Слайд 18</vt:lpstr>
      <vt:lpstr> </vt:lpstr>
      <vt:lpstr> </vt:lpstr>
      <vt:lpstr>Вопросы-ответы для здоровья и хорошего настроения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37</cp:revision>
  <dcterms:modified xsi:type="dcterms:W3CDTF">2014-02-06T09:56:18Z</dcterms:modified>
</cp:coreProperties>
</file>