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11" r:id="rId3"/>
    <p:sldId id="312" r:id="rId4"/>
    <p:sldId id="274" r:id="rId5"/>
    <p:sldId id="276" r:id="rId6"/>
    <p:sldId id="281" r:id="rId7"/>
    <p:sldId id="409" r:id="rId8"/>
    <p:sldId id="293" r:id="rId9"/>
    <p:sldId id="347" r:id="rId10"/>
    <p:sldId id="383" r:id="rId11"/>
    <p:sldId id="367" r:id="rId12"/>
    <p:sldId id="381" r:id="rId13"/>
    <p:sldId id="387" r:id="rId14"/>
    <p:sldId id="390" r:id="rId15"/>
    <p:sldId id="410" r:id="rId16"/>
    <p:sldId id="401" r:id="rId17"/>
    <p:sldId id="4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585" autoAdjust="0"/>
  </p:normalViewPr>
  <p:slideViewPr>
    <p:cSldViewPr>
      <p:cViewPr>
        <p:scale>
          <a:sx n="49" d="100"/>
          <a:sy n="49" d="100"/>
        </p:scale>
        <p:origin x="-190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F76F8-019D-48F7-AD1D-19A3ED89D992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C038F-5BBA-4F5B-BC21-EAF3FF331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56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C038F-5BBA-4F5B-BC21-EAF3FF3317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1;&#1045;&#1053;&#1048;&#1053;&#1043;&#1056;&#1040;&#1044;\&#1052;&#1040;&#1050;&#1040;&#1056;&#1054;&#1042;&#1040;_&#1053;&#1040;%20&#1050;&#1054;&#1053;&#1050;&#1059;&#1056;&#1057;\&#1052;&#1072;&#1082;&#1072;&#1088;&#1086;&#1074;&#1072;_&#1072;&#1091;&#1076;&#1080;&#1086;\&#1040;&#1091;&#1076;&#1080;&#1086;%20&#8470;%208_&#1064;&#1086;&#1089;&#1090;&#1072;&#1082;&#1086;&#1074;&#1080;&#1095;.%207-&#1103;%20&#1089;&#1080;&#1084;&#1092;&#1086;&#1085;&#1080;&#1103;.%20I%20&#1095;&#1072;&#1089;&#1090;&#1100;.%20&#1056;&#1077;&#1087;&#1088;&#1080;&#1079;&#1072;.%20-%20&#1058;&#1077;&#1084;&#1072;%20&#1043;&#1083;&#1072;&#1074;&#1085;&#1086;&#1081;%20&#1087;&#1072;&#1088;&#1090;&#1080;&#1080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1;&#1045;&#1053;&#1048;&#1053;&#1043;&#1056;&#1040;&#1044;\&#1052;&#1040;&#1050;&#1040;&#1056;&#1054;&#1042;&#1040;_&#1053;&#1040;%20&#1050;&#1054;&#1053;&#1050;&#1059;&#1056;&#1057;\&#1052;&#1072;&#1082;&#1072;&#1088;&#1086;&#1074;&#1072;_&#1072;&#1091;&#1076;&#1080;&#1086;\&#1040;&#1091;&#1076;&#1080;&#1086;%20&#8470;%209_&#1090;&#1080;&#1082;&#1072;&#1085;&#1080;&#1077;%20&#1095;&#1072;&#1089;&#1086;&#1074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1;&#1045;&#1053;&#1048;&#1053;&#1043;&#1056;&#1040;&#1044;\&#1052;&#1040;&#1050;&#1040;&#1056;&#1054;&#1042;&#1040;_&#1053;&#1040;%20&#1050;&#1054;&#1053;&#1050;&#1059;&#1056;&#1057;\&#1052;&#1072;&#1082;&#1072;&#1088;&#1086;&#1074;&#1072;_&#1072;&#1091;&#1076;&#1080;&#1086;\&#1040;&#1091;&#1076;&#1080;&#1086;%20&#8470;%2012_&#1052;&#1077;&#1090;&#1088;&#1086;&#1085;&#1086;&#1084;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1;&#1045;&#1053;&#1048;&#1053;&#1043;&#1056;&#1040;&#1044;\&#1052;&#1040;&#1050;&#1040;&#1056;&#1054;&#1042;&#1040;_&#1053;&#1040;%20&#1050;&#1054;&#1053;&#1050;&#1059;&#1056;&#1057;\&#1052;&#1072;&#1082;&#1072;&#1088;&#1086;&#1074;&#1072;_&#1072;&#1091;&#1076;&#1080;&#1086;\&#1040;&#1091;&#1076;&#1080;&#1086;%20&#8470;%202_&#1054;&#1090;%20&#1057;&#1086;&#1074;&#1077;&#1090;&#1089;&#1082;&#1086;&#1075;&#1086;%20&#1048;&#1085;&#1092;&#1086;&#1088;&#1084;&#1073;&#1102;&#1088;&#1086;_&#1057;&#1086;&#1086;&#1073;&#1097;&#1077;&#1085;&#1080;&#1077;%20&#1086;%20&#1085;&#1072;&#1095;&#1072;&#1083;&#1077;%20&#1074;&#1086;&#1081;&#1085;&#1099;%2022%20&#1080;&#1102;&#1085;&#1103;%201941%20&#1075;&#1086;&#1076;&#1072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692696"/>
            <a:ext cx="727280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МУЗЫКАЛЬНЫЙ ПАМЯТНИК ПОДВИГУ ЛЕНИНГРАДА: </a:t>
            </a:r>
          </a:p>
          <a:p>
            <a:pPr algn="ctr"/>
            <a:r>
              <a:rPr lang="ru-RU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 70-летию </a:t>
            </a:r>
          </a:p>
          <a:p>
            <a:pPr algn="ctr"/>
            <a:r>
              <a:rPr lang="ru-RU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 дня снятия Блокады посвящается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4869160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FFCC"/>
                </a:solidFill>
                <a:latin typeface="Georgia" pitchFamily="18" charset="0"/>
              </a:rPr>
              <a:t>Автор-составитель:</a:t>
            </a:r>
            <a:endParaRPr lang="en-US" b="1" dirty="0" smtClean="0">
              <a:solidFill>
                <a:srgbClr val="FFFFCC"/>
              </a:solidFill>
              <a:latin typeface="Georgia" pitchFamily="18" charset="0"/>
            </a:endParaRPr>
          </a:p>
          <a:p>
            <a:pPr algn="r"/>
            <a:r>
              <a:rPr lang="ru-RU" b="1" dirty="0" smtClean="0">
                <a:solidFill>
                  <a:srgbClr val="FFFFCC"/>
                </a:solidFill>
                <a:latin typeface="Georgia" pitchFamily="18" charset="0"/>
              </a:rPr>
              <a:t>Преподаватель </a:t>
            </a:r>
          </a:p>
          <a:p>
            <a:pPr algn="r"/>
            <a:r>
              <a:rPr lang="ru-RU" b="1" dirty="0" smtClean="0">
                <a:solidFill>
                  <a:srgbClr val="FFFFCC"/>
                </a:solidFill>
                <a:latin typeface="Georgia" pitchFamily="18" charset="0"/>
              </a:rPr>
              <a:t>музыкально-теоретических </a:t>
            </a:r>
            <a:r>
              <a:rPr lang="ru-RU" b="1" dirty="0" err="1" smtClean="0">
                <a:solidFill>
                  <a:srgbClr val="FFFFCC"/>
                </a:solidFill>
                <a:latin typeface="Georgia" pitchFamily="18" charset="0"/>
              </a:rPr>
              <a:t>дисципин</a:t>
            </a:r>
            <a:endParaRPr lang="ru-RU" b="1" dirty="0" smtClean="0">
              <a:solidFill>
                <a:srgbClr val="FFFFCC"/>
              </a:solidFill>
              <a:latin typeface="Georgia" pitchFamily="18" charset="0"/>
            </a:endParaRPr>
          </a:p>
          <a:p>
            <a:pPr algn="r"/>
            <a:r>
              <a:rPr lang="ru-RU" b="1" dirty="0" smtClean="0">
                <a:solidFill>
                  <a:srgbClr val="FFFFCC"/>
                </a:solidFill>
                <a:latin typeface="Georgia" pitchFamily="18" charset="0"/>
              </a:rPr>
              <a:t>БУ «</a:t>
            </a:r>
            <a:r>
              <a:rPr lang="ru-RU" b="1" dirty="0" err="1" smtClean="0">
                <a:solidFill>
                  <a:srgbClr val="FFFFCC"/>
                </a:solidFill>
                <a:latin typeface="Georgia" pitchFamily="18" charset="0"/>
              </a:rPr>
              <a:t>Сургутский</a:t>
            </a:r>
            <a:r>
              <a:rPr lang="ru-RU" b="1" dirty="0" smtClean="0">
                <a:solidFill>
                  <a:srgbClr val="FFFFCC"/>
                </a:solidFill>
                <a:latin typeface="Georgia" pitchFamily="18" charset="0"/>
              </a:rPr>
              <a:t> музыкальный </a:t>
            </a:r>
            <a:r>
              <a:rPr lang="ru-RU" b="1" dirty="0" err="1" smtClean="0">
                <a:solidFill>
                  <a:srgbClr val="FFFFCC"/>
                </a:solidFill>
                <a:latin typeface="Georgia" pitchFamily="18" charset="0"/>
              </a:rPr>
              <a:t>коллдедж</a:t>
            </a:r>
            <a:r>
              <a:rPr lang="ru-RU" b="1" dirty="0" smtClean="0">
                <a:solidFill>
                  <a:srgbClr val="FFFFCC"/>
                </a:solidFill>
                <a:latin typeface="Georgia" pitchFamily="18" charset="0"/>
              </a:rPr>
              <a:t>»</a:t>
            </a:r>
            <a:endParaRPr lang="ru-RU" dirty="0" smtClean="0"/>
          </a:p>
          <a:p>
            <a:pPr algn="r"/>
            <a:r>
              <a:rPr lang="ru-RU" b="1" dirty="0" smtClean="0">
                <a:solidFill>
                  <a:srgbClr val="FFFFCC"/>
                </a:solidFill>
                <a:latin typeface="Georgia" pitchFamily="18" charset="0"/>
              </a:rPr>
              <a:t>Н.Н.Макарова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l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-47828"/>
            <a:ext cx="8197397" cy="544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7653536" cy="1215008"/>
          </a:xfrm>
        </p:spPr>
        <p:txBody>
          <a:bodyPr/>
          <a:lstStyle/>
          <a:p>
            <a:r>
              <a:rPr lang="ru-RU" sz="4700" b="1" dirty="0" smtClean="0">
                <a:solidFill>
                  <a:srgbClr val="FFFFCC"/>
                </a:solidFill>
                <a:latin typeface="Georgia" pitchFamily="18" charset="0"/>
              </a:rPr>
              <a:t>Блокадный </a:t>
            </a:r>
            <a:r>
              <a:rPr lang="en-US" sz="4700" b="1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4700" b="1" dirty="0" smtClean="0">
                <a:solidFill>
                  <a:srgbClr val="FFFFCC"/>
                </a:solidFill>
                <a:latin typeface="Georgia" pitchFamily="18" charset="0"/>
              </a:rPr>
              <a:t>хлеб </a:t>
            </a:r>
            <a:r>
              <a:rPr lang="en-US" sz="4700" b="1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4700" b="1" dirty="0" smtClean="0">
                <a:solidFill>
                  <a:srgbClr val="FFFFCC"/>
                </a:solidFill>
                <a:latin typeface="Georgia" pitchFamily="18" charset="0"/>
              </a:rPr>
              <a:t>был синонимом</a:t>
            </a:r>
            <a:r>
              <a:rPr lang="en-US" sz="4700" b="1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4700" b="1" dirty="0" smtClean="0">
                <a:solidFill>
                  <a:srgbClr val="FFFFCC"/>
                </a:solidFill>
                <a:latin typeface="Georgia" pitchFamily="18" charset="0"/>
              </a:rPr>
              <a:t> ЖИЗНИ</a:t>
            </a:r>
            <a:endParaRPr lang="ru-RU" sz="4700" b="1" dirty="0">
              <a:solidFill>
                <a:srgbClr val="FFFFCC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0007-007-Takaja-ona-byla-pajka-blokadnogo-khleb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29261" cy="2995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Аудио № 8_Шостакович. 7-я симфония. I часть. Реприза. - Тема Главной парт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жденные в 1942..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6588224" cy="493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4581128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Рожденные </a:t>
            </a:r>
          </a:p>
          <a:p>
            <a:pPr algn="ctr"/>
            <a:r>
              <a:rPr lang="ru-RU" sz="6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1942...</a:t>
            </a:r>
            <a:endParaRPr lang="ru-RU" sz="6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 descr="Нина Афанасьева – она родилась в дни блокады. Ленинград, год съемки не установл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6552" y="1529661"/>
            <a:ext cx="3816423" cy="532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Аудио № 9_тикание час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628650" indent="0">
              <a:buNone/>
            </a:pPr>
            <a:endParaRPr lang="ru-RU" sz="10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 </a:t>
            </a:r>
            <a:r>
              <a:rPr lang="ru-RU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победы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дожили далеко не все: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только в декабре 1941-го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 голода и холода скончалось 52 880 человек.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Общее количество жертв блокады  неизвестно… </a:t>
            </a:r>
            <a:endParaRPr lang="en-US" sz="40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 </a:t>
            </a:r>
            <a:r>
              <a:rPr lang="ru-RU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разным </a:t>
            </a:r>
            <a:r>
              <a:rPr lang="ru-RU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данным </a:t>
            </a:r>
            <a:r>
              <a:rPr lang="ru-RU" sz="40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</a:t>
            </a:r>
            <a:r>
              <a:rPr lang="ru-RU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 </a:t>
            </a:r>
            <a:r>
              <a:rPr lang="ru-RU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600 тысяч до 1,5 миллионов </a:t>
            </a:r>
            <a:r>
              <a:rPr lang="ru-RU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человек.</a:t>
            </a:r>
            <a:endParaRPr lang="ru-RU" sz="1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628650" lvl="0" indent="0" algn="r"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Вечная память…</a:t>
            </a:r>
          </a:p>
          <a:p>
            <a:pPr marL="628650" indent="0">
              <a:buNone/>
            </a:pPr>
            <a:endParaRPr lang="ru-RU" sz="40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Аудио № 12_Метрон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4440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60648"/>
            <a:ext cx="7596336" cy="654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«Нашей борьбе </a:t>
            </a:r>
            <a:endParaRPr lang="en-US" sz="45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45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фашизмом, </a:t>
            </a:r>
            <a:endParaRPr lang="en-US" sz="45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45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нашей грядущей победе над врагом, </a:t>
            </a:r>
            <a:endParaRPr lang="en-US" sz="45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45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моему родному городу– Ленинграду –</a:t>
            </a:r>
            <a:endParaRPr lang="en-US" sz="45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45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посвящаю свою </a:t>
            </a:r>
          </a:p>
          <a:p>
            <a:r>
              <a:rPr lang="ru-RU" sz="45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Седьмую симфонию».</a:t>
            </a:r>
          </a:p>
          <a:p>
            <a:pPr algn="ctr"/>
            <a:r>
              <a:rPr lang="ru-RU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Д.Д.Шостакович</a:t>
            </a:r>
            <a:r>
              <a:rPr lang="ru-RU" sz="4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4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Рисунок 7" descr="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904" y="188641"/>
            <a:ext cx="213357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ния пожарной команды из профессорско-преподавательского состава Ленинградской Консерватории (справа - композитор Дмитрий Шостакович)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1541" y="0"/>
            <a:ext cx="775246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4581128"/>
            <a:ext cx="80283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Пожарная команда из профессорско-преподавательского состава Ленинградской консерватории. </a:t>
            </a:r>
          </a:p>
          <a:p>
            <a:pPr algn="ctr"/>
            <a:r>
              <a:rPr lang="ru-RU" sz="3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Справа </a:t>
            </a:r>
            <a:r>
              <a:rPr lang="ru-RU" sz="32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</a:t>
            </a:r>
            <a:r>
              <a:rPr lang="ru-RU" sz="3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Дмитрий Шостакович</a:t>
            </a:r>
            <a:endParaRPr lang="ru-RU" sz="3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4403"/>
            <a:ext cx="4104456" cy="6151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99" y="611788"/>
            <a:ext cx="3861431" cy="2808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1699" y="3769196"/>
            <a:ext cx="386143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CC"/>
                </a:solidFill>
                <a:latin typeface="Georgia" panose="02040502050405020303" pitchFamily="18" charset="0"/>
              </a:rPr>
              <a:t>Рукопись партитуры Седьмой симфонии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0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2dd0c6c21089d7791becb7a0aeeae8.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76313" y="0"/>
            <a:ext cx="10287001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28769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7176" cy="7010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9BAAF456-0003-417F-8750-D90E826CF01B_mw1024_n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7401226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5661248"/>
            <a:ext cx="748883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7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Дмитрий Шостакович </a:t>
            </a:r>
            <a:endParaRPr lang="ru-RU" sz="47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299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5" y="-171400"/>
            <a:ext cx="9695180" cy="556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5085184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Ленинградская консерватория</a:t>
            </a:r>
            <a:endParaRPr lang="ru-RU" sz="5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1143000"/>
          </a:xfrm>
        </p:spPr>
        <p:txBody>
          <a:bodyPr/>
          <a:lstStyle/>
          <a:p>
            <a:r>
              <a:rPr lang="ru-RU" sz="33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Д. Д. Шостакович с учениками </a:t>
            </a:r>
            <a:br>
              <a:rPr lang="ru-RU" sz="33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3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Ленинградской консерватории</a:t>
            </a:r>
            <a:endParaRPr lang="ru-RU" sz="33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Д. Д. Шостакович с учениками в Ленинградской консерватор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65324"/>
            <a:ext cx="7812360" cy="494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60648"/>
            <a:ext cx="6851104" cy="5865515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latin typeface="Georgia" pitchFamily="18" charset="0"/>
              </a:rPr>
              <a:t>22 июня 1941 г</a:t>
            </a:r>
            <a:r>
              <a:rPr lang="ru-RU" sz="7500" b="1" dirty="0" smtClean="0">
                <a:latin typeface="Georgia" pitchFamily="18" charset="0"/>
              </a:rPr>
              <a:t>. </a:t>
            </a:r>
            <a:br>
              <a:rPr lang="ru-RU" sz="7500" b="1" dirty="0" smtClean="0">
                <a:latin typeface="Georgia" pitchFamily="18" charset="0"/>
              </a:rPr>
            </a:br>
            <a:r>
              <a:rPr lang="ru-RU" sz="10500" b="1" dirty="0" smtClean="0">
                <a:latin typeface="Georgia" pitchFamily="18" charset="0"/>
              </a:rPr>
              <a:t>ВОЙНА…</a:t>
            </a:r>
            <a:endParaRPr lang="ru-RU" sz="10500" dirty="0"/>
          </a:p>
        </p:txBody>
      </p:sp>
      <p:pic>
        <p:nvPicPr>
          <p:cNvPr id="4" name="Рисунок 3" descr="ВНИМ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292181"/>
            <a:ext cx="4067944" cy="356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НИМАНИЕ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544904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Аудио № 2_От Советского Информбюро_Сообщение о начале войны 22 июня 1941 г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27809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140" y="188641"/>
            <a:ext cx="7374340" cy="2016224"/>
          </a:xfrm>
        </p:spPr>
        <p:txBody>
          <a:bodyPr/>
          <a:lstStyle/>
          <a:p>
            <a:pPr algn="l"/>
            <a:r>
              <a:rPr lang="ru-RU" sz="5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 сентября 1941 г. – начало </a:t>
            </a:r>
            <a:r>
              <a:rPr lang="ru-RU" sz="6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БЛОКАДЫ</a:t>
            </a:r>
            <a:endParaRPr lang="ru-RU" sz="6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blokad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140" y="2060848"/>
            <a:ext cx="7513795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51164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401267"/>
            <a:ext cx="6840759" cy="9334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49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5589240"/>
            <a:ext cx="7488832" cy="864096"/>
          </a:xfrm>
        </p:spPr>
        <p:txBody>
          <a:bodyPr/>
          <a:lstStyle/>
          <a:p>
            <a:r>
              <a:rPr lang="ru-RU" sz="5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Очередная бомбежка</a:t>
            </a:r>
            <a:endParaRPr lang="ru-RU" sz="5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5459" y="188640"/>
            <a:ext cx="7392821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08634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5157192"/>
            <a:ext cx="73448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Продуктовые карточки блокадного Ленинграда</a:t>
            </a:r>
            <a:endParaRPr lang="ru-RU" sz="43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 descr="Продуктовые карточки блокадного Ленингра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5" y="-243408"/>
            <a:ext cx="975460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</Template>
  <TotalTime>2044</TotalTime>
  <Words>147</Words>
  <Application>Microsoft Office PowerPoint</Application>
  <PresentationFormat>Экран (4:3)</PresentationFormat>
  <Paragraphs>38</Paragraphs>
  <Slides>17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19</vt:lpstr>
      <vt:lpstr>Слайд 1</vt:lpstr>
      <vt:lpstr>Слайд 2</vt:lpstr>
      <vt:lpstr>Слайд 3</vt:lpstr>
      <vt:lpstr>Д. Д. Шостакович с учениками  в Ленинградской консерватории</vt:lpstr>
      <vt:lpstr>Слайд 5</vt:lpstr>
      <vt:lpstr>8 сентября 1941 г. – начало БЛОКАДЫ</vt:lpstr>
      <vt:lpstr>Слайд 7</vt:lpstr>
      <vt:lpstr>Слайд 8</vt:lpstr>
      <vt:lpstr>Слайд 9</vt:lpstr>
      <vt:lpstr>Блокадный  хлеб  был синонимом  ЖИЗНИ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</dc:title>
  <dc:creator>1</dc:creator>
  <cp:lastModifiedBy>1</cp:lastModifiedBy>
  <cp:revision>288</cp:revision>
  <dcterms:created xsi:type="dcterms:W3CDTF">2014-01-22T08:47:15Z</dcterms:created>
  <dcterms:modified xsi:type="dcterms:W3CDTF">2014-12-14T11:30:21Z</dcterms:modified>
</cp:coreProperties>
</file>