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20" r:id="rId2"/>
    <p:sldId id="257" r:id="rId3"/>
    <p:sldId id="258" r:id="rId4"/>
    <p:sldId id="308" r:id="rId5"/>
    <p:sldId id="302" r:id="rId6"/>
    <p:sldId id="301" r:id="rId7"/>
    <p:sldId id="303" r:id="rId8"/>
    <p:sldId id="297" r:id="rId9"/>
    <p:sldId id="304" r:id="rId10"/>
    <p:sldId id="298" r:id="rId11"/>
    <p:sldId id="305" r:id="rId12"/>
    <p:sldId id="299" r:id="rId13"/>
    <p:sldId id="306" r:id="rId14"/>
    <p:sldId id="300" r:id="rId15"/>
    <p:sldId id="307" r:id="rId16"/>
    <p:sldId id="260" r:id="rId17"/>
    <p:sldId id="262" r:id="rId18"/>
    <p:sldId id="261" r:id="rId19"/>
    <p:sldId id="256" r:id="rId20"/>
    <p:sldId id="263" r:id="rId21"/>
    <p:sldId id="264" r:id="rId22"/>
    <p:sldId id="265" r:id="rId23"/>
    <p:sldId id="270" r:id="rId24"/>
    <p:sldId id="271" r:id="rId25"/>
    <p:sldId id="266" r:id="rId26"/>
    <p:sldId id="267" r:id="rId27"/>
    <p:sldId id="268" r:id="rId28"/>
    <p:sldId id="269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314" r:id="rId37"/>
    <p:sldId id="315" r:id="rId38"/>
    <p:sldId id="313" r:id="rId39"/>
    <p:sldId id="287" r:id="rId40"/>
    <p:sldId id="285" r:id="rId41"/>
    <p:sldId id="319" r:id="rId42"/>
    <p:sldId id="311" r:id="rId43"/>
    <p:sldId id="310" r:id="rId44"/>
    <p:sldId id="318" r:id="rId45"/>
    <p:sldId id="289" r:id="rId46"/>
    <p:sldId id="290" r:id="rId47"/>
    <p:sldId id="292" r:id="rId48"/>
    <p:sldId id="293" r:id="rId49"/>
    <p:sldId id="294" r:id="rId50"/>
    <p:sldId id="295" r:id="rId51"/>
    <p:sldId id="296" r:id="rId52"/>
    <p:sldId id="286" r:id="rId53"/>
    <p:sldId id="288" r:id="rId54"/>
    <p:sldId id="291" r:id="rId55"/>
    <p:sldId id="309" r:id="rId56"/>
    <p:sldId id="317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SUNGrwww.win2.cng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BC3B-F855-4CE7-AED0-478240ED559B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4D689-8E09-4486-A8BE-61110F090B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65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D689-8E09-4486-A8BE-61110F090B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14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A88D-29EE-4A7D-AD3A-17C09FDA607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2418-ABC5-47BD-A6AB-87A43E92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A88D-29EE-4A7D-AD3A-17C09FDA607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2418-ABC5-47BD-A6AB-87A43E92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A88D-29EE-4A7D-AD3A-17C09FDA607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2418-ABC5-47BD-A6AB-87A43E92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A88D-29EE-4A7D-AD3A-17C09FDA607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2418-ABC5-47BD-A6AB-87A43E92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A88D-29EE-4A7D-AD3A-17C09FDA607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2418-ABC5-47BD-A6AB-87A43E92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A88D-29EE-4A7D-AD3A-17C09FDA607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2418-ABC5-47BD-A6AB-87A43E92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A88D-29EE-4A7D-AD3A-17C09FDA607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2418-ABC5-47BD-A6AB-87A43E92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A88D-29EE-4A7D-AD3A-17C09FDA607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2418-ABC5-47BD-A6AB-87A43E92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A88D-29EE-4A7D-AD3A-17C09FDA607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2418-ABC5-47BD-A6AB-87A43E92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A88D-29EE-4A7D-AD3A-17C09FDA607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2418-ABC5-47BD-A6AB-87A43E92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A88D-29EE-4A7D-AD3A-17C09FDA607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2418-ABC5-47BD-A6AB-87A43E92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5A88D-29EE-4A7D-AD3A-17C09FDA607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E2418-ABC5-47BD-A6AB-87A43E92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osoznanie.org/uploads/posts/2011-06/1309330348_x_e5c5b143.jp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Silhouette%20Illusion\Silhouette%20Illusion.avi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osoznanie.org/uploads/posts/2011-06/1309330274_red.gif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964488" cy="93640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Муниципальное бюджетное образовательное учреждение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Кардымовская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средняя общеобразовательная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школа имени Героя Советского Союза С.Н.Решетова»</a:t>
            </a:r>
            <a:endParaRPr lang="ru-RU" sz="2000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792163" y="1125538"/>
            <a:ext cx="8351837" cy="4967758"/>
          </a:xfrm>
        </p:spPr>
        <p:txBody>
          <a:bodyPr>
            <a:noAutofit/>
          </a:bodyPr>
          <a:lstStyle/>
          <a:p>
            <a:pPr marL="136525">
              <a:lnSpc>
                <a:spcPct val="80000"/>
              </a:lnSpc>
            </a:pPr>
            <a:endParaRPr lang="ru-RU" sz="2000" b="1" dirty="0" smtClean="0">
              <a:cs typeface="Times New Roman" pitchFamily="18" charset="0"/>
            </a:endParaRPr>
          </a:p>
          <a:p>
            <a:pPr marL="136525">
              <a:lnSpc>
                <a:spcPct val="80000"/>
              </a:lnSpc>
              <a:buNone/>
            </a:pPr>
            <a:r>
              <a:rPr lang="ru-RU" sz="2800" b="1" dirty="0" smtClean="0">
                <a:cs typeface="Times New Roman" pitchFamily="18" charset="0"/>
              </a:rPr>
              <a:t>Презентация к внеклассному мероприятию </a:t>
            </a:r>
          </a:p>
          <a:p>
            <a:pPr marL="136525" algn="ctr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«Путешествие к себе»</a:t>
            </a:r>
          </a:p>
          <a:p>
            <a:pPr marL="136525">
              <a:lnSpc>
                <a:spcPct val="80000"/>
              </a:lnSpc>
            </a:pPr>
            <a:endParaRPr lang="ru-RU" sz="2000" b="1" dirty="0" smtClean="0">
              <a:cs typeface="Times New Roman" pitchFamily="18" charset="0"/>
            </a:endParaRPr>
          </a:p>
          <a:p>
            <a:pPr marL="136525">
              <a:lnSpc>
                <a:spcPct val="80000"/>
              </a:lnSpc>
              <a:buNone/>
            </a:pPr>
            <a:r>
              <a:rPr lang="ru-RU" sz="2800" b="1" dirty="0" smtClean="0">
                <a:cs typeface="Times New Roman" pitchFamily="18" charset="0"/>
              </a:rPr>
              <a:t>						</a:t>
            </a:r>
            <a:r>
              <a:rPr lang="ru-RU" sz="2800" dirty="0" smtClean="0">
                <a:cs typeface="Times New Roman" pitchFamily="18" charset="0"/>
              </a:rPr>
              <a:t>Выполнила </a:t>
            </a:r>
          </a:p>
          <a:p>
            <a:pPr marL="136525">
              <a:lnSpc>
                <a:spcPct val="80000"/>
              </a:lnSpc>
              <a:buNone/>
            </a:pPr>
            <a:r>
              <a:rPr lang="ru-RU" sz="2800" dirty="0" smtClean="0">
                <a:cs typeface="Times New Roman" pitchFamily="18" charset="0"/>
              </a:rPr>
              <a:t>						учитель технологии</a:t>
            </a:r>
          </a:p>
          <a:p>
            <a:pPr marL="136525">
              <a:lnSpc>
                <a:spcPct val="80000"/>
              </a:lnSpc>
              <a:buNone/>
            </a:pPr>
            <a:r>
              <a:rPr lang="ru-RU" sz="2800" b="1" dirty="0" smtClean="0">
                <a:cs typeface="Times New Roman" pitchFamily="18" charset="0"/>
              </a:rPr>
              <a:t>						</a:t>
            </a:r>
            <a:r>
              <a:rPr lang="ru-RU" sz="2800" b="1" dirty="0" err="1" smtClean="0">
                <a:cs typeface="Times New Roman" pitchFamily="18" charset="0"/>
              </a:rPr>
              <a:t>Николаенкова</a:t>
            </a:r>
            <a:r>
              <a:rPr lang="ru-RU" sz="2800" b="1" dirty="0" smtClean="0">
                <a:cs typeface="Times New Roman" pitchFamily="18" charset="0"/>
              </a:rPr>
              <a:t> </a:t>
            </a:r>
          </a:p>
          <a:p>
            <a:pPr marL="136525">
              <a:lnSpc>
                <a:spcPct val="80000"/>
              </a:lnSpc>
              <a:buNone/>
            </a:pPr>
            <a:r>
              <a:rPr lang="ru-RU" sz="2800" b="1" dirty="0" smtClean="0">
                <a:cs typeface="Times New Roman" pitchFamily="18" charset="0"/>
              </a:rPr>
              <a:t>						Татьяна Петровна</a:t>
            </a:r>
          </a:p>
          <a:p>
            <a:pPr marL="136525">
              <a:lnSpc>
                <a:spcPct val="80000"/>
              </a:lnSpc>
            </a:pPr>
            <a:endParaRPr lang="ru-RU" sz="2000" b="1" dirty="0" smtClean="0">
              <a:cs typeface="Times New Roman" pitchFamily="18" charset="0"/>
            </a:endParaRPr>
          </a:p>
          <a:p>
            <a:pPr marL="136525" algn="r">
              <a:lnSpc>
                <a:spcPct val="80000"/>
              </a:lnSpc>
            </a:pPr>
            <a:endParaRPr lang="ru-RU" sz="2000" b="1" dirty="0" smtClean="0">
              <a:cs typeface="Times New Roman" pitchFamily="18" charset="0"/>
            </a:endParaRPr>
          </a:p>
          <a:p>
            <a:pPr marL="136525" algn="r">
              <a:lnSpc>
                <a:spcPct val="80000"/>
              </a:lnSpc>
            </a:pPr>
            <a:endParaRPr lang="ru-RU" sz="2000" b="1" dirty="0" smtClean="0">
              <a:cs typeface="Times New Roman" pitchFamily="18" charset="0"/>
            </a:endParaRPr>
          </a:p>
          <a:p>
            <a:pPr marL="136525" algn="r">
              <a:lnSpc>
                <a:spcPct val="80000"/>
              </a:lnSpc>
            </a:pPr>
            <a:endParaRPr lang="ru-RU" sz="2000" b="1" dirty="0" smtClean="0">
              <a:cs typeface="Times New Roman" pitchFamily="18" charset="0"/>
            </a:endParaRPr>
          </a:p>
          <a:p>
            <a:pPr marL="136525" algn="r">
              <a:lnSpc>
                <a:spcPct val="80000"/>
              </a:lnSpc>
            </a:pPr>
            <a:endParaRPr lang="ru-RU" sz="2000" dirty="0" smtClean="0">
              <a:cs typeface="Times New Roman" pitchFamily="18" charset="0"/>
            </a:endParaRPr>
          </a:p>
          <a:p>
            <a:pPr marL="136525">
              <a:lnSpc>
                <a:spcPct val="80000"/>
              </a:lnSpc>
            </a:pPr>
            <a:endParaRPr lang="ru-RU" sz="2000" dirty="0" smtClean="0">
              <a:cs typeface="Times New Roman" pitchFamily="18" charset="0"/>
            </a:endParaRPr>
          </a:p>
          <a:p>
            <a:pPr marL="136525">
              <a:lnSpc>
                <a:spcPct val="80000"/>
              </a:lnSpc>
              <a:buNone/>
            </a:pPr>
            <a:r>
              <a:rPr lang="ru-RU" sz="2000" dirty="0" smtClean="0">
                <a:cs typeface="Times New Roman" pitchFamily="18" charset="0"/>
              </a:rPr>
              <a:t>				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Кардымово 2013-2014уч.год</a:t>
            </a:r>
          </a:p>
        </p:txBody>
      </p:sp>
      <p:pic>
        <p:nvPicPr>
          <p:cNvPr id="2050" name="Picture 2" descr="113677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42105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 rot="10537732">
            <a:off x="865876" y="795766"/>
            <a:ext cx="270728" cy="23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59340"/>
            <a:ext cx="85689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Какая профессия пропущена в пословице: «Без клещей …, что без рук»?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Стоматолог.                        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В. Кузнец.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Арахнолог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                            Г. Инфекционист.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4969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Какого профессионала, согласно русской пословице, «кормит сеть</a:t>
            </a:r>
            <a:r>
              <a:rPr lang="ru-RU" sz="3600" b="1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»?</a:t>
            </a:r>
          </a:p>
          <a:p>
            <a:r>
              <a:rPr lang="ru-RU" sz="28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Телевизионщика.                В. Электрика.</a:t>
            </a:r>
            <a:br>
              <a:rPr lang="ru-RU" sz="36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Web-мастера</a:t>
            </a:r>
            <a:r>
              <a:rPr lang="ru-RU" sz="3600" i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 </a:t>
            </a:r>
            <a:r>
              <a:rPr lang="ru-RU" sz="36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     Г. Рыбака.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88204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Кто кого, согласно русской пословице, видит издалека?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Пчеловод пчеловода.        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В. Рыбак рыбака.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Охотник охотника.              Г. Астроном астронома.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87849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</a:t>
            </a:r>
            <a:r>
              <a:rPr lang="ru-RU" sz="36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заканчивается русская пословица: «Один в поле ...»?</a:t>
            </a:r>
            <a:r>
              <a:rPr lang="ru-RU" sz="28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prstClr val="white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не пахарь.                              В. не футболист.</a:t>
            </a:r>
            <a:b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не воин.                                   Г. не агроном.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7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Как говорят о маленькой зарплате или стипендии?</a:t>
            </a:r>
          </a:p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Котята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намяукали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            В. Кошка намыла.</a:t>
            </a:r>
            <a:b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Кот наплакал.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                     Г. Коту на сапоги.</a:t>
            </a:r>
            <a:b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3"/>
            <a:ext cx="84969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</a:t>
            </a:r>
            <a:r>
              <a:rPr lang="ru-RU" sz="36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Вставьте пропущенное слово в пословицу «... бьёт издалека, но всегда наверняка</a:t>
            </a:r>
            <a:r>
              <a:rPr lang="ru-RU" sz="3600" b="1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8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Кузнец.                                  В. Футболист.</a:t>
            </a:r>
            <a:b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Снайпер</a:t>
            </a:r>
            <a:r>
              <a:rPr lang="ru-RU" sz="3200" i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                               Г. Боксёр.</a:t>
            </a:r>
            <a:r>
              <a:rPr lang="ru-RU" sz="28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zps.ru/tests/stest/image00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185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dirty="0"/>
              <a:t>Взгляните на следующие фигуры: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964488" cy="2400672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ru-RU" dirty="0" smtClean="0"/>
              <a:t>Выберите из них ту, в отношении которой можете сказать: "Это — я!" Постарайтесь почувствовать свою форму. Если вы испытываете сильное затруднение, выберите из фигур ту, которая первой привлекла вас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/>
              <a:t> Запишите ее название под номером 1.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36127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u="sng" dirty="0" err="1" smtClean="0"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роранжируйте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оставшиеся четыре фигуры в порядке вашего предпочтения (запишите их названия под соответствующими номерами).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Какую бы фигуру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 не поместили на первое место —это ваша основная фигура. Она дает возможность определить ваши главные, доминирующие черты характера и особенности поведения.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Последняя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фигура указывает на форму человека, взаимодействие с которой будет представлять для вас наибольшие трудности.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Однако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может оказаться, что ни одна фигура вам полностью не подходит. Тогда вас можно описать комбинацией из двух или даже трех форм.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62394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КВАДРАТ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Если вашей основной фигурой оказался квадрат, то вы — неутомимый труженик. Трудолюбие, усердие, потребность доводить начатое дело до конца, упорство, позволяющее добиваться завершения работы, — вот основные качества истинных Квадратов. Выносливость, терпение и методичность обычно делают Квадрата высококлассным специалистом в своей области. Этому способствует и неутолимая потребность в информации. Все сведения, которыми они располагают, систематизированы и разложены по полочкам. Квадрат способен выдать необходимую информацию моментально. Поэтому Квадраты заслуженно слывут эрудитами, по крайней мере, в своей области.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Если вы выбрали для себя квадрат — фигуру линейную, то, вероятнее всего, вы относитесь к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левополушарным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 мыслителям, т. е. к тем, кто постоянно «упорядочивают», организуют людей и вещи вокруг себя. Они скорее «вычисляют результат», чем догадываются о нем. Их идеал — распланированная, предсказуемая жизнь, и им не по душе изменение привычного хода событий.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Все эти качества способствуют тому, что Квадраты могут стать хорошими специалистами — техниками, отличными администраторами, но редко бывают хорошими менеджерами.. Аккуратность, соблюдение правил и т. п. могут развиться до парализующей крайности. Кроме того, рациональность, эмоциональная сухость, консерватизм в оценках мешают Квадратам быстро устанавливать контакты с разными лицами.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606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680465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ТРЕУГОЛЬНИК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Эта форма символизирует лидерство, и многие Треугольники ощущают в этом свое предназначение. Самая характерная особенность истинного Треугольника — способность концентрироваться на главной цели. Они — энергичные, сильные личности. </a:t>
            </a:r>
            <a:r>
              <a:rPr lang="ru-RU" sz="2000" dirty="0"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 часто предпочитают зеленый цвет и рисуют елку, когда их просят нарисовать дерево. Треугольники, являются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левополушарными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 мыслителями, способными глубоко и быстро анализировать ситуации.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Треугольник — это очень уверенный человек, который хочет быть правым во всем! Потребность быть правым и потребность управлять положением дел, решать не только за себя, но и, по возможности, за других делает Треугольника личностью, постоянно соперничающей, конкурирующей с другими. 	Треугольники с большим трудом признают </a:t>
            </a:r>
            <a:r>
              <a:rPr lang="ru-RU" sz="2000" dirty="0"/>
              <a:t>свои ошибки! Можно сказать, что они видят то, что хотят видеть, не любят менять свои решения, часто бывают категоричны, не признают возражений. К счастью (для них и окружающих), Треугольники быстро и успешно учатся (впитывают полезную информацию как губка), правда, только тому, что соответствует их прагматической ориентации, способствует ( с их точки зрения) достижению главной цели.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907704" y="18864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48680"/>
            <a:ext cx="92509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Землю солнце красит, а человека – труд.</a:t>
            </a:r>
            <a:endParaRPr kumimoji="0" lang="ru-RU" sz="3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95536" y="1250177"/>
            <a:ext cx="87484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4400" b="1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Всякому молодцу ремесло к лицу.</a:t>
            </a:r>
            <a:endParaRPr kumimoji="0" lang="ru-RU" sz="4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633227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мастерством люди не родятся, но добытым мастерством гордятся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  <p:bldP spid="184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600342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ПРЯМОУГОЛЬНИК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Эта фигура символизирует состояние перехода и изменения. Это временная форма личности, которую могут «носить» остальные четыре сравнительно устойчивые фигуры в определенные периоды жизни. Это люди, не удовлетворенные тем образом жизни, который они ведут сейчас, и поэтому занятые поисками лучшего положения. Причины «прямоугольного» состояния могут быть самыми различными, но объединяет их одно — значимость изменений для определенного человека.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Наиболее характерные черты — непоследовательность и непредсказуемость поступков в течение переходного периода. Они имеют, как правило, низкую самооценку. Стремятся стать лучше в чем-то, ищут новые методы работы, стили жизни. Быстрые, крутые и непредсказуемые изменения в поведении Прямоугольника обычно смущают и настораживают других людей, и они сознательно могут уклоняться от контактов с «человеком без стержня». Прямоугольникам же общение с другими людьми просто необходимо, и в этом заключается еще одна сложность переходного периода.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	Однако у Прямоугольника обнаруживаются и позитивные качества, привлекающие к нему окружающих: любознательность, пытливость, живой интерес ко всему происходящему и... смелость!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В данный период они открыты для новых идей, ценностей, способов мышления и жизни, легко усваивают все новое. Правда, оборотной стороной этого является чрезмерная доверчивость, внушаемость. Поэтому Прямоугольниками легко манипулировать.     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«Прямоугольность» — всего лишь стадия. Она пройдет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0"/>
            <a:ext cx="14756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601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КРУГ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Круг — это мифологический символ гармонии. Тот, кто уверенно выбирает его, искренне заинтересован прежде всего в хороших межличностных отношениях. Высшая ценность для Круга — люди. Круг — самая доброжелательная из пяти форм. Он чаще всего служит тем «клеем», который скрепляет и рабочий коллектив, и семью, т. е. стабилизирует группу. Круги — лучшие коммуникаторы прежде всего потому, что они лучшие слушатели. Они обладают высокой чувствительностью, развитой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эмпатией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— способностью сопереживать. Круги великолепно «читают» людей и в одну минуту способны распознать притворщика, обманщика.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Круги «болеют» за свой коллектив и популярны среди коллег по работе. Однако они, как правило, слабые менеджеры и руководители в сфере бизнеса.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Во-первых, Круги направлены скорее на людей, чем на дело. Пытаясь сохранить мир, они иногда избегают занимать «твердую» позицию и принимать непопулярные решения. Для Круга нет ничего более тяжкого, чем вступать в межличностный конфликт.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Во-вторых, Круги вообще не отличаются решительностью, часто не могут подать себя должным образом. Треугольники, как правило, легко берут над ними верх. Однако Круги не слишком беспокоятся, в чьих руках находятся власть. В одном Круги проявляют завидную твердость — если дело касается вопросов морали или нарушения справедливости.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Круг — нелинейная форма, и те, кто уверенно идентифицирует себя с кругом, скорее относятся к «правополушарным» мыслителям.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	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ормализм у них не получает приоритета в решении жизненных проблем. Главная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черта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их мышлении стремление найти общее даже в противоположных точках зрения.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Можно сказать, что Круг — прирожденный психолог. Однако часто он слабый организатор — ему не хватает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левополушарных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 навыков своих «линейных братьев» — Треугольника и Квадрата.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1886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24638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Вам, как и вашему ближайшему родственнику Кругу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свойственны образность, интуитивность,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интегративность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мозаичность. Мысль Зигзага делает отчаянные прыжки от «а» к «я», поэтому многим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левополушарным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 трудно понять Зигзагов.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«Правополушарное» мышление не фиксируется на деталях, поэтому оно, упрощая в чем-то картину мира, позволяет строить целостные, гармоничные концепции и образы, видеть красоту. Зигзаги обычно имеют развитое эстетическое чувство.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В отличие от Кругов, Зигзаги вовсе не заинтересованы в консенсусе и добиваются синтеза не путем уступок, а заострением конфликта идей и построением новой концепции, в которой этот конфликт получает свое разрешение, «снимается». Причем, используя свое природное остроумие, они могут быть весьма язвительными, «открывая глаза» другим.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В работе им требуется независимость от других и высокий уровень стимуляции на рабочем месте. Тогда Зигзаг «оживает» и начинает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генерировать новые идеи и методы работы. Зигзаги — идеалисты, отсюда берут начало такие их черты, как непрактичность, наивность.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Зигзаг — самый возбудимый из пяти фигур. Они несдержанны, очень экспрессивны, что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часто мешает им проводить свои идеи в жизнь. К тому же они не сильны в проработке конкретных деталей и не слишком настойчивы в доведении дела до конца ( так как с утратой новизны теряется и интерес к идее).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282303">
            <a:off x="179512" y="188640"/>
            <a:ext cx="864096" cy="100811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 rot="13572071">
            <a:off x="189236" y="-457200"/>
            <a:ext cx="914400" cy="914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rot="2666091">
            <a:off x="368860" y="666019"/>
            <a:ext cx="914400" cy="914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ЗИГЗАГ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Эта фигура символизирует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креативность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творчество. Если вы твердо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 выбрали  зигзаг в качестве основной формы, то вы скорее всего истинный «правополушарный» мыслитель, инакомыслящий.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5431830"/>
            <a:ext cx="9144000" cy="142617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Счастлив тот, кто определился с выбором профессии и твердо знает, куда идти учиться. А как же быть остальным? Среди прочих критериев отбора прислушайтесь к советам астрологов</a:t>
            </a:r>
            <a:r>
              <a:rPr lang="ru-RU" sz="2000" dirty="0"/>
              <a:t>. </a:t>
            </a:r>
          </a:p>
        </p:txBody>
      </p:sp>
      <p:pic>
        <p:nvPicPr>
          <p:cNvPr id="23555" name="Picture 3" descr="57485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400600" cy="474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35696" y="0"/>
            <a:ext cx="5668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Профессия по гороскопу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347864" y="424743"/>
            <a:ext cx="57961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ОВЕН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(21.03. – 20.04.)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1520" y="1189756"/>
            <a:ext cx="87129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Этому типу людей как нельзя лучше подходят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профессии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связанные с постоянно изменяющейся обстановкой. Овны незаменимые работники там, где вечные авралы и штурмовщина, где вечно горят сроки, они всегда стремятся к изучению нового, отличные новаторы. Но, зачастую, Овен не рассчитывает свои силы и может подвести относительно сроков. Жизнь показала, что из людей, родившихся под этим знаком, получаются неплохие 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медицинские, технические работники, военные, артисты, журналисты, политические деятели, косметологи и парикмахеры, педагоги. </a:t>
            </a:r>
            <a:endParaRPr kumimoji="0" lang="ru-RU" sz="28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585" name="Picture 9" descr="http://nadymteam.narod.ru/1261988209_o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131840" y="575626"/>
            <a:ext cx="60121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ТЕЛЕЦ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(21.04. – 21.05.)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528" y="1360067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Этим людям больше подходит работа аналитического плана, связанная с цифрами, фактами, документами и т.п. Телец незаменим там, где требуется тщательность, порядок, точность. В отличие от Овна, его не пугает рутина, он способен к длительной усидчивости. Большинство Тельцов – замечательные умельцы, "золотые руки", имеют тягу к различным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ремеслам и промыслам. Самые известные механики, инженеры, химики, строители, деятели искусств – это Тельцы. Тяготеют они и к земле, среди них встречаются отличные садоводы, огородники, агрономы. 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8679" name="Picture 7" descr="http://i28.beon.ru/54/34/2373454/35/90121735/68096943_x_c81736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284143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67744" y="566682"/>
            <a:ext cx="57086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БЛИЗНЕЦЫ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(22.05. – 21.06.)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196752"/>
            <a:ext cx="9144000" cy="578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Людям этого знака рекомендуется ориентироваться на подвижные профессии, требующие масштабного подхода, широкого информационного обмена и кругозора. </a:t>
            </a:r>
            <a:r>
              <a:rPr lang="ru-RU" sz="2800" dirty="0"/>
              <a:t>Их стихия - </a:t>
            </a:r>
            <a:r>
              <a:rPr lang="ru-RU" sz="2800" b="1" u="sng" dirty="0"/>
              <a:t>журналистика, языки, литература, прикладные науки и ремесла, торговля, менеджмент, военное дело, педагогика, психология, невропатология.</a:t>
            </a:r>
            <a:r>
              <a:rPr lang="ru-RU" sz="2800" dirty="0"/>
              <a:t> Могут успешно работать </a:t>
            </a:r>
            <a:r>
              <a:rPr lang="ru-RU" sz="2800" dirty="0" smtClean="0"/>
              <a:t>хореографами </a:t>
            </a:r>
            <a:r>
              <a:rPr lang="ru-RU" sz="2800" dirty="0"/>
              <a:t>и экскурсоводами. Подходят профессии, требующие командировок и экспедиций.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Сидячая и монотонная работа им не по душе, однообразие быстро утомляет Близнеца. Женщины обладают  тонким вкусом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отличные хозяйки, модельеры, художники, дизайнеры. 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653" name="Picture 5" descr="http://lol54.ru/uploads/posts/2008-07/1217128944_max_2007032212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331640" cy="13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23320" y="404664"/>
            <a:ext cx="61206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(22.06. – 22.07.)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528" y="1553013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Это разносторонние натуры. </a:t>
            </a:r>
            <a:r>
              <a:rPr lang="ru-RU" sz="2800" dirty="0" smtClean="0"/>
              <a:t>Этот </a:t>
            </a:r>
            <a:r>
              <a:rPr lang="ru-RU" sz="2800" dirty="0"/>
              <a:t>знак способен реализоваться в </a:t>
            </a:r>
            <a:r>
              <a:rPr lang="ru-RU" sz="2800" b="1" u="sng" dirty="0"/>
              <a:t>естественных и гуманитарных науках, в педагогике и психологии,</a:t>
            </a:r>
            <a:r>
              <a:rPr lang="ru-RU" sz="2800" dirty="0"/>
              <a:t> а также </a:t>
            </a:r>
            <a:r>
              <a:rPr lang="ru-RU" sz="2800" b="1" u="sng" dirty="0"/>
              <a:t>истории, археологии, географии, торговле и кулинарии</a:t>
            </a:r>
            <a:r>
              <a:rPr lang="ru-RU" sz="2800" dirty="0"/>
              <a:t>. Кроме того, раки способны трудиться в </a:t>
            </a:r>
            <a:r>
              <a:rPr lang="ru-RU" sz="2800" b="1" u="sng" dirty="0"/>
              <a:t>сфере искусства, живописи, театра, быть искусствоведами. </a:t>
            </a:r>
            <a:r>
              <a:rPr lang="ru-RU" sz="2800" dirty="0"/>
              <a:t>Подходят им также профессии, связанные с </a:t>
            </a:r>
            <a:r>
              <a:rPr lang="ru-RU" sz="2800" b="1" u="sng" dirty="0"/>
              <a:t>политической или государственной деятельностью или военной службой</a:t>
            </a:r>
            <a:r>
              <a:rPr lang="ru-RU" sz="2800" dirty="0"/>
              <a:t>. </a:t>
            </a:r>
            <a:br>
              <a:rPr lang="ru-RU" sz="2800" dirty="0"/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Раки любят работу в коллективе, так же им нужно видеть материальные результаты своего труда.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6629" name="Picture 5" descr="http://www.televizyongazetesi.com/Proxy/PhotoGallery-360x270-634889183226753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152128" cy="1152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43808" y="404664"/>
            <a:ext cx="42226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ЛЕВ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(23.07. – 23.08.)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536" y="1765935"/>
            <a:ext cx="87484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Этому типу людей нужна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работа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где бы они смогли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самовыражаться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проявлять индивидуальность и самостоятельность. </a:t>
            </a:r>
            <a:r>
              <a:rPr lang="ru-RU" sz="2800" dirty="0" smtClean="0"/>
              <a:t>Успешным </a:t>
            </a:r>
            <a:r>
              <a:rPr lang="ru-RU" sz="2800" dirty="0"/>
              <a:t>будет выбор профессии, связанной с </a:t>
            </a:r>
            <a:r>
              <a:rPr lang="ru-RU" sz="2800" b="1" u="sng" dirty="0"/>
              <a:t>механикой, техникой, приборами и механизмами.</a:t>
            </a:r>
            <a:r>
              <a:rPr lang="ru-RU" sz="2800" dirty="0"/>
              <a:t> Из медицинских специальностей больше других подходят </a:t>
            </a:r>
            <a:r>
              <a:rPr lang="ru-RU" sz="2800" b="1" u="sng" dirty="0"/>
              <a:t>стоматология, кардиология, рентгенология, педиатрия</a:t>
            </a:r>
            <a:r>
              <a:rPr lang="ru-RU" sz="2800" dirty="0"/>
              <a:t>. Львы - прирожденные </a:t>
            </a:r>
            <a:r>
              <a:rPr lang="ru-RU" sz="2800" b="1" u="sng" dirty="0"/>
              <a:t>политики и руководители, оружейники, ювелиры, модельеры</a:t>
            </a:r>
            <a:r>
              <a:rPr lang="ru-RU" sz="2800" dirty="0"/>
              <a:t>. Могут достичь больших успехов на </a:t>
            </a:r>
            <a:r>
              <a:rPr lang="ru-RU" sz="2800" b="1" u="sng" dirty="0"/>
              <a:t>театральной сцене и в киноискусстве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5605" name="Picture 5" descr="http://img1.liveinternet.ru/images/attach/c/2/64/645/64645158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246556" cy="124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627784" y="272553"/>
            <a:ext cx="45186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ДЕВА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(24.08. – 23.09.)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1520" y="908720"/>
            <a:ext cx="8892480" cy="614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Эти люди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работают с наивысшей активностью и желанием тогда, когда видят конкретные результаты своего труда. Девы прекрасно обучаются новому делу, быстро "схватывают" нюансы. Для них рекомендуются профессии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строителя, плановика, инженера, врача, техника.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У Дев развито чувство прекрасного, тонкий вкус, желание любую работу сделать творчески, красиво и грамотно. </a:t>
            </a:r>
            <a:r>
              <a:rPr lang="ru-RU" sz="2800" dirty="0"/>
              <a:t>Представители этого знака - отличные </a:t>
            </a:r>
            <a:r>
              <a:rPr lang="ru-RU" sz="2800" b="1" u="sng" dirty="0"/>
              <a:t>юристы, военные, филологи, коммерсанты, финансисты, издатели, дипломаты, экономисты, врачи</a:t>
            </a:r>
            <a:r>
              <a:rPr lang="ru-RU" sz="2800" dirty="0"/>
              <a:t>. А также </a:t>
            </a:r>
            <a:r>
              <a:rPr lang="ru-RU" sz="2800" b="1" u="sng" dirty="0"/>
              <a:t>эксперты и аналитики</a:t>
            </a:r>
            <a:r>
              <a:rPr lang="ru-RU" sz="2800" dirty="0"/>
              <a:t>. Могут иметь успех в </a:t>
            </a:r>
            <a:r>
              <a:rPr lang="ru-RU" sz="2800" b="1" u="sng" dirty="0"/>
              <a:t>дизайне и парикмахерском искусстве.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/>
            </a:r>
            <a:br>
              <a:rPr lang="ru-RU" sz="2400" dirty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1751" name="Picture 7" descr="http://img0.liveinternet.ru/images/attach/c/1/55/705/55705576_lot8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0204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555199"/>
            <a:ext cx="82089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Как заканчивается пословица: «Землю красит солнце, а человека…»?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Парикмахер.                         В. Гримёр.</a:t>
            </a:r>
            <a:b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Маникюрша.                         </a:t>
            </a:r>
            <a:r>
              <a:rPr kumimoji="0" lang="ru-RU" sz="36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 Труд.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627784" y="452192"/>
            <a:ext cx="56166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ВЕСЫ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(24.09. – 23.10.)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512" y="1377056"/>
            <a:ext cx="87839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Для этого типа людей лучше всего подходит работа, связанная с коллективной деятельностью, общением и отсутствием необходимости проявлять свое "я". Весы – это эстетические и интеллектуальные натуры, поэтому и работу им следует подбирать, исходя из этих качеств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дизайнера, экономиста, финансового работника, инженера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т.п. По душе им и работа, связанная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сельским хозяйством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природой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Весы - прекрасные</a:t>
            </a:r>
            <a:r>
              <a:rPr lang="ru-RU" sz="2800" b="1" u="sng" dirty="0" smtClean="0"/>
              <a:t> секретари, кассиры, работники туристического бизнеса, клубов, казино, службы знакомств. </a:t>
            </a:r>
            <a:r>
              <a:rPr lang="ru-RU" sz="2800" dirty="0" smtClean="0"/>
              <a:t>Могут неплохо </a:t>
            </a:r>
            <a:r>
              <a:rPr lang="ru-RU" sz="2800" b="1" u="sng" dirty="0" smtClean="0"/>
              <a:t>шить, вышивать, фотографировать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25" name="Picture 5" descr="http://i28.beon.ru/54/34/2373454/35/90121935/x_9d0f6f7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3688" cy="132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987824" y="373255"/>
            <a:ext cx="52565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СКОРПИОН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(24.10. – 22.11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1520" y="1070760"/>
            <a:ext cx="88924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   В целом натура незаурядная, беспокойная, поэтому и специальность ей нужно подбирать по характеру. В работе Скорпион не жалеет ни сил, ни нервов, старается проявить изобретательность, уход от шаблона.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	Подходят </a:t>
            </a:r>
            <a:r>
              <a:rPr lang="ru-RU" sz="2800" b="1" u="sng" dirty="0" smtClean="0"/>
              <a:t>медицинские специальности, в частности стоматология, гинекология, </a:t>
            </a:r>
            <a:r>
              <a:rPr lang="ru-RU" sz="2800" b="1" u="sng" dirty="0" err="1" smtClean="0"/>
              <a:t>фитотерапия</a:t>
            </a:r>
            <a:r>
              <a:rPr lang="ru-RU" sz="2800" b="1" u="sng" dirty="0" smtClean="0"/>
              <a:t>, гомеопатия, геронтология</a:t>
            </a:r>
            <a:r>
              <a:rPr lang="ru-RU" sz="2800" dirty="0" smtClean="0"/>
              <a:t>. Также скорпионы могут посвятить себя </a:t>
            </a:r>
            <a:r>
              <a:rPr lang="ru-RU" sz="2800" b="1" u="sng" dirty="0" smtClean="0"/>
              <a:t>юриспруденции, криминалистике, политике, военному делу.  </a:t>
            </a:r>
            <a:r>
              <a:rPr lang="ru-RU" sz="2800" dirty="0" smtClean="0"/>
              <a:t>Можно пробовать себя в </a:t>
            </a:r>
            <a:r>
              <a:rPr lang="ru-RU" sz="2800" b="1" u="sng" dirty="0" smtClean="0"/>
              <a:t>строительстве, машиностроении, программировании, журналистике, филологии, спорте.</a:t>
            </a:r>
            <a:endParaRPr lang="ru-RU" sz="2800" b="1" u="sng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9702" name="Picture 6" descr="http://www.suvenirvip.ru/images/catalog/max_a4b026208ee459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6143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339752" y="531639"/>
            <a:ext cx="59766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СТРЕЛЕЦ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(23.11. – 21.12.)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520" y="1341373"/>
            <a:ext cx="88924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Это натуры беспокойные, инициативные, враги шаблона и рутины, однообразная деятельность, требующая усидчивости, им совершенно противопоказана. Чтобы Стрелец работал эффективно, над ним должен быть умный начальник, правильно направляющий его энергию и творческий потенциал.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	Удачным выбором станет профессия </a:t>
            </a:r>
            <a:r>
              <a:rPr lang="ru-RU" sz="2800" b="1" u="sng" dirty="0" smtClean="0">
                <a:ea typeface="Times New Roman" pitchFamily="18" charset="0"/>
                <a:cs typeface="Arial" pitchFamily="34" charset="0"/>
              </a:rPr>
              <a:t>хирурга, стоматолога, психотерапевта или психиатра. </a:t>
            </a: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Из них также получаются хорошие </a:t>
            </a:r>
            <a:r>
              <a:rPr lang="ru-RU" sz="2800" b="1" u="sng" dirty="0" smtClean="0">
                <a:ea typeface="Times New Roman" pitchFamily="18" charset="0"/>
                <a:cs typeface="Arial" pitchFamily="34" charset="0"/>
              </a:rPr>
              <a:t>финансисты, экономисты, юристы, дипломаты, политики</a:t>
            </a: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. Сфера интересов стрельцов чрезвычайно обширна - от </a:t>
            </a:r>
            <a:r>
              <a:rPr lang="ru-RU" sz="2800" b="1" u="sng" dirty="0" smtClean="0">
                <a:ea typeface="Times New Roman" pitchFamily="18" charset="0"/>
                <a:cs typeface="Arial" pitchFamily="34" charset="0"/>
              </a:rPr>
              <a:t>физики, географии и астрономии до электроники и машиностроения 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1520" y="4744380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5846" name="Picture 6" descr="http://img01.chitalnya.ru/upload2/547/7584598180837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627784" y="620688"/>
            <a:ext cx="50935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КОЗЕРОГ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(22.12 – 20.01.)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1520" y="1782011"/>
            <a:ext cx="90730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Натура усидчивая, пунктуальная в мелочах, рассудительная, осторожная и ответственная. Ее всегда притягивали такие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профессии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как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фармацевт, исследователь, аналитик, бухгалтер, преподаватель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Козерог незаменим там, где требуется ювелирная точность, четкость, терпение. </a:t>
            </a:r>
            <a:r>
              <a:rPr lang="ru-RU" sz="2800" dirty="0"/>
              <a:t>Их конек - точные и военные науки, </a:t>
            </a:r>
            <a:r>
              <a:rPr lang="ru-RU" sz="2800" b="1" u="sng" dirty="0"/>
              <a:t>программирование, электроника, строительство, коммунальное хозяйство, архитектура, геология и археология, медицина, педагогика, политическая и административная </a:t>
            </a:r>
            <a:r>
              <a:rPr lang="ru-RU" sz="2800" b="1" u="sng" dirty="0" smtClean="0"/>
              <a:t>деятельность.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4821" name="Picture 5" descr="http://img10.proshkolu.ru/content/media/pic/std/4000000/3719000/3718495-23c2880a946983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167593" cy="1556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339752" y="512676"/>
            <a:ext cx="54262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ВОДОЛЕЙ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(21.01. – 19.02.)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1520" y="1210325"/>
            <a:ext cx="88924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Это люди, которых привлекает деятельность организаторов. Они не боятся ответственности, готовы действовать в трудных ситуациях. Водолей не любит строгой отчетности, инструкций и наставлений, лучше всего проявляется на самостоятельной работе.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	</a:t>
            </a:r>
            <a:r>
              <a:rPr lang="ru-RU" sz="2800" dirty="0" smtClean="0"/>
              <a:t>Подходят </a:t>
            </a:r>
            <a:r>
              <a:rPr lang="ru-RU" sz="2800" dirty="0"/>
              <a:t>профессии, связанные с </a:t>
            </a:r>
            <a:r>
              <a:rPr lang="ru-RU" sz="2800" b="1" u="sng" dirty="0"/>
              <a:t>научными исследованиями, физикой, математикой, электроникой, радиотехникой, авиацией, космонавтикой, астрономией, программированием</a:t>
            </a:r>
            <a:r>
              <a:rPr lang="ru-RU" sz="2800" dirty="0"/>
              <a:t>. Большие успехи ждут водолеев </a:t>
            </a:r>
            <a:r>
              <a:rPr lang="ru-RU" sz="2800" b="1" u="sng" dirty="0"/>
              <a:t>в биологии, педагогике, экологии, педагогике. </a:t>
            </a:r>
            <a:r>
              <a:rPr lang="ru-RU" sz="2800" dirty="0"/>
              <a:t>Из медицинских специальностей им лучше всего выбирать </a:t>
            </a:r>
            <a:r>
              <a:rPr lang="ru-RU" sz="2800" b="1" u="sng" dirty="0"/>
              <a:t>гомеопатию, невропатологию, гипноз, офтальмологию, хирургию и гинекологию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3797" name="Picture 5" descr="http://open.az/uploads/posts/2009-11/1259440142_vodole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1152128" cy="1152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203848" y="692696"/>
            <a:ext cx="419537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РЫБЫ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(20.02. – 20.03.)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5536" y="2199925"/>
            <a:ext cx="87484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Требуют широкого простора деятельности, самовыражения, творческого подхода и фантазии.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/>
              <a:t>Им подходят медицинские специальности (</a:t>
            </a:r>
            <a:r>
              <a:rPr lang="ru-RU" sz="2800" b="1" u="sng" dirty="0"/>
              <a:t>акушерство, гинекология, массаж, косметология, психология, психиатрия</a:t>
            </a:r>
            <a:r>
              <a:rPr lang="ru-RU" sz="2800" dirty="0"/>
              <a:t>), а также </a:t>
            </a:r>
            <a:r>
              <a:rPr lang="ru-RU" sz="2800" b="1" u="sng" dirty="0"/>
              <a:t>сфера искусства - хореография, музыка, кино, театр.</a:t>
            </a:r>
            <a:r>
              <a:rPr lang="ru-RU" sz="2800" dirty="0"/>
              <a:t> Кроме того, удачным окажется выбор профессии в сфере </a:t>
            </a:r>
            <a:r>
              <a:rPr lang="ru-RU" sz="2800" b="1" u="sng" dirty="0"/>
              <a:t>истории, литературы, религии, философии, астрологии, педагогики, языкознания и криминалистики.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2773" name="Picture 5" descr="http://cs3.livemaster.ru/zhurnalfoto/3/4/e/120123234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1580108" cy="1488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dirty="0" smtClean="0"/>
              <a:t>  Методика предназначена для отбора на различные типы профессий в соответствии с классификацией типов профессий Е. А Климова по признаку </a:t>
            </a:r>
            <a:r>
              <a:rPr lang="ru-RU" sz="2800" b="1" i="1" dirty="0" smtClean="0"/>
              <a:t>«предмет труда</a:t>
            </a:r>
            <a:r>
              <a:rPr lang="ru-RU" sz="2800" b="1" dirty="0" smtClean="0"/>
              <a:t>»: </a:t>
            </a:r>
          </a:p>
          <a:p>
            <a:r>
              <a:rPr lang="ru-RU" sz="2400" dirty="0" smtClean="0"/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В каждой из 20 пар предлагаемых видов деятельности выбрать только один вид и в соответствующей клетке листа ответов поставить знак «+».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Инструкция!</a:t>
            </a:r>
            <a:r>
              <a:rPr lang="ru-RU" sz="2800" b="1" dirty="0" smtClean="0"/>
              <a:t> «Предположим, что после соответствующего обучения Вы сможете выполнить любую работу. Но если бы Вам пришлось выбирать только из двух возможностей, что бы Вы предпочли?».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white"/>
                </a:solidFill>
              </a:rPr>
              <a:t>  </a:t>
            </a:r>
            <a:r>
              <a:rPr lang="ru-RU" sz="3200" dirty="0" smtClean="0">
                <a:solidFill>
                  <a:prstClr val="white"/>
                </a:solidFill>
              </a:rPr>
              <a:t>Лист ответов сделан так, чтобы можно было подсчитать число знаков «+» в каждом из 5-ти столбцов. </a:t>
            </a:r>
          </a:p>
          <a:p>
            <a:pPr lvl="0">
              <a:buFont typeface="Wingdings" pitchFamily="2" charset="2"/>
              <a:buChar char="v"/>
            </a:pPr>
            <a:endParaRPr lang="ru-RU" sz="3200" dirty="0" smtClean="0">
              <a:solidFill>
                <a:prstClr val="white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3200" dirty="0" smtClean="0">
                <a:solidFill>
                  <a:prstClr val="white"/>
                </a:solidFill>
              </a:rPr>
              <a:t> Каждый из 5-ти столбцов соответствует определенному типу профессии. </a:t>
            </a:r>
          </a:p>
          <a:p>
            <a:pPr lvl="0">
              <a:buFont typeface="Wingdings" pitchFamily="2" charset="2"/>
              <a:buChar char="v"/>
            </a:pPr>
            <a:endParaRPr lang="ru-RU" sz="3200" dirty="0" smtClean="0">
              <a:solidFill>
                <a:prstClr val="white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3200" dirty="0" smtClean="0">
                <a:solidFill>
                  <a:prstClr val="white"/>
                </a:solidFill>
              </a:rPr>
              <a:t> Выбрать тот  тип профессий, который получил максимальное число знаков «+».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Ключ к тесту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124744"/>
          <a:ext cx="8208912" cy="5184576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800" dirty="0"/>
                        <a:t>Типы профессий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Номера вопросов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800" dirty="0"/>
                        <a:t>Человек-природа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1а, 3б, 6а, 10а, 11а, 13б, 16а, 20а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800" dirty="0"/>
                        <a:t>Человек-техника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1б, 4а, 7б, 9а, 11б, 14а, 17б, 19а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800" dirty="0"/>
                        <a:t>Человек-человек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2а, 4б, 6б, 8а, 12а, 14б, 16б, 18а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800"/>
                        <a:t>Человек-знаковая система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2б, 5а, 9б, 10б, 12б,15а, 19б, 20б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sz="2800"/>
                        <a:t>Человек-художественный образ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3а, 5б, 7а, 8б, 13а, 15б, 17а, 18б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2966" y="1135117"/>
          <a:ext cx="8355724" cy="5297214"/>
        </p:xfrm>
        <a:graphic>
          <a:graphicData uri="http://schemas.openxmlformats.org/drawingml/2006/table">
            <a:tbl>
              <a:tblPr firstRow="1"/>
              <a:tblGrid>
                <a:gridCol w="8355724"/>
              </a:tblGrid>
              <a:tr h="52972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8731" y="1119352"/>
          <a:ext cx="8355724" cy="551793"/>
        </p:xfrm>
        <a:graphic>
          <a:graphicData uri="http://schemas.openxmlformats.org/drawingml/2006/table">
            <a:tbl>
              <a:tblPr/>
              <a:tblGrid>
                <a:gridCol w="8355724"/>
              </a:tblGrid>
              <a:tr h="551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56234" y="1124744"/>
          <a:ext cx="4256690" cy="5328592"/>
        </p:xfrm>
        <a:graphic>
          <a:graphicData uri="http://schemas.openxmlformats.org/drawingml/2006/table">
            <a:tbl>
              <a:tblPr/>
              <a:tblGrid>
                <a:gridCol w="4256690"/>
              </a:tblGrid>
              <a:tr h="5328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889248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Как </a:t>
            </a:r>
            <a:r>
              <a:rPr lang="ru-RU" sz="3200" b="1" i="1" dirty="0"/>
              <a:t>известно, наш мозг состоит из двух </a:t>
            </a:r>
            <a:r>
              <a:rPr lang="ru-RU" sz="3200" b="1" i="1" dirty="0" smtClean="0"/>
              <a:t>  полушарий</a:t>
            </a:r>
            <a:r>
              <a:rPr lang="ru-RU" sz="3200" b="1" i="1" dirty="0"/>
              <a:t>: левого и правого.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	</a:t>
            </a:r>
            <a:r>
              <a:rPr lang="ru-RU" sz="2400" b="1" dirty="0" smtClean="0"/>
              <a:t>Правое </a:t>
            </a:r>
            <a:r>
              <a:rPr lang="ru-RU" sz="2400" b="1" dirty="0"/>
              <a:t>полушарие </a:t>
            </a:r>
            <a:r>
              <a:rPr lang="ru-RU" sz="2400" dirty="0"/>
              <a:t>в основном "обслуживает" </a:t>
            </a:r>
            <a:r>
              <a:rPr lang="ru-RU" sz="2400" b="1" dirty="0"/>
              <a:t>левую сторону </a:t>
            </a:r>
            <a:r>
              <a:rPr lang="ru-RU" sz="2400" dirty="0"/>
              <a:t>тела: принимает большую часть информации от левого глаза, уха, левой руки, ноги и т.д. и передает команды соответственно левой руке, ноге.</a:t>
            </a:r>
            <a:br>
              <a:rPr lang="ru-RU" sz="2400" dirty="0"/>
            </a:br>
            <a:r>
              <a:rPr lang="ru-RU" sz="2400" dirty="0" smtClean="0"/>
              <a:t>	</a:t>
            </a:r>
            <a:r>
              <a:rPr lang="ru-RU" sz="2400" b="1" dirty="0" smtClean="0"/>
              <a:t>Левое </a:t>
            </a:r>
            <a:r>
              <a:rPr lang="ru-RU" sz="2400" b="1" dirty="0"/>
              <a:t>полушарие </a:t>
            </a:r>
            <a:r>
              <a:rPr lang="ru-RU" sz="2400" dirty="0"/>
              <a:t>обслуживает </a:t>
            </a:r>
            <a:r>
              <a:rPr lang="ru-RU" sz="2400" b="1" dirty="0"/>
              <a:t>правую сторону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     Обычно </a:t>
            </a:r>
            <a:r>
              <a:rPr lang="ru-RU" sz="2400" dirty="0"/>
              <a:t>какое-то из полушарий у человека является доминирующим, что отражается на индивидуальных свойствах личности. Например, </a:t>
            </a:r>
            <a:r>
              <a:rPr lang="ru-RU" sz="2400" dirty="0" smtClean="0"/>
              <a:t>«</a:t>
            </a:r>
            <a:r>
              <a:rPr lang="ru-RU" sz="2400" dirty="0" err="1" smtClean="0"/>
              <a:t>левополушарных</a:t>
            </a:r>
            <a:r>
              <a:rPr lang="ru-RU" sz="2400" dirty="0" smtClean="0"/>
              <a:t>» </a:t>
            </a:r>
            <a:r>
              <a:rPr lang="ru-RU" sz="2400" dirty="0"/>
              <a:t>людей больше </a:t>
            </a:r>
            <a:r>
              <a:rPr lang="ru-RU" sz="2400" dirty="0" smtClean="0"/>
              <a:t>«тянет» </a:t>
            </a:r>
            <a:r>
              <a:rPr lang="ru-RU" sz="2400" dirty="0"/>
              <a:t>в науку. Правополушарные больше стремятся заниматься искусством или сферами деятельности, требующими индивидуальных образных решений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	Подавляющее </a:t>
            </a:r>
            <a:r>
              <a:rPr lang="ru-RU" sz="2400" dirty="0"/>
              <a:t>большинство великих творцов – композиторов, писателей, поэтов, музыкантов, художников и т.п. – "</a:t>
            </a:r>
            <a:r>
              <a:rPr lang="ru-RU" sz="2400" b="1" dirty="0"/>
              <a:t>правополушарные" люди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Закончите известную русскую пословицу: «Терпенье и труд всё ...»:</a:t>
            </a:r>
          </a:p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Разотрут.                              </a:t>
            </a:r>
            <a:r>
              <a:rPr kumimoji="0" lang="ru-RU" sz="36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В. Перетрут.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Оботрут.                                Г. Притрут.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-t.com.ua/kopilka/glaz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76875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MSUNGrwww.win2.cng\Desktop\профессии конкурс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51520" y="407426"/>
            <a:ext cx="86409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Преобладающая рука — признак, возникающий из-за неодинакового развития моторных навыков между левой и правой руками.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Человека, который в большей степени владеет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правой рукой, называют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правшой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того, кто чаще использует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левую руку —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левшой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Меньшинство людей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одинаково владеет обеими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руками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их называют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амбидекстрами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611560" y="-98231"/>
            <a:ext cx="7704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Тесты на определение доминирующего полушария головного мозга!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97839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Данные тесты помогают определить, какое из полушарий вашего мозга более активно, помогают глубже понять себя и окружающих. 	</a:t>
            </a:r>
          </a:p>
          <a:p>
            <a:pPr algn="ctr"/>
            <a:r>
              <a:rPr lang="ru-RU" sz="3200" dirty="0" smtClean="0"/>
              <a:t>	Результаты теста точны на 95%, поэтому их можно рассматривать как дополнительный материал в познании своей личности и своих психологических особенностей.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00808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Итак, взгляните на рисунок. </a:t>
            </a:r>
          </a:p>
          <a:p>
            <a:pPr algn="ctr"/>
            <a:r>
              <a:rPr lang="ru-RU" sz="4000" b="1" dirty="0" smtClean="0"/>
              <a:t>    Что вы видите? </a:t>
            </a:r>
          </a:p>
          <a:p>
            <a:pPr algn="ctr"/>
            <a:r>
              <a:rPr lang="ru-RU" sz="4000" b="1" dirty="0" smtClean="0"/>
              <a:t>Запомните именно тот вариант, который увидите первым на картинке.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1081088" cy="360362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Тест 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va-lution.ru/uploads/images/00/00/03/2013/03/02/b696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910461"/>
            <a:ext cx="83164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Если вы увидели в первую очередь пейзаж, вы обладаете доминирующим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левосторонним мышлением.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Если вы увидели вначале лошадей, —  вы обладаете доминирующим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правосторонним мышлением.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Тест 2</a:t>
            </a:r>
          </a:p>
          <a:p>
            <a:r>
              <a:rPr lang="ru-RU" sz="3600" b="1" dirty="0" smtClean="0"/>
              <a:t>Что вы видите? </a:t>
            </a:r>
            <a:endParaRPr lang="ru-RU" sz="3600" b="1" dirty="0"/>
          </a:p>
        </p:txBody>
      </p:sp>
      <p:pic>
        <p:nvPicPr>
          <p:cNvPr id="3" name="Рисунок 2" descr="Тренировка полушарий мозга. Тест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620688"/>
            <a:ext cx="49685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632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>Если </a:t>
            </a:r>
            <a:r>
              <a:rPr lang="ru-RU" sz="4000" dirty="0" smtClean="0"/>
              <a:t>вы видите девушку, </a:t>
            </a:r>
            <a:r>
              <a:rPr lang="ru-RU" sz="4000" dirty="0"/>
              <a:t>у вас развито </a:t>
            </a:r>
            <a:r>
              <a:rPr lang="ru-RU" sz="4000" i="1" dirty="0">
                <a:solidFill>
                  <a:schemeClr val="tx2">
                    <a:lumMod val="50000"/>
                  </a:schemeClr>
                </a:solidFill>
              </a:rPr>
              <a:t>правое</a:t>
            </a:r>
            <a:r>
              <a:rPr lang="ru-RU" sz="4000" i="1" dirty="0"/>
              <a:t> </a:t>
            </a:r>
            <a:r>
              <a:rPr lang="ru-RU" sz="4000" dirty="0"/>
              <a:t>полушарие</a:t>
            </a:r>
            <a:r>
              <a:rPr lang="ru-RU" sz="4000" i="1" dirty="0"/>
              <a:t> </a:t>
            </a:r>
            <a:r>
              <a:rPr lang="ru-RU" sz="4000" dirty="0"/>
              <a:t>мозга. </a:t>
            </a:r>
            <a:endParaRPr lang="ru-RU" sz="4000" dirty="0" smtClean="0"/>
          </a:p>
          <a:p>
            <a:r>
              <a:rPr lang="ru-RU" sz="4000" dirty="0" smtClean="0"/>
              <a:t>Если старуху, - 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</a:rPr>
              <a:t>левое.</a:t>
            </a:r>
            <a:endParaRPr lang="ru-RU" sz="4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Тест </a:t>
            </a:r>
            <a:r>
              <a:rPr lang="ru-RU" b="1" dirty="0" smtClean="0"/>
              <a:t>3</a:t>
            </a:r>
            <a:endParaRPr lang="ru-RU" b="1" dirty="0"/>
          </a:p>
          <a:p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sz="3600" b="1" dirty="0" smtClean="0"/>
              <a:t>Ниже </a:t>
            </a:r>
            <a:r>
              <a:rPr lang="ru-RU" sz="3600" b="1" dirty="0"/>
              <a:t>представлена картинка, при рассмотрении которой, в зависимости от того, какое полушарие мозга у вас активно, объект будет двигаться в определенном направлении. В данном случае, вертеться вокруг своей оси либо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по часовой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стрелке</a:t>
            </a:r>
            <a:r>
              <a:rPr lang="ru-RU" sz="3600" b="1" dirty="0" smtClean="0"/>
              <a:t>, </a:t>
            </a:r>
            <a:r>
              <a:rPr lang="ru-RU" sz="3600" b="1" dirty="0"/>
              <a:t>либо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против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Итак...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3529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</a:t>
            </a:r>
            <a:r>
              <a:rPr lang="ru-RU" sz="36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Откуда не вытащишь рыбку без труда</a:t>
            </a:r>
            <a:r>
              <a:rPr lang="ru-RU" sz="3600" b="1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2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Из аквариума.                      В. Из морозилки.</a:t>
            </a:r>
            <a:b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Из пруда.                                Г. Из пеликана.</a:t>
            </a:r>
            <a:b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lhouette Illus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3600" b="1" dirty="0" smtClean="0"/>
              <a:t>Если </a:t>
            </a:r>
            <a:r>
              <a:rPr lang="ru-RU" sz="3600" b="1" dirty="0"/>
              <a:t>вы видите </a:t>
            </a:r>
            <a:r>
              <a:rPr lang="ru-RU" sz="3600" b="1" dirty="0" smtClean="0"/>
              <a:t>девушку</a:t>
            </a:r>
            <a:r>
              <a:rPr lang="ru-RU" sz="3600" b="1" dirty="0"/>
              <a:t>, движущуюся по часовой стрелке, то у вас активно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правое полушарие </a:t>
            </a:r>
            <a:endParaRPr lang="ru-RU" sz="3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 smtClean="0"/>
              <a:t>в </a:t>
            </a:r>
            <a:r>
              <a:rPr lang="ru-RU" sz="3600" b="1" i="1" dirty="0"/>
              <a:t>данный момент.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r>
              <a:rPr lang="ru-RU" sz="3600" b="1" dirty="0" smtClean="0"/>
              <a:t>	Если </a:t>
            </a:r>
            <a:r>
              <a:rPr lang="ru-RU" sz="3600" b="1" dirty="0"/>
              <a:t>же она движется против часовой стрелки, то вы используете </a:t>
            </a:r>
            <a:r>
              <a:rPr lang="ru-RU" sz="3600" b="1" dirty="0" smtClean="0"/>
              <a:t>            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левое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полушарие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600" b="1" dirty="0" smtClean="0"/>
              <a:t>	Некоторые </a:t>
            </a:r>
            <a:r>
              <a:rPr lang="ru-RU" sz="3600" b="1" dirty="0"/>
              <a:t>могут видеть </a:t>
            </a:r>
            <a:r>
              <a:rPr lang="ru-RU" sz="3600" b="1" dirty="0" smtClean="0"/>
              <a:t>её </a:t>
            </a:r>
            <a:r>
              <a:rPr lang="ru-RU" sz="3600" b="1" dirty="0"/>
              <a:t>движущейся в обоих направлениях.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72816"/>
            <a:ext cx="748525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/>
              <a:t>Тренировка </a:t>
            </a:r>
            <a:r>
              <a:rPr lang="ru-RU" sz="5400" b="1" dirty="0"/>
              <a:t>полушарий </a:t>
            </a:r>
            <a:endParaRPr lang="ru-RU" sz="5400" b="1" dirty="0" smtClean="0"/>
          </a:p>
          <a:p>
            <a:pPr algn="ctr"/>
            <a:r>
              <a:rPr lang="ru-RU" sz="5400" b="1" dirty="0" smtClean="0"/>
              <a:t>мозга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Называть </a:t>
            </a:r>
            <a:r>
              <a:rPr lang="ru-RU" sz="2400" b="1" dirty="0"/>
              <a:t>цвета, а не </a:t>
            </a:r>
            <a:r>
              <a:rPr lang="ru-RU" sz="2400" b="1" dirty="0" smtClean="0"/>
              <a:t>то, </a:t>
            </a:r>
            <a:r>
              <a:rPr lang="ru-RU" sz="2400" b="1" dirty="0"/>
              <a:t>что написано. </a:t>
            </a:r>
            <a:endParaRPr lang="ru-RU" sz="2400" b="1" dirty="0" smtClean="0"/>
          </a:p>
          <a:p>
            <a:r>
              <a:rPr lang="ru-RU" sz="2400" b="1" dirty="0" smtClean="0"/>
              <a:t>Правое </a:t>
            </a:r>
            <a:r>
              <a:rPr lang="ru-RU" sz="2400" b="1" dirty="0"/>
              <a:t>полушарие мозга – распознает цвета, левое – читает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В этом упражнении происходит балансировка полушарий </a:t>
            </a:r>
            <a:r>
              <a:rPr lang="ru-RU" sz="2400" b="1" dirty="0" smtClean="0"/>
              <a:t>и         тренировка </a:t>
            </a:r>
            <a:r>
              <a:rPr lang="ru-RU" sz="2400" b="1" dirty="0"/>
              <a:t>их взаимодействия. </a:t>
            </a:r>
          </a:p>
        </p:txBody>
      </p:sp>
      <p:pic>
        <p:nvPicPr>
          <p:cNvPr id="3" name="Рисунок 2" descr="Тренировка полушарий мозга. Тест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7129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3600" b="1" i="1" dirty="0" smtClean="0"/>
              <a:t>По </a:t>
            </a:r>
            <a:r>
              <a:rPr lang="ru-RU" sz="3600" b="1" i="1" dirty="0" err="1"/>
              <a:t>рзелульаттам</a:t>
            </a:r>
            <a:r>
              <a:rPr lang="ru-RU" sz="3600" b="1" i="1" dirty="0"/>
              <a:t> </a:t>
            </a:r>
            <a:r>
              <a:rPr lang="ru-RU" sz="3600" b="1" i="1" dirty="0" err="1"/>
              <a:t>илссеовадний</a:t>
            </a:r>
            <a:r>
              <a:rPr lang="ru-RU" sz="3600" b="1" i="1" dirty="0"/>
              <a:t> </a:t>
            </a:r>
            <a:r>
              <a:rPr lang="ru-RU" sz="3600" b="1" i="1" dirty="0" err="1"/>
              <a:t>одонго</a:t>
            </a:r>
            <a:r>
              <a:rPr lang="ru-RU" sz="3600" b="1" i="1" dirty="0"/>
              <a:t> </a:t>
            </a:r>
            <a:r>
              <a:rPr lang="ru-RU" sz="3600" b="1" i="1" dirty="0" err="1"/>
              <a:t>анлигйсокго</a:t>
            </a:r>
            <a:r>
              <a:rPr lang="ru-RU" sz="3600" b="1" i="1" dirty="0"/>
              <a:t> </a:t>
            </a:r>
            <a:r>
              <a:rPr lang="ru-RU" sz="3600" b="1" i="1" dirty="0" err="1"/>
              <a:t>унвиертисета</a:t>
            </a:r>
            <a:r>
              <a:rPr lang="ru-RU" sz="3600" b="1" i="1" dirty="0"/>
              <a:t>, не </a:t>
            </a:r>
            <a:r>
              <a:rPr lang="ru-RU" sz="3600" b="1" i="1" dirty="0" err="1"/>
              <a:t>иеемт</a:t>
            </a:r>
            <a:r>
              <a:rPr lang="ru-RU" sz="3600" b="1" i="1" dirty="0"/>
              <a:t> </a:t>
            </a:r>
            <a:r>
              <a:rPr lang="ru-RU" sz="3600" b="1" i="1" dirty="0" err="1"/>
              <a:t>занчнеия</a:t>
            </a:r>
            <a:r>
              <a:rPr lang="ru-RU" sz="3600" b="1" i="1" dirty="0"/>
              <a:t>, в кокам </a:t>
            </a:r>
            <a:r>
              <a:rPr lang="ru-RU" sz="3600" b="1" i="1" dirty="0" err="1"/>
              <a:t>пряокде</a:t>
            </a:r>
            <a:r>
              <a:rPr lang="ru-RU" sz="3600" b="1" i="1" dirty="0"/>
              <a:t> </a:t>
            </a:r>
            <a:r>
              <a:rPr lang="ru-RU" sz="3600" b="1" i="1" dirty="0" err="1"/>
              <a:t>рсапожолены</a:t>
            </a:r>
            <a:r>
              <a:rPr lang="ru-RU" sz="3600" b="1" i="1" dirty="0"/>
              <a:t> </a:t>
            </a:r>
            <a:r>
              <a:rPr lang="ru-RU" sz="3600" b="1" i="1" dirty="0" err="1"/>
              <a:t>бкувы</a:t>
            </a:r>
            <a:r>
              <a:rPr lang="ru-RU" sz="3600" b="1" i="1" dirty="0"/>
              <a:t> в </a:t>
            </a:r>
            <a:r>
              <a:rPr lang="ru-RU" sz="3600" b="1" i="1" dirty="0" err="1"/>
              <a:t>солве</a:t>
            </a:r>
            <a:r>
              <a:rPr lang="ru-RU" sz="3600" b="1" i="1" dirty="0"/>
              <a:t>. </a:t>
            </a:r>
            <a:r>
              <a:rPr lang="ru-RU" sz="3600" b="1" i="1" dirty="0" err="1"/>
              <a:t>Галвоне</a:t>
            </a:r>
            <a:r>
              <a:rPr lang="ru-RU" sz="3600" b="1" i="1" dirty="0"/>
              <a:t>, </a:t>
            </a:r>
            <a:r>
              <a:rPr lang="ru-RU" sz="3600" b="1" i="1" dirty="0" err="1"/>
              <a:t>чотбы</a:t>
            </a:r>
            <a:r>
              <a:rPr lang="ru-RU" sz="3600" b="1" i="1" dirty="0"/>
              <a:t> </a:t>
            </a:r>
            <a:r>
              <a:rPr lang="ru-RU" sz="3600" b="1" i="1" dirty="0" err="1"/>
              <a:t>преавя</a:t>
            </a:r>
            <a:r>
              <a:rPr lang="ru-RU" sz="3600" b="1" i="1" dirty="0"/>
              <a:t> и </a:t>
            </a:r>
            <a:r>
              <a:rPr lang="ru-RU" sz="3600" b="1" i="1" dirty="0" err="1"/>
              <a:t>пслоендяя</a:t>
            </a:r>
            <a:r>
              <a:rPr lang="ru-RU" sz="3600" b="1" i="1" dirty="0"/>
              <a:t> </a:t>
            </a:r>
            <a:r>
              <a:rPr lang="ru-RU" sz="3600" b="1" i="1" dirty="0" err="1"/>
              <a:t>бквуы</a:t>
            </a:r>
            <a:r>
              <a:rPr lang="ru-RU" sz="3600" b="1" i="1" dirty="0"/>
              <a:t> </a:t>
            </a:r>
            <a:r>
              <a:rPr lang="ru-RU" sz="3600" b="1" i="1" dirty="0" err="1"/>
              <a:t>блыи</a:t>
            </a:r>
            <a:r>
              <a:rPr lang="ru-RU" sz="3600" b="1" i="1" dirty="0"/>
              <a:t> на </a:t>
            </a:r>
            <a:r>
              <a:rPr lang="ru-RU" sz="3600" b="1" i="1" dirty="0" err="1"/>
              <a:t>мсете</a:t>
            </a:r>
            <a:r>
              <a:rPr lang="ru-RU" sz="3600" b="1" i="1" dirty="0"/>
              <a:t>. </a:t>
            </a:r>
            <a:r>
              <a:rPr lang="ru-RU" sz="3600" b="1" i="1" dirty="0" err="1"/>
              <a:t>Осатьлыне</a:t>
            </a:r>
            <a:r>
              <a:rPr lang="ru-RU" sz="3600" b="1" i="1" dirty="0"/>
              <a:t> </a:t>
            </a:r>
            <a:r>
              <a:rPr lang="ru-RU" sz="3600" b="1" i="1" dirty="0" err="1"/>
              <a:t>бкувы</a:t>
            </a:r>
            <a:r>
              <a:rPr lang="ru-RU" sz="3600" b="1" i="1" dirty="0"/>
              <a:t> </a:t>
            </a:r>
            <a:r>
              <a:rPr lang="ru-RU" sz="3600" b="1" i="1" dirty="0" err="1"/>
              <a:t>мгоут</a:t>
            </a:r>
            <a:r>
              <a:rPr lang="ru-RU" sz="3600" b="1" i="1" dirty="0"/>
              <a:t> </a:t>
            </a:r>
            <a:r>
              <a:rPr lang="ru-RU" sz="3600" b="1" i="1" dirty="0" err="1"/>
              <a:t>селдовтаь</a:t>
            </a:r>
            <a:r>
              <a:rPr lang="ru-RU" sz="3600" b="1" i="1" dirty="0"/>
              <a:t> в </a:t>
            </a:r>
            <a:r>
              <a:rPr lang="ru-RU" sz="3600" b="1" i="1" dirty="0" err="1"/>
              <a:t>плоонм</a:t>
            </a:r>
            <a:r>
              <a:rPr lang="ru-RU" sz="3600" b="1" i="1" dirty="0"/>
              <a:t> </a:t>
            </a:r>
            <a:r>
              <a:rPr lang="ru-RU" sz="3600" b="1" i="1" dirty="0" err="1"/>
              <a:t>бсепордяке</a:t>
            </a:r>
            <a:r>
              <a:rPr lang="ru-RU" sz="3600" b="1" i="1" dirty="0"/>
              <a:t>, </a:t>
            </a:r>
            <a:r>
              <a:rPr lang="ru-RU" sz="3600" b="1" i="1" dirty="0" err="1"/>
              <a:t>все-рвано</a:t>
            </a:r>
            <a:r>
              <a:rPr lang="ru-RU" sz="3600" b="1" i="1" dirty="0"/>
              <a:t> </a:t>
            </a:r>
            <a:r>
              <a:rPr lang="ru-RU" sz="3600" b="1" i="1" dirty="0" err="1"/>
              <a:t>ткест</a:t>
            </a:r>
            <a:r>
              <a:rPr lang="ru-RU" sz="3600" b="1" i="1" dirty="0"/>
              <a:t> </a:t>
            </a:r>
            <a:r>
              <a:rPr lang="ru-RU" sz="3600" b="1" i="1" dirty="0" err="1"/>
              <a:t>чтаитсея</a:t>
            </a:r>
            <a:r>
              <a:rPr lang="ru-RU" sz="3600" b="1" i="1" dirty="0"/>
              <a:t> без </a:t>
            </a:r>
            <a:r>
              <a:rPr lang="ru-RU" sz="3600" b="1" i="1" dirty="0" err="1"/>
              <a:t>побрелм</a:t>
            </a:r>
            <a:r>
              <a:rPr lang="ru-RU" sz="3600" b="1" i="1" dirty="0"/>
              <a:t>. </a:t>
            </a:r>
            <a:r>
              <a:rPr lang="ru-RU" sz="3600" b="1" i="1" dirty="0" err="1"/>
              <a:t>Пичрионй</a:t>
            </a:r>
            <a:r>
              <a:rPr lang="ru-RU" sz="3600" b="1" i="1" dirty="0"/>
              <a:t> </a:t>
            </a:r>
            <a:r>
              <a:rPr lang="ru-RU" sz="3600" b="1" i="1" dirty="0" err="1"/>
              <a:t>эгото</a:t>
            </a:r>
            <a:r>
              <a:rPr lang="ru-RU" sz="3600" b="1" i="1" dirty="0"/>
              <a:t> </a:t>
            </a:r>
            <a:r>
              <a:rPr lang="ru-RU" sz="3600" b="1" i="1" dirty="0" err="1"/>
              <a:t>ялвятеся</a:t>
            </a:r>
            <a:r>
              <a:rPr lang="ru-RU" sz="3600" b="1" i="1" dirty="0"/>
              <a:t> то, что мы не </a:t>
            </a:r>
            <a:r>
              <a:rPr lang="ru-RU" sz="3600" b="1" i="1" dirty="0" err="1"/>
              <a:t>чиатем</a:t>
            </a:r>
            <a:r>
              <a:rPr lang="ru-RU" sz="3600" b="1" i="1" dirty="0"/>
              <a:t> </a:t>
            </a:r>
            <a:r>
              <a:rPr lang="ru-RU" sz="3600" b="1" i="1" dirty="0" err="1"/>
              <a:t>кдаужю</a:t>
            </a:r>
            <a:r>
              <a:rPr lang="ru-RU" sz="3600" b="1" i="1" dirty="0"/>
              <a:t> </a:t>
            </a:r>
            <a:r>
              <a:rPr lang="ru-RU" sz="3600" b="1" i="1" dirty="0" err="1"/>
              <a:t>бкуву</a:t>
            </a:r>
            <a:r>
              <a:rPr lang="ru-RU" sz="3600" b="1" i="1" dirty="0"/>
              <a:t> по </a:t>
            </a:r>
            <a:r>
              <a:rPr lang="ru-RU" sz="3600" b="1" i="1" dirty="0" err="1"/>
              <a:t>отдльенотси</a:t>
            </a:r>
            <a:r>
              <a:rPr lang="ru-RU" sz="3600" b="1" i="1" dirty="0"/>
              <a:t>, а все </a:t>
            </a:r>
            <a:r>
              <a:rPr lang="ru-RU" sz="3600" b="1" i="1" dirty="0" err="1"/>
              <a:t>солво</a:t>
            </a:r>
            <a:r>
              <a:rPr lang="ru-RU" sz="3600" b="1" i="1" dirty="0"/>
              <a:t> </a:t>
            </a:r>
            <a:r>
              <a:rPr lang="ru-RU" sz="3600" b="1" i="1" dirty="0" err="1"/>
              <a:t>цликеом</a:t>
            </a:r>
            <a:r>
              <a:rPr lang="ru-RU" sz="3600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23529" y="1171533"/>
            <a:ext cx="83529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Работа избавляет нас от трёх великих зол: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скуки, порока и нужды.</a:t>
            </a:r>
            <a:endParaRPr kumimoji="0" lang="ru-RU" sz="60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(Вольтер.)</a:t>
            </a:r>
            <a:endParaRPr kumimoji="0" lang="ru-RU" sz="44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http://azps.ru/training/image.html </a:t>
            </a:r>
            <a:endParaRPr lang="ru-RU" dirty="0" smtClean="0"/>
          </a:p>
          <a:p>
            <a:r>
              <a:rPr lang="ru-RU" dirty="0" smtClean="0"/>
              <a:t>http://</a:t>
            </a:r>
            <a:r>
              <a:rPr lang="ru-RU" dirty="0" smtClean="0"/>
              <a:t>www.psyoffice.ru/1-111-194.htm</a:t>
            </a:r>
            <a:endParaRPr lang="ru-RU" dirty="0" smtClean="0"/>
          </a:p>
          <a:p>
            <a:r>
              <a:rPr lang="en-US" dirty="0" smtClean="0"/>
              <a:t>http://zanimatika.narod.ru</a:t>
            </a:r>
            <a:endParaRPr lang="ru-RU" dirty="0" smtClean="0"/>
          </a:p>
          <a:p>
            <a:r>
              <a:rPr lang="en-US" dirty="0" smtClean="0"/>
              <a:t>http://vsetesti.ru/280</a:t>
            </a:r>
            <a:r>
              <a:rPr lang="ru-RU" dirty="0" smtClean="0"/>
              <a:t> </a:t>
            </a:r>
          </a:p>
          <a:p>
            <a:r>
              <a:rPr lang="en-US" dirty="0" smtClean="0"/>
              <a:t>http://azps.ru/training/proforientation/minus_plus.htm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Как работают лентяи?</a:t>
            </a: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Подняв воротник.               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 Спустя рукава.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Расшнуровав ботинки.        Г. Расстегнув пуговицы.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8204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</a:t>
            </a:r>
            <a:r>
              <a:rPr lang="ru-RU" sz="40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Закончите русскую пословицу: «Будешь лениться – узнаешь…»</a:t>
            </a:r>
            <a:r>
              <a:rPr lang="ru-RU" sz="28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prstClr val="white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Кнут.                                      В. Директора.</a:t>
            </a:r>
            <a:b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Голод.                                     Г. Наслаждение.</a:t>
            </a:r>
            <a:r>
              <a:rPr lang="ru-RU" sz="32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Вставьте профессию в русскую пословицу: «У семи … дитя без глазу»: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Учителей.                            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 Нянек.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Окулистов.                            Г. Тренеров.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6"/>
            <a:ext cx="88924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</a:t>
            </a:r>
            <a:r>
              <a:rPr lang="ru-RU" sz="36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Кем, согласно русской пословице, является человек для своего счастья?</a:t>
            </a:r>
            <a:br>
              <a:rPr lang="ru-RU" sz="36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prstClr val="white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Портным.                              В. Кузнецом.</a:t>
            </a:r>
            <a:b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Укротителем.                       Г. Программистом.</a:t>
            </a:r>
            <a:br>
              <a:rPr lang="ru-RU" sz="3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1173</Words>
  <Application>Microsoft Office PowerPoint</Application>
  <PresentationFormat>Экран (4:3)</PresentationFormat>
  <Paragraphs>185</Paragraphs>
  <Slides>56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Муниципальное бюджетное образовательное учреждение «Кардымовская средняя общеобразовательная  школа имени Героя Советского Союза С.Н.Решетова»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Взгляните на следующие фигуры:  </vt:lpstr>
      <vt:lpstr>Слайд 17</vt:lpstr>
      <vt:lpstr>Слайд 18</vt:lpstr>
      <vt:lpstr>Слайд 19</vt:lpstr>
      <vt:lpstr>Слайд 20</vt:lpstr>
      <vt:lpstr>Слайд 21</vt:lpstr>
      <vt:lpstr>ЗИГЗАГ    Эта фигура символизирует креативность, творчество. Если вы твердо   выбрали  зигзаг в качестве основной формы, то вы скорее всего истинный «правополушарный» мыслитель, инакомыслящий.</vt:lpstr>
      <vt:lpstr>Счастлив тот, кто определился с выбором профессии и твердо знает, куда идти учиться. А как же быть остальным? Среди прочих критериев отбора прислушайтесь к советам астрологов.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Ключ к тесту</vt:lpstr>
      <vt:lpstr>Слайд 39</vt:lpstr>
      <vt:lpstr>Слайд 40</vt:lpstr>
      <vt:lpstr>Слайд 41</vt:lpstr>
      <vt:lpstr>Слайд 42</vt:lpstr>
      <vt:lpstr>Слайд 43</vt:lpstr>
      <vt:lpstr>Тест 1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Источники информации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SAMSUNGrwww.win2.cng</dc:creator>
  <cp:lastModifiedBy>SAMSUNGrwww.win2.cng</cp:lastModifiedBy>
  <cp:revision>84</cp:revision>
  <dcterms:created xsi:type="dcterms:W3CDTF">2014-01-12T13:00:25Z</dcterms:created>
  <dcterms:modified xsi:type="dcterms:W3CDTF">2015-01-18T11:11:22Z</dcterms:modified>
</cp:coreProperties>
</file>