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7" r:id="rId9"/>
    <p:sldId id="265" r:id="rId10"/>
    <p:sldId id="266" r:id="rId11"/>
    <p:sldId id="268" r:id="rId12"/>
    <p:sldId id="269" r:id="rId13"/>
    <p:sldId id="272" r:id="rId14"/>
    <p:sldId id="273" r:id="rId15"/>
    <p:sldId id="274" r:id="rId16"/>
    <p:sldId id="275" r:id="rId17"/>
    <p:sldId id="276" r:id="rId18"/>
    <p:sldId id="277" r:id="rId19"/>
    <p:sldId id="278" r:id="rId20"/>
    <p:sldId id="27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B85614-B362-4D38-B104-91B76222EF4D}" type="datetimeFigureOut">
              <a:rPr lang="ru-RU" smtClean="0"/>
              <a:pPr/>
              <a:t>25.02.2015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CCF788-9F89-4F15-A23C-6905F3BF22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5614-B362-4D38-B104-91B76222EF4D}" type="datetimeFigureOut">
              <a:rPr lang="ru-RU" smtClean="0"/>
              <a:pPr/>
              <a:t>25.02.2015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CF788-9F89-4F15-A23C-6905F3BF228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роходной балл 2014 картинки для презентаций Поступаем вмест…"/>
          <p:cNvPicPr>
            <a:picLocks noChangeAspect="1" noChangeArrowheads="1"/>
          </p:cNvPicPr>
          <p:nvPr/>
        </p:nvPicPr>
        <p:blipFill>
          <a:blip r:embed="rId2"/>
          <a:srcRect/>
          <a:stretch>
            <a:fillRect/>
          </a:stretch>
        </p:blipFill>
        <p:spPr bwMode="auto">
          <a:xfrm>
            <a:off x="0" y="-214338"/>
            <a:ext cx="9144000" cy="7072338"/>
          </a:xfrm>
          <a:prstGeom prst="rect">
            <a:avLst/>
          </a:prstGeom>
          <a:noFill/>
        </p:spPr>
      </p:pic>
      <p:sp>
        <p:nvSpPr>
          <p:cNvPr id="3" name="TextBox 2"/>
          <p:cNvSpPr txBox="1"/>
          <p:nvPr/>
        </p:nvSpPr>
        <p:spPr>
          <a:xfrm>
            <a:off x="285720" y="428604"/>
            <a:ext cx="7929618" cy="400110"/>
          </a:xfrm>
          <a:prstGeom prst="rect">
            <a:avLst/>
          </a:prstGeom>
          <a:noFill/>
        </p:spPr>
        <p:txBody>
          <a:bodyPr wrap="square" rtlCol="0">
            <a:spAutoFit/>
          </a:bodyPr>
          <a:lstStyle/>
          <a:p>
            <a:pPr algn="ctr"/>
            <a:r>
              <a:rPr lang="ru-RU" sz="2000" b="1" dirty="0" smtClean="0">
                <a:solidFill>
                  <a:srgbClr val="002060"/>
                </a:solidFill>
              </a:rPr>
              <a:t>МОУ « </a:t>
            </a:r>
            <a:r>
              <a:rPr lang="ru-RU" sz="2000" b="1" dirty="0" err="1" smtClean="0">
                <a:solidFill>
                  <a:srgbClr val="002060"/>
                </a:solidFill>
              </a:rPr>
              <a:t>Румянцевская</a:t>
            </a:r>
            <a:r>
              <a:rPr lang="ru-RU" sz="2000" b="1" dirty="0" smtClean="0">
                <a:solidFill>
                  <a:srgbClr val="002060"/>
                </a:solidFill>
              </a:rPr>
              <a:t> средняя общеобразовательная школа»</a:t>
            </a:r>
            <a:endParaRPr lang="ru-RU" sz="2000" b="1" dirty="0">
              <a:solidFill>
                <a:srgbClr val="002060"/>
              </a:solidFill>
            </a:endParaRPr>
          </a:p>
        </p:txBody>
      </p:sp>
      <p:sp>
        <p:nvSpPr>
          <p:cNvPr id="5" name="TextBox 4"/>
          <p:cNvSpPr txBox="1"/>
          <p:nvPr/>
        </p:nvSpPr>
        <p:spPr>
          <a:xfrm>
            <a:off x="571472" y="1571612"/>
            <a:ext cx="7429552" cy="2800767"/>
          </a:xfrm>
          <a:prstGeom prst="rect">
            <a:avLst/>
          </a:prstGeom>
          <a:noFill/>
        </p:spPr>
        <p:txBody>
          <a:bodyPr wrap="square" rtlCol="0">
            <a:spAutoFit/>
          </a:bodyPr>
          <a:lstStyle/>
          <a:p>
            <a:pPr algn="ctr"/>
            <a:r>
              <a:rPr lang="ru-RU" sz="4800" b="1" dirty="0" smtClean="0"/>
              <a:t>«</a:t>
            </a:r>
            <a:r>
              <a:rPr lang="ru-RU" sz="4800" b="1" dirty="0" smtClean="0"/>
              <a:t>Формирование </a:t>
            </a:r>
            <a:r>
              <a:rPr lang="ru-RU" sz="4800" b="1" dirty="0" smtClean="0"/>
              <a:t>у детей интереса к работе со словарными </a:t>
            </a:r>
            <a:r>
              <a:rPr lang="ru-RU" sz="4800" b="1" dirty="0" smtClean="0"/>
              <a:t>словами»</a:t>
            </a:r>
          </a:p>
          <a:p>
            <a:pPr algn="ctr"/>
            <a:r>
              <a:rPr lang="ru-RU" sz="2800" b="1" dirty="0" smtClean="0"/>
              <a:t>(выступление на ШМО)</a:t>
            </a:r>
            <a:endParaRPr lang="ru-RU" sz="2800" b="1" dirty="0"/>
          </a:p>
        </p:txBody>
      </p:sp>
      <p:sp>
        <p:nvSpPr>
          <p:cNvPr id="6" name="TextBox 5"/>
          <p:cNvSpPr txBox="1"/>
          <p:nvPr/>
        </p:nvSpPr>
        <p:spPr>
          <a:xfrm>
            <a:off x="5214942" y="4572008"/>
            <a:ext cx="3357586" cy="1015663"/>
          </a:xfrm>
          <a:prstGeom prst="rect">
            <a:avLst/>
          </a:prstGeom>
          <a:noFill/>
        </p:spPr>
        <p:txBody>
          <a:bodyPr wrap="square" rtlCol="0">
            <a:spAutoFit/>
          </a:bodyPr>
          <a:lstStyle/>
          <a:p>
            <a:r>
              <a:rPr lang="ru-RU" sz="2000" b="1" dirty="0" smtClean="0"/>
              <a:t>Составила:</a:t>
            </a:r>
          </a:p>
          <a:p>
            <a:r>
              <a:rPr lang="ru-RU" sz="2000" b="1" dirty="0" smtClean="0"/>
              <a:t> учитель начальных классов </a:t>
            </a:r>
          </a:p>
          <a:p>
            <a:r>
              <a:rPr lang="ru-RU" sz="2000" b="1" dirty="0" err="1" smtClean="0"/>
              <a:t>Зайнудинова</a:t>
            </a:r>
            <a:r>
              <a:rPr lang="ru-RU" sz="2000" b="1" dirty="0" smtClean="0"/>
              <a:t> Н. Е.</a:t>
            </a:r>
            <a:endParaRPr lang="ru-RU" sz="2000" b="1" dirty="0"/>
          </a:p>
        </p:txBody>
      </p:sp>
      <p:sp>
        <p:nvSpPr>
          <p:cNvPr id="8" name="TextBox 7"/>
          <p:cNvSpPr txBox="1"/>
          <p:nvPr/>
        </p:nvSpPr>
        <p:spPr>
          <a:xfrm>
            <a:off x="3500430" y="6072206"/>
            <a:ext cx="1285884" cy="369332"/>
          </a:xfrm>
          <a:prstGeom prst="rect">
            <a:avLst/>
          </a:prstGeom>
          <a:noFill/>
        </p:spPr>
        <p:txBody>
          <a:bodyPr wrap="square" rtlCol="0">
            <a:spAutoFit/>
          </a:bodyPr>
          <a:lstStyle/>
          <a:p>
            <a:r>
              <a:rPr lang="ru-RU" dirty="0" smtClean="0"/>
              <a:t>2015 год</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sp>
        <p:nvSpPr>
          <p:cNvPr id="3" name="Прямоугольник 2"/>
          <p:cNvSpPr/>
          <p:nvPr/>
        </p:nvSpPr>
        <p:spPr>
          <a:xfrm>
            <a:off x="1214414" y="642918"/>
            <a:ext cx="6858048" cy="1754326"/>
          </a:xfrm>
          <a:prstGeom prst="rect">
            <a:avLst/>
          </a:prstGeom>
        </p:spPr>
        <p:txBody>
          <a:bodyPr wrap="square">
            <a:spAutoFit/>
          </a:bodyPr>
          <a:lstStyle/>
          <a:p>
            <a:pPr algn="ctr"/>
            <a:r>
              <a:rPr lang="ru-RU" sz="5400" kern="10" dirty="0" smtClean="0">
                <a:ln w="9525">
                  <a:solidFill>
                    <a:srgbClr val="0033CC"/>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Тренажёр </a:t>
            </a:r>
          </a:p>
          <a:p>
            <a:pPr algn="ctr"/>
            <a:r>
              <a:rPr lang="ru-RU" sz="5400" kern="10" dirty="0" smtClean="0">
                <a:ln w="9525">
                  <a:solidFill>
                    <a:srgbClr val="0033CC"/>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a:t>
            </a:r>
            <a:r>
              <a:rPr lang="ru-RU" sz="5400" kern="10" dirty="0">
                <a:ln w="9525">
                  <a:solidFill>
                    <a:srgbClr val="0033CC"/>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С</a:t>
            </a:r>
            <a:r>
              <a:rPr lang="ru-RU" sz="5400" kern="10" dirty="0" smtClean="0">
                <a:ln w="9525">
                  <a:solidFill>
                    <a:srgbClr val="0033CC"/>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ловарные слова» </a:t>
            </a:r>
            <a:endParaRPr lang="ru-RU" sz="5400" kern="10" dirty="0">
              <a:ln w="9525">
                <a:solidFill>
                  <a:srgbClr val="0033CC"/>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latin typeface="Times New Roman"/>
              <a:cs typeface="Times New Roman"/>
            </a:endParaRPr>
          </a:p>
        </p:txBody>
      </p:sp>
      <p:sp>
        <p:nvSpPr>
          <p:cNvPr id="4" name="TextBox 3"/>
          <p:cNvSpPr txBox="1"/>
          <p:nvPr/>
        </p:nvSpPr>
        <p:spPr>
          <a:xfrm>
            <a:off x="1285852" y="2857496"/>
            <a:ext cx="6858048" cy="1569660"/>
          </a:xfrm>
          <a:prstGeom prst="rect">
            <a:avLst/>
          </a:prstGeom>
          <a:noFill/>
        </p:spPr>
        <p:txBody>
          <a:bodyPr wrap="square" rtlCol="0">
            <a:spAutoFit/>
          </a:bodyPr>
          <a:lstStyle/>
          <a:p>
            <a:pPr algn="ctr"/>
            <a:r>
              <a:rPr lang="ru-RU" sz="9600" b="1" i="1" dirty="0" smtClean="0">
                <a:solidFill>
                  <a:srgbClr val="00B050"/>
                </a:solidFill>
              </a:rPr>
              <a:t>«Овощи»</a:t>
            </a:r>
            <a:endParaRPr lang="ru-RU" sz="9600" b="1" i="1" dirty="0">
              <a:solidFill>
                <a:srgbClr val="00B050"/>
              </a:solidFill>
            </a:endParaRPr>
          </a:p>
        </p:txBody>
      </p:sp>
      <p:pic>
        <p:nvPicPr>
          <p:cNvPr id="5" name="Рисунок 4" descr="Fresh Preserved Vegetables Supplier, Trading Company, Fresh Preserved Vegetables India"/>
          <p:cNvPicPr/>
          <p:nvPr/>
        </p:nvPicPr>
        <p:blipFill>
          <a:blip r:embed="rId4"/>
          <a:srcRect/>
          <a:stretch>
            <a:fillRect/>
          </a:stretch>
        </p:blipFill>
        <p:spPr bwMode="auto">
          <a:xfrm>
            <a:off x="3214678" y="4929198"/>
            <a:ext cx="2643206" cy="1928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pic>
        <p:nvPicPr>
          <p:cNvPr id="8" name="Рисунок 7" descr="4 potatoes картофель - Овощи - Презентация по биологии - 900…"/>
          <p:cNvPicPr/>
          <p:nvPr/>
        </p:nvPicPr>
        <p:blipFill>
          <a:blip r:embed="rId3"/>
          <a:srcRect/>
          <a:stretch>
            <a:fillRect/>
          </a:stretch>
        </p:blipFill>
        <p:spPr bwMode="auto">
          <a:xfrm>
            <a:off x="5786446" y="500042"/>
            <a:ext cx="3000396" cy="2678414"/>
          </a:xfrm>
          <a:prstGeom prst="rect">
            <a:avLst/>
          </a:prstGeom>
          <a:noFill/>
          <a:ln w="9525">
            <a:solidFill>
              <a:srgbClr val="FFFF00"/>
            </a:solidFill>
            <a:miter lim="800000"/>
            <a:headEnd/>
            <a:tailEnd/>
          </a:ln>
        </p:spPr>
      </p:pic>
      <p:sp>
        <p:nvSpPr>
          <p:cNvPr id="9" name="TextBox 8"/>
          <p:cNvSpPr txBox="1"/>
          <p:nvPr/>
        </p:nvSpPr>
        <p:spPr>
          <a:xfrm>
            <a:off x="2143108" y="1785926"/>
            <a:ext cx="71438" cy="369332"/>
          </a:xfrm>
          <a:prstGeom prst="rect">
            <a:avLst/>
          </a:prstGeom>
          <a:noFill/>
        </p:spPr>
        <p:txBody>
          <a:bodyPr wrap="square" rtlCol="0">
            <a:spAutoFit/>
          </a:bodyPr>
          <a:lstStyle/>
          <a:p>
            <a:endParaRPr lang="ru-RU" dirty="0"/>
          </a:p>
        </p:txBody>
      </p:sp>
      <p:sp>
        <p:nvSpPr>
          <p:cNvPr id="10" name="TextBox 9"/>
          <p:cNvSpPr txBox="1"/>
          <p:nvPr/>
        </p:nvSpPr>
        <p:spPr>
          <a:xfrm>
            <a:off x="2571736" y="2786058"/>
            <a:ext cx="184731" cy="369332"/>
          </a:xfrm>
          <a:prstGeom prst="rect">
            <a:avLst/>
          </a:prstGeom>
          <a:noFill/>
        </p:spPr>
        <p:txBody>
          <a:bodyPr wrap="none" rtlCol="0">
            <a:spAutoFit/>
          </a:bodyPr>
          <a:lstStyle/>
          <a:p>
            <a:endParaRPr lang="ru-RU"/>
          </a:p>
        </p:txBody>
      </p:sp>
      <p:sp>
        <p:nvSpPr>
          <p:cNvPr id="11" name="TextBox 10"/>
          <p:cNvSpPr txBox="1"/>
          <p:nvPr/>
        </p:nvSpPr>
        <p:spPr>
          <a:xfrm>
            <a:off x="0" y="1643050"/>
            <a:ext cx="5786446" cy="1323439"/>
          </a:xfrm>
          <a:prstGeom prst="rect">
            <a:avLst/>
          </a:prstGeom>
          <a:noFill/>
        </p:spPr>
        <p:txBody>
          <a:bodyPr wrap="square" rtlCol="0">
            <a:spAutoFit/>
          </a:bodyPr>
          <a:lstStyle/>
          <a:p>
            <a:r>
              <a:rPr lang="ru-RU" sz="8000" i="1" dirty="0" smtClean="0">
                <a:solidFill>
                  <a:schemeClr val="tx2"/>
                </a:solidFill>
              </a:rPr>
              <a:t>К…</a:t>
            </a:r>
            <a:r>
              <a:rPr lang="ru-RU" sz="8000" i="1" dirty="0" err="1" smtClean="0">
                <a:solidFill>
                  <a:schemeClr val="tx2"/>
                </a:solidFill>
              </a:rPr>
              <a:t>ртоф</a:t>
            </a:r>
            <a:r>
              <a:rPr lang="ru-RU" sz="8000" i="1" dirty="0" smtClean="0">
                <a:solidFill>
                  <a:schemeClr val="tx2"/>
                </a:solidFill>
              </a:rPr>
              <a:t>…ль</a:t>
            </a:r>
            <a:endParaRPr lang="ru-RU" sz="8000" i="1" dirty="0">
              <a:solidFill>
                <a:schemeClr val="tx2"/>
              </a:solidFill>
            </a:endParaRPr>
          </a:p>
        </p:txBody>
      </p:sp>
      <p:sp>
        <p:nvSpPr>
          <p:cNvPr id="12" name="AutoShape 7">
            <a:hlinkClick r:id="rId4" action="ppaction://hlinksldjump"/>
          </p:cNvPr>
          <p:cNvSpPr>
            <a:spLocks noChangeArrowheads="1"/>
          </p:cNvSpPr>
          <p:nvPr/>
        </p:nvSpPr>
        <p:spPr bwMode="auto">
          <a:xfrm>
            <a:off x="428596" y="3643314"/>
            <a:ext cx="1219200" cy="1214446"/>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А</a:t>
            </a:r>
          </a:p>
        </p:txBody>
      </p:sp>
      <p:sp>
        <p:nvSpPr>
          <p:cNvPr id="13" name="AutoShape 7">
            <a:hlinkClick r:id="rId4" action="ppaction://hlinksldjump"/>
          </p:cNvPr>
          <p:cNvSpPr>
            <a:spLocks noChangeArrowheads="1"/>
          </p:cNvSpPr>
          <p:nvPr/>
        </p:nvSpPr>
        <p:spPr bwMode="auto">
          <a:xfrm>
            <a:off x="2643174" y="5214950"/>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Е</a:t>
            </a:r>
            <a:endParaRPr lang="ru-RU" sz="5400" b="1" dirty="0">
              <a:solidFill>
                <a:srgbClr val="00B050"/>
              </a:solidFill>
            </a:endParaRPr>
          </a:p>
        </p:txBody>
      </p:sp>
      <p:sp>
        <p:nvSpPr>
          <p:cNvPr id="14" name="Line 5"/>
          <p:cNvSpPr>
            <a:spLocks noChangeShapeType="1"/>
          </p:cNvSpPr>
          <p:nvPr/>
        </p:nvSpPr>
        <p:spPr bwMode="auto">
          <a:xfrm flipH="1">
            <a:off x="3071802" y="1500174"/>
            <a:ext cx="285752" cy="577848"/>
          </a:xfrm>
          <a:prstGeom prst="line">
            <a:avLst/>
          </a:prstGeom>
          <a:noFill/>
          <a:ln w="76200">
            <a:solidFill>
              <a:schemeClr val="tx2"/>
            </a:solidFill>
            <a:round/>
            <a:headEnd/>
            <a:tailEnd/>
          </a:ln>
        </p:spPr>
        <p:txBody>
          <a:bodyPr/>
          <a:lstStyle/>
          <a:p>
            <a:endParaRPr lang="ru-RU"/>
          </a:p>
        </p:txBody>
      </p:sp>
      <p:sp>
        <p:nvSpPr>
          <p:cNvPr id="15" name="AutoShape 8">
            <a:hlinkClick r:id="rId5" action="ppaction://hlinksldjump"/>
          </p:cNvPr>
          <p:cNvSpPr>
            <a:spLocks noChangeArrowheads="1"/>
          </p:cNvSpPr>
          <p:nvPr/>
        </p:nvSpPr>
        <p:spPr bwMode="auto">
          <a:xfrm>
            <a:off x="428596" y="5214950"/>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lvl="1" algn="r"/>
            <a:r>
              <a:rPr lang="ru-RU" sz="5400" b="1" dirty="0">
                <a:solidFill>
                  <a:srgbClr val="00B050"/>
                </a:solidFill>
              </a:rPr>
              <a:t>О</a:t>
            </a:r>
          </a:p>
        </p:txBody>
      </p:sp>
      <p:sp>
        <p:nvSpPr>
          <p:cNvPr id="16" name="AutoShape 7">
            <a:hlinkClick r:id="rId4" action="ppaction://hlinksldjump"/>
          </p:cNvPr>
          <p:cNvSpPr>
            <a:spLocks noChangeArrowheads="1"/>
          </p:cNvSpPr>
          <p:nvPr/>
        </p:nvSpPr>
        <p:spPr bwMode="auto">
          <a:xfrm>
            <a:off x="2714612" y="3643314"/>
            <a:ext cx="1219200" cy="1252526"/>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И</a:t>
            </a:r>
            <a:endParaRPr lang="ru-RU" sz="5400" b="1"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pic>
        <p:nvPicPr>
          <p:cNvPr id="6" name="Рисунок 5" descr="Nutrition Health &amp; Senior Services"/>
          <p:cNvPicPr/>
          <p:nvPr/>
        </p:nvPicPr>
        <p:blipFill>
          <a:blip r:embed="rId3"/>
          <a:srcRect/>
          <a:stretch>
            <a:fillRect/>
          </a:stretch>
        </p:blipFill>
        <p:spPr bwMode="auto">
          <a:xfrm>
            <a:off x="5715008" y="1357298"/>
            <a:ext cx="2870791" cy="2870791"/>
          </a:xfrm>
          <a:prstGeom prst="rect">
            <a:avLst/>
          </a:prstGeom>
          <a:noFill/>
          <a:ln w="9525">
            <a:noFill/>
            <a:miter lim="800000"/>
            <a:headEnd/>
            <a:tailEnd/>
          </a:ln>
        </p:spPr>
      </p:pic>
      <p:sp>
        <p:nvSpPr>
          <p:cNvPr id="7" name="TextBox 6"/>
          <p:cNvSpPr txBox="1"/>
          <p:nvPr/>
        </p:nvSpPr>
        <p:spPr>
          <a:xfrm>
            <a:off x="214283" y="2071678"/>
            <a:ext cx="5000660" cy="1323439"/>
          </a:xfrm>
          <a:prstGeom prst="rect">
            <a:avLst/>
          </a:prstGeom>
          <a:noFill/>
        </p:spPr>
        <p:txBody>
          <a:bodyPr wrap="square" rtlCol="0">
            <a:spAutoFit/>
          </a:bodyPr>
          <a:lstStyle/>
          <a:p>
            <a:r>
              <a:rPr lang="ru-RU" sz="8000" i="1" dirty="0" smtClean="0">
                <a:solidFill>
                  <a:schemeClr val="tx2"/>
                </a:solidFill>
                <a:latin typeface="+mj-lt"/>
              </a:rPr>
              <a:t>П….м…</a:t>
            </a:r>
            <a:r>
              <a:rPr lang="ru-RU" sz="8000" i="1" dirty="0" err="1" smtClean="0">
                <a:solidFill>
                  <a:schemeClr val="tx2"/>
                </a:solidFill>
                <a:latin typeface="+mj-lt"/>
              </a:rPr>
              <a:t>дор</a:t>
            </a:r>
            <a:endParaRPr lang="ru-RU" sz="8000" i="1" dirty="0">
              <a:solidFill>
                <a:schemeClr val="tx2"/>
              </a:solidFill>
              <a:latin typeface="+mj-lt"/>
            </a:endParaRPr>
          </a:p>
        </p:txBody>
      </p:sp>
      <p:sp>
        <p:nvSpPr>
          <p:cNvPr id="8" name="Line 5"/>
          <p:cNvSpPr>
            <a:spLocks noChangeShapeType="1"/>
          </p:cNvSpPr>
          <p:nvPr/>
        </p:nvSpPr>
        <p:spPr bwMode="auto">
          <a:xfrm flipH="1">
            <a:off x="4143372" y="2000240"/>
            <a:ext cx="285752" cy="506410"/>
          </a:xfrm>
          <a:prstGeom prst="line">
            <a:avLst/>
          </a:prstGeom>
          <a:noFill/>
          <a:ln w="76200">
            <a:solidFill>
              <a:schemeClr val="tx2"/>
            </a:solidFill>
            <a:round/>
            <a:headEnd/>
            <a:tailEnd/>
          </a:ln>
        </p:spPr>
        <p:txBody>
          <a:bodyPr/>
          <a:lstStyle/>
          <a:p>
            <a:endParaRPr lang="ru-RU"/>
          </a:p>
        </p:txBody>
      </p:sp>
      <p:sp>
        <p:nvSpPr>
          <p:cNvPr id="9" name="AutoShape 8">
            <a:hlinkClick r:id="rId4" action="ppaction://hlinksldjump"/>
          </p:cNvPr>
          <p:cNvSpPr>
            <a:spLocks noChangeArrowheads="1"/>
          </p:cNvSpPr>
          <p:nvPr/>
        </p:nvSpPr>
        <p:spPr bwMode="auto">
          <a:xfrm>
            <a:off x="642910" y="3786190"/>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О</a:t>
            </a:r>
          </a:p>
        </p:txBody>
      </p:sp>
      <p:sp>
        <p:nvSpPr>
          <p:cNvPr id="10" name="AutoShape 7">
            <a:hlinkClick r:id="rId5" action="ppaction://hlinksldjump"/>
          </p:cNvPr>
          <p:cNvSpPr>
            <a:spLocks noChangeArrowheads="1"/>
          </p:cNvSpPr>
          <p:nvPr/>
        </p:nvSpPr>
        <p:spPr bwMode="auto">
          <a:xfrm>
            <a:off x="2571736" y="3786190"/>
            <a:ext cx="1219200" cy="1214446"/>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А</a:t>
            </a:r>
          </a:p>
        </p:txBody>
      </p:sp>
      <p:sp>
        <p:nvSpPr>
          <p:cNvPr id="11" name="AutoShape 7">
            <a:hlinkClick r:id="rId5" action="ppaction://hlinksldjump"/>
          </p:cNvPr>
          <p:cNvSpPr>
            <a:spLocks noChangeArrowheads="1"/>
          </p:cNvSpPr>
          <p:nvPr/>
        </p:nvSpPr>
        <p:spPr bwMode="auto">
          <a:xfrm>
            <a:off x="500034" y="5286388"/>
            <a:ext cx="1219200" cy="1252526"/>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И</a:t>
            </a:r>
            <a:endParaRPr lang="ru-RU" sz="5400" b="1" dirty="0">
              <a:solidFill>
                <a:srgbClr val="00B050"/>
              </a:solidFill>
            </a:endParaRPr>
          </a:p>
        </p:txBody>
      </p:sp>
      <p:sp>
        <p:nvSpPr>
          <p:cNvPr id="12" name="AutoShape 7">
            <a:hlinkClick r:id="rId5" action="ppaction://hlinksldjump"/>
          </p:cNvPr>
          <p:cNvSpPr>
            <a:spLocks noChangeArrowheads="1"/>
          </p:cNvSpPr>
          <p:nvPr/>
        </p:nvSpPr>
        <p:spPr bwMode="auto">
          <a:xfrm>
            <a:off x="2285984" y="5214950"/>
            <a:ext cx="1285884" cy="1285884"/>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Е</a:t>
            </a:r>
            <a:endParaRPr lang="ru-RU" sz="5400" b="1" dirty="0">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pic>
        <p:nvPicPr>
          <p:cNvPr id="3" name="Рисунок 2" descr="25 легких перекусов, которые зарядят вас энергией на весь день &quot; Важно.by"/>
          <p:cNvPicPr/>
          <p:nvPr/>
        </p:nvPicPr>
        <p:blipFill>
          <a:blip r:embed="rId3"/>
          <a:srcRect/>
          <a:stretch>
            <a:fillRect/>
          </a:stretch>
        </p:blipFill>
        <p:spPr bwMode="auto">
          <a:xfrm>
            <a:off x="5429256" y="1071546"/>
            <a:ext cx="3500462" cy="2928958"/>
          </a:xfrm>
          <a:prstGeom prst="rect">
            <a:avLst/>
          </a:prstGeom>
          <a:noFill/>
          <a:ln w="9525">
            <a:noFill/>
            <a:miter lim="800000"/>
            <a:headEnd/>
            <a:tailEnd/>
          </a:ln>
        </p:spPr>
      </p:pic>
      <p:sp>
        <p:nvSpPr>
          <p:cNvPr id="4" name="TextBox 3"/>
          <p:cNvSpPr txBox="1"/>
          <p:nvPr/>
        </p:nvSpPr>
        <p:spPr>
          <a:xfrm>
            <a:off x="1000100" y="2571744"/>
            <a:ext cx="3959876" cy="1323439"/>
          </a:xfrm>
          <a:prstGeom prst="rect">
            <a:avLst/>
          </a:prstGeom>
          <a:noFill/>
        </p:spPr>
        <p:txBody>
          <a:bodyPr wrap="square" rtlCol="0">
            <a:spAutoFit/>
          </a:bodyPr>
          <a:lstStyle/>
          <a:p>
            <a:r>
              <a:rPr lang="ru-RU" sz="8000" i="1" dirty="0" smtClean="0">
                <a:solidFill>
                  <a:schemeClr val="tx2"/>
                </a:solidFill>
              </a:rPr>
              <a:t>…</a:t>
            </a:r>
            <a:r>
              <a:rPr lang="ru-RU" sz="8000" i="1" dirty="0" err="1" smtClean="0">
                <a:solidFill>
                  <a:schemeClr val="tx2"/>
                </a:solidFill>
              </a:rPr>
              <a:t>гурец</a:t>
            </a:r>
            <a:endParaRPr lang="ru-RU" sz="8000" i="1" dirty="0">
              <a:solidFill>
                <a:schemeClr val="tx2"/>
              </a:solidFill>
            </a:endParaRPr>
          </a:p>
        </p:txBody>
      </p:sp>
      <p:sp>
        <p:nvSpPr>
          <p:cNvPr id="5" name="AutoShape 8">
            <a:hlinkClick r:id="rId4" action="ppaction://hlinksldjump"/>
          </p:cNvPr>
          <p:cNvSpPr>
            <a:spLocks noChangeArrowheads="1"/>
          </p:cNvSpPr>
          <p:nvPr/>
        </p:nvSpPr>
        <p:spPr bwMode="auto">
          <a:xfrm>
            <a:off x="3214678" y="4286256"/>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О</a:t>
            </a:r>
          </a:p>
        </p:txBody>
      </p:sp>
      <p:sp>
        <p:nvSpPr>
          <p:cNvPr id="6" name="AutoShape 7">
            <a:hlinkClick r:id="rId5" action="ppaction://hlinksldjump"/>
          </p:cNvPr>
          <p:cNvSpPr>
            <a:spLocks noChangeArrowheads="1"/>
          </p:cNvSpPr>
          <p:nvPr/>
        </p:nvSpPr>
        <p:spPr bwMode="auto">
          <a:xfrm>
            <a:off x="1000100" y="4286256"/>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А</a:t>
            </a:r>
          </a:p>
        </p:txBody>
      </p:sp>
      <p:sp>
        <p:nvSpPr>
          <p:cNvPr id="7" name="Line 5"/>
          <p:cNvSpPr>
            <a:spLocks noChangeShapeType="1"/>
          </p:cNvSpPr>
          <p:nvPr/>
        </p:nvSpPr>
        <p:spPr bwMode="auto">
          <a:xfrm flipH="1">
            <a:off x="3500430" y="2428868"/>
            <a:ext cx="285752" cy="506410"/>
          </a:xfrm>
          <a:prstGeom prst="line">
            <a:avLst/>
          </a:prstGeom>
          <a:noFill/>
          <a:ln w="76200">
            <a:solidFill>
              <a:schemeClr val="tx2"/>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pic>
        <p:nvPicPr>
          <p:cNvPr id="3" name="Рисунок 2" descr="Таинственные загадки про растения с ответами"/>
          <p:cNvPicPr/>
          <p:nvPr/>
        </p:nvPicPr>
        <p:blipFill>
          <a:blip r:embed="rId3"/>
          <a:srcRect/>
          <a:stretch>
            <a:fillRect/>
          </a:stretch>
        </p:blipFill>
        <p:spPr bwMode="auto">
          <a:xfrm>
            <a:off x="5072066" y="785794"/>
            <a:ext cx="3857652" cy="4363354"/>
          </a:xfrm>
          <a:prstGeom prst="rect">
            <a:avLst/>
          </a:prstGeom>
          <a:noFill/>
          <a:ln w="9525">
            <a:noFill/>
            <a:miter lim="800000"/>
            <a:headEnd/>
            <a:tailEnd/>
          </a:ln>
        </p:spPr>
      </p:pic>
      <p:sp>
        <p:nvSpPr>
          <p:cNvPr id="5" name="TextBox 4"/>
          <p:cNvSpPr txBox="1"/>
          <p:nvPr/>
        </p:nvSpPr>
        <p:spPr>
          <a:xfrm>
            <a:off x="214283" y="2143116"/>
            <a:ext cx="4500594" cy="1323439"/>
          </a:xfrm>
          <a:prstGeom prst="rect">
            <a:avLst/>
          </a:prstGeom>
          <a:noFill/>
        </p:spPr>
        <p:txBody>
          <a:bodyPr wrap="square" rtlCol="0">
            <a:spAutoFit/>
          </a:bodyPr>
          <a:lstStyle/>
          <a:p>
            <a:r>
              <a:rPr lang="ru-RU" sz="8000" i="1" dirty="0" smtClean="0">
                <a:solidFill>
                  <a:schemeClr val="tx2"/>
                </a:solidFill>
              </a:rPr>
              <a:t>М…</a:t>
            </a:r>
            <a:r>
              <a:rPr lang="ru-RU" sz="8000" i="1" dirty="0" err="1" smtClean="0">
                <a:solidFill>
                  <a:schemeClr val="tx2"/>
                </a:solidFill>
              </a:rPr>
              <a:t>рковь</a:t>
            </a:r>
            <a:endParaRPr lang="ru-RU" sz="8000" i="1" dirty="0">
              <a:solidFill>
                <a:schemeClr val="tx2"/>
              </a:solidFill>
            </a:endParaRPr>
          </a:p>
        </p:txBody>
      </p:sp>
      <p:sp>
        <p:nvSpPr>
          <p:cNvPr id="6" name="Line 5"/>
          <p:cNvSpPr>
            <a:spLocks noChangeShapeType="1"/>
          </p:cNvSpPr>
          <p:nvPr/>
        </p:nvSpPr>
        <p:spPr bwMode="auto">
          <a:xfrm flipH="1">
            <a:off x="3357554" y="1928802"/>
            <a:ext cx="285752" cy="506410"/>
          </a:xfrm>
          <a:prstGeom prst="line">
            <a:avLst/>
          </a:prstGeom>
          <a:noFill/>
          <a:ln w="76200">
            <a:solidFill>
              <a:schemeClr val="tx2"/>
            </a:solidFill>
            <a:round/>
            <a:headEnd/>
            <a:tailEnd/>
          </a:ln>
        </p:spPr>
        <p:txBody>
          <a:bodyPr/>
          <a:lstStyle/>
          <a:p>
            <a:endParaRPr lang="ru-RU"/>
          </a:p>
        </p:txBody>
      </p:sp>
      <p:sp>
        <p:nvSpPr>
          <p:cNvPr id="7" name="AutoShape 7">
            <a:hlinkClick r:id="rId4" action="ppaction://hlinksldjump"/>
          </p:cNvPr>
          <p:cNvSpPr>
            <a:spLocks noChangeArrowheads="1"/>
          </p:cNvSpPr>
          <p:nvPr/>
        </p:nvSpPr>
        <p:spPr bwMode="auto">
          <a:xfrm>
            <a:off x="357158" y="4286256"/>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А</a:t>
            </a:r>
          </a:p>
        </p:txBody>
      </p:sp>
      <p:sp>
        <p:nvSpPr>
          <p:cNvPr id="8" name="AutoShape 8">
            <a:hlinkClick r:id="rId5" action="ppaction://hlinksldjump"/>
          </p:cNvPr>
          <p:cNvSpPr>
            <a:spLocks noChangeArrowheads="1"/>
          </p:cNvSpPr>
          <p:nvPr/>
        </p:nvSpPr>
        <p:spPr bwMode="auto">
          <a:xfrm>
            <a:off x="2500298" y="4286256"/>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pic>
        <p:nvPicPr>
          <p:cNvPr id="3" name="Рисунок 2" descr="Обои сладкий перец на рабочий стол"/>
          <p:cNvPicPr/>
          <p:nvPr/>
        </p:nvPicPr>
        <p:blipFill>
          <a:blip r:embed="rId3" cstate="print"/>
          <a:srcRect/>
          <a:stretch>
            <a:fillRect/>
          </a:stretch>
        </p:blipFill>
        <p:spPr bwMode="auto">
          <a:xfrm>
            <a:off x="4500562" y="1643050"/>
            <a:ext cx="4123820" cy="3094074"/>
          </a:xfrm>
          <a:prstGeom prst="rect">
            <a:avLst/>
          </a:prstGeom>
          <a:noFill/>
          <a:ln w="9525">
            <a:noFill/>
            <a:miter lim="800000"/>
            <a:headEnd/>
            <a:tailEnd/>
          </a:ln>
        </p:spPr>
      </p:pic>
      <p:sp>
        <p:nvSpPr>
          <p:cNvPr id="4" name="TextBox 3"/>
          <p:cNvSpPr txBox="1"/>
          <p:nvPr/>
        </p:nvSpPr>
        <p:spPr>
          <a:xfrm>
            <a:off x="571472" y="1428736"/>
            <a:ext cx="3714776" cy="1323439"/>
          </a:xfrm>
          <a:prstGeom prst="rect">
            <a:avLst/>
          </a:prstGeom>
          <a:noFill/>
        </p:spPr>
        <p:txBody>
          <a:bodyPr wrap="square" rtlCol="0">
            <a:spAutoFit/>
          </a:bodyPr>
          <a:lstStyle/>
          <a:p>
            <a:r>
              <a:rPr lang="ru-RU" sz="8000" i="1" dirty="0" smtClean="0">
                <a:solidFill>
                  <a:schemeClr val="tx2"/>
                </a:solidFill>
              </a:rPr>
              <a:t>Пер…</a:t>
            </a:r>
            <a:r>
              <a:rPr lang="ru-RU" sz="8000" i="1" dirty="0" err="1" smtClean="0">
                <a:solidFill>
                  <a:schemeClr val="tx2"/>
                </a:solidFill>
              </a:rPr>
              <a:t>ц</a:t>
            </a:r>
            <a:endParaRPr lang="ru-RU" sz="8000" i="1" dirty="0">
              <a:solidFill>
                <a:schemeClr val="tx2"/>
              </a:solidFill>
            </a:endParaRPr>
          </a:p>
        </p:txBody>
      </p:sp>
      <p:sp>
        <p:nvSpPr>
          <p:cNvPr id="5" name="Line 5"/>
          <p:cNvSpPr>
            <a:spLocks noChangeShapeType="1"/>
          </p:cNvSpPr>
          <p:nvPr/>
        </p:nvSpPr>
        <p:spPr bwMode="auto">
          <a:xfrm flipH="1">
            <a:off x="1643042" y="1285860"/>
            <a:ext cx="285752" cy="506410"/>
          </a:xfrm>
          <a:prstGeom prst="line">
            <a:avLst/>
          </a:prstGeom>
          <a:noFill/>
          <a:ln w="76200">
            <a:solidFill>
              <a:schemeClr val="tx2"/>
            </a:solidFill>
            <a:round/>
            <a:headEnd/>
            <a:tailEnd/>
          </a:ln>
        </p:spPr>
        <p:txBody>
          <a:bodyPr/>
          <a:lstStyle/>
          <a:p>
            <a:endParaRPr lang="ru-RU"/>
          </a:p>
        </p:txBody>
      </p:sp>
      <p:sp>
        <p:nvSpPr>
          <p:cNvPr id="6" name="AutoShape 7">
            <a:hlinkClick r:id="rId4" action="ppaction://hlinksldjump"/>
          </p:cNvPr>
          <p:cNvSpPr>
            <a:spLocks noChangeArrowheads="1"/>
          </p:cNvSpPr>
          <p:nvPr/>
        </p:nvSpPr>
        <p:spPr bwMode="auto">
          <a:xfrm>
            <a:off x="2500298" y="3286124"/>
            <a:ext cx="1219200" cy="1252526"/>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И</a:t>
            </a:r>
            <a:endParaRPr lang="ru-RU" sz="5400" b="1" dirty="0">
              <a:solidFill>
                <a:srgbClr val="00B050"/>
              </a:solidFill>
            </a:endParaRPr>
          </a:p>
        </p:txBody>
      </p:sp>
      <p:sp>
        <p:nvSpPr>
          <p:cNvPr id="7" name="AutoShape 7">
            <a:hlinkClick r:id="rId4" action="ppaction://hlinksldjump"/>
          </p:cNvPr>
          <p:cNvSpPr>
            <a:spLocks noChangeArrowheads="1"/>
          </p:cNvSpPr>
          <p:nvPr/>
        </p:nvSpPr>
        <p:spPr bwMode="auto">
          <a:xfrm>
            <a:off x="428596" y="3357562"/>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Е</a:t>
            </a:r>
            <a:endParaRPr lang="ru-RU" sz="5400" b="1" dirty="0">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pic>
        <p:nvPicPr>
          <p:cNvPr id="3" name="Рисунок 2" descr="Про редис / Продукты / Кулинарный журнал Минска - koko.by"/>
          <p:cNvPicPr/>
          <p:nvPr/>
        </p:nvPicPr>
        <p:blipFill>
          <a:blip r:embed="rId3"/>
          <a:srcRect/>
          <a:stretch>
            <a:fillRect/>
          </a:stretch>
        </p:blipFill>
        <p:spPr bwMode="auto">
          <a:xfrm>
            <a:off x="5786446" y="357166"/>
            <a:ext cx="3094074" cy="3094074"/>
          </a:xfrm>
          <a:prstGeom prst="rect">
            <a:avLst/>
          </a:prstGeom>
          <a:noFill/>
          <a:ln w="9525">
            <a:noFill/>
            <a:miter lim="800000"/>
            <a:headEnd/>
            <a:tailEnd/>
          </a:ln>
        </p:spPr>
      </p:pic>
      <p:sp>
        <p:nvSpPr>
          <p:cNvPr id="4" name="TextBox 3"/>
          <p:cNvSpPr txBox="1"/>
          <p:nvPr/>
        </p:nvSpPr>
        <p:spPr>
          <a:xfrm>
            <a:off x="857224" y="2285992"/>
            <a:ext cx="3842369" cy="1323439"/>
          </a:xfrm>
          <a:prstGeom prst="rect">
            <a:avLst/>
          </a:prstGeom>
          <a:noFill/>
        </p:spPr>
        <p:txBody>
          <a:bodyPr wrap="square" rtlCol="0">
            <a:spAutoFit/>
          </a:bodyPr>
          <a:lstStyle/>
          <a:p>
            <a:r>
              <a:rPr lang="ru-RU" sz="8000" i="1" dirty="0" smtClean="0">
                <a:solidFill>
                  <a:schemeClr val="tx2"/>
                </a:solidFill>
              </a:rPr>
              <a:t>Р…</a:t>
            </a:r>
            <a:r>
              <a:rPr lang="ru-RU" sz="8000" i="1" dirty="0" err="1" smtClean="0">
                <a:solidFill>
                  <a:schemeClr val="tx2"/>
                </a:solidFill>
              </a:rPr>
              <a:t>дис</a:t>
            </a:r>
            <a:endParaRPr lang="ru-RU" sz="8000" i="1" dirty="0">
              <a:solidFill>
                <a:schemeClr val="tx2"/>
              </a:solidFill>
            </a:endParaRPr>
          </a:p>
        </p:txBody>
      </p:sp>
      <p:sp>
        <p:nvSpPr>
          <p:cNvPr id="5" name="Line 5"/>
          <p:cNvSpPr>
            <a:spLocks noChangeShapeType="1"/>
          </p:cNvSpPr>
          <p:nvPr/>
        </p:nvSpPr>
        <p:spPr bwMode="auto">
          <a:xfrm flipH="1">
            <a:off x="3143240" y="2143116"/>
            <a:ext cx="285752" cy="506410"/>
          </a:xfrm>
          <a:prstGeom prst="line">
            <a:avLst/>
          </a:prstGeom>
          <a:noFill/>
          <a:ln w="76200">
            <a:solidFill>
              <a:schemeClr val="tx2"/>
            </a:solidFill>
            <a:round/>
            <a:headEnd/>
            <a:tailEnd/>
          </a:ln>
        </p:spPr>
        <p:txBody>
          <a:bodyPr/>
          <a:lstStyle/>
          <a:p>
            <a:endParaRPr lang="ru-RU"/>
          </a:p>
        </p:txBody>
      </p:sp>
      <p:sp>
        <p:nvSpPr>
          <p:cNvPr id="6" name="AutoShape 7">
            <a:hlinkClick r:id="rId4" action="ppaction://hlinksldjump"/>
          </p:cNvPr>
          <p:cNvSpPr>
            <a:spLocks noChangeArrowheads="1"/>
          </p:cNvSpPr>
          <p:nvPr/>
        </p:nvSpPr>
        <p:spPr bwMode="auto">
          <a:xfrm>
            <a:off x="714348" y="4286256"/>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Е</a:t>
            </a:r>
            <a:endParaRPr lang="ru-RU" sz="5400" b="1" dirty="0">
              <a:solidFill>
                <a:srgbClr val="00B050"/>
              </a:solidFill>
            </a:endParaRPr>
          </a:p>
        </p:txBody>
      </p:sp>
      <p:sp>
        <p:nvSpPr>
          <p:cNvPr id="7" name="AutoShape 7">
            <a:hlinkClick r:id="rId4" action="ppaction://hlinksldjump"/>
          </p:cNvPr>
          <p:cNvSpPr>
            <a:spLocks noChangeArrowheads="1"/>
          </p:cNvSpPr>
          <p:nvPr/>
        </p:nvSpPr>
        <p:spPr bwMode="auto">
          <a:xfrm>
            <a:off x="3000364" y="4143380"/>
            <a:ext cx="1219200" cy="1252526"/>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И</a:t>
            </a:r>
            <a:endParaRPr lang="ru-RU" sz="5400" b="1"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pic>
        <p:nvPicPr>
          <p:cNvPr id="3" name="Рисунок 2" descr="Свадьба)))"/>
          <p:cNvPicPr/>
          <p:nvPr/>
        </p:nvPicPr>
        <p:blipFill>
          <a:blip r:embed="rId3"/>
          <a:srcRect/>
          <a:stretch>
            <a:fillRect/>
          </a:stretch>
        </p:blipFill>
        <p:spPr bwMode="auto">
          <a:xfrm>
            <a:off x="5500694" y="857232"/>
            <a:ext cx="3377978" cy="3788928"/>
          </a:xfrm>
          <a:prstGeom prst="rect">
            <a:avLst/>
          </a:prstGeom>
          <a:noFill/>
          <a:ln w="9525">
            <a:noFill/>
            <a:miter lim="800000"/>
            <a:headEnd/>
            <a:tailEnd/>
          </a:ln>
        </p:spPr>
      </p:pic>
      <p:sp>
        <p:nvSpPr>
          <p:cNvPr id="4" name="TextBox 3"/>
          <p:cNvSpPr txBox="1"/>
          <p:nvPr/>
        </p:nvSpPr>
        <p:spPr>
          <a:xfrm>
            <a:off x="214283" y="2000240"/>
            <a:ext cx="5072098" cy="1323439"/>
          </a:xfrm>
          <a:prstGeom prst="rect">
            <a:avLst/>
          </a:prstGeom>
          <a:noFill/>
        </p:spPr>
        <p:txBody>
          <a:bodyPr wrap="square" rtlCol="0">
            <a:spAutoFit/>
          </a:bodyPr>
          <a:lstStyle/>
          <a:p>
            <a:r>
              <a:rPr lang="ru-RU" sz="8000" i="1" dirty="0" smtClean="0">
                <a:solidFill>
                  <a:schemeClr val="tx2"/>
                </a:solidFill>
              </a:rPr>
              <a:t>Б…</a:t>
            </a:r>
            <a:r>
              <a:rPr lang="ru-RU" sz="8000" i="1" dirty="0" err="1" smtClean="0">
                <a:solidFill>
                  <a:schemeClr val="tx2"/>
                </a:solidFill>
              </a:rPr>
              <a:t>кл</a:t>
            </a:r>
            <a:r>
              <a:rPr lang="ru-RU" sz="8000" i="1" dirty="0" smtClean="0">
                <a:solidFill>
                  <a:schemeClr val="tx2"/>
                </a:solidFill>
              </a:rPr>
              <a:t>…</a:t>
            </a:r>
            <a:r>
              <a:rPr lang="ru-RU" sz="8000" i="1" dirty="0" err="1" smtClean="0">
                <a:solidFill>
                  <a:schemeClr val="tx2"/>
                </a:solidFill>
              </a:rPr>
              <a:t>жан</a:t>
            </a:r>
            <a:endParaRPr lang="ru-RU" sz="8000" i="1" dirty="0">
              <a:solidFill>
                <a:schemeClr val="tx2"/>
              </a:solidFill>
            </a:endParaRPr>
          </a:p>
        </p:txBody>
      </p:sp>
      <p:sp>
        <p:nvSpPr>
          <p:cNvPr id="5" name="Line 5"/>
          <p:cNvSpPr>
            <a:spLocks noChangeShapeType="1"/>
          </p:cNvSpPr>
          <p:nvPr/>
        </p:nvSpPr>
        <p:spPr bwMode="auto">
          <a:xfrm flipH="1">
            <a:off x="4357686" y="1857364"/>
            <a:ext cx="285752" cy="506410"/>
          </a:xfrm>
          <a:prstGeom prst="line">
            <a:avLst/>
          </a:prstGeom>
          <a:noFill/>
          <a:ln w="76200">
            <a:solidFill>
              <a:schemeClr val="tx2"/>
            </a:solidFill>
            <a:round/>
            <a:headEnd/>
            <a:tailEnd/>
          </a:ln>
        </p:spPr>
        <p:txBody>
          <a:bodyPr/>
          <a:lstStyle/>
          <a:p>
            <a:endParaRPr lang="ru-RU"/>
          </a:p>
        </p:txBody>
      </p:sp>
      <p:sp>
        <p:nvSpPr>
          <p:cNvPr id="6" name="AutoShape 7">
            <a:hlinkClick r:id="rId4" action="ppaction://hlinksldjump"/>
          </p:cNvPr>
          <p:cNvSpPr>
            <a:spLocks noChangeArrowheads="1"/>
          </p:cNvSpPr>
          <p:nvPr/>
        </p:nvSpPr>
        <p:spPr bwMode="auto">
          <a:xfrm>
            <a:off x="357158" y="4000504"/>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А</a:t>
            </a:r>
          </a:p>
        </p:txBody>
      </p:sp>
      <p:sp>
        <p:nvSpPr>
          <p:cNvPr id="8" name="AutoShape 8">
            <a:hlinkClick r:id="rId5" action="ppaction://hlinksldjump"/>
          </p:cNvPr>
          <p:cNvSpPr>
            <a:spLocks noChangeArrowheads="1"/>
          </p:cNvSpPr>
          <p:nvPr/>
        </p:nvSpPr>
        <p:spPr bwMode="auto">
          <a:xfrm>
            <a:off x="2928926" y="4000504"/>
            <a:ext cx="1219200" cy="11430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a:solidFill>
                  <a:srgbClr val="00B050"/>
                </a:solidFill>
              </a:rPr>
              <a:t>О</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pic>
        <p:nvPicPr>
          <p:cNvPr id="3" name="Рисунок 2" descr="http://im3-tub-ru.yandex.net/i?id=22be01bc87ef6ef123988d5c5cb0fd60-39-144&amp;n=21"/>
          <p:cNvPicPr/>
          <p:nvPr/>
        </p:nvPicPr>
        <p:blipFill>
          <a:blip r:embed="rId3"/>
          <a:srcRect/>
          <a:stretch>
            <a:fillRect/>
          </a:stretch>
        </p:blipFill>
        <p:spPr bwMode="auto">
          <a:xfrm>
            <a:off x="6072198" y="1071546"/>
            <a:ext cx="2500330" cy="342902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857224" y="2000240"/>
            <a:ext cx="4035914" cy="1323439"/>
          </a:xfrm>
          <a:prstGeom prst="rect">
            <a:avLst/>
          </a:prstGeom>
          <a:noFill/>
        </p:spPr>
        <p:txBody>
          <a:bodyPr wrap="square" rtlCol="0">
            <a:spAutoFit/>
          </a:bodyPr>
          <a:lstStyle/>
          <a:p>
            <a:r>
              <a:rPr lang="ru-RU" sz="8000" dirty="0" smtClean="0">
                <a:solidFill>
                  <a:schemeClr val="tx2"/>
                </a:solidFill>
              </a:rPr>
              <a:t>Ч…</a:t>
            </a:r>
            <a:r>
              <a:rPr lang="ru-RU" sz="8000" dirty="0" err="1" smtClean="0">
                <a:solidFill>
                  <a:schemeClr val="tx2"/>
                </a:solidFill>
              </a:rPr>
              <a:t>снок</a:t>
            </a:r>
            <a:endParaRPr lang="ru-RU" sz="8000" dirty="0">
              <a:solidFill>
                <a:schemeClr val="tx2"/>
              </a:solidFill>
            </a:endParaRPr>
          </a:p>
        </p:txBody>
      </p:sp>
      <p:sp>
        <p:nvSpPr>
          <p:cNvPr id="5" name="Line 5"/>
          <p:cNvSpPr>
            <a:spLocks noChangeShapeType="1"/>
          </p:cNvSpPr>
          <p:nvPr/>
        </p:nvSpPr>
        <p:spPr bwMode="auto">
          <a:xfrm flipH="1">
            <a:off x="3500430" y="1857364"/>
            <a:ext cx="285752" cy="506410"/>
          </a:xfrm>
          <a:prstGeom prst="line">
            <a:avLst/>
          </a:prstGeom>
          <a:noFill/>
          <a:ln w="76200">
            <a:solidFill>
              <a:schemeClr val="tx2"/>
            </a:solidFill>
            <a:round/>
            <a:headEnd/>
            <a:tailEnd/>
          </a:ln>
        </p:spPr>
        <p:txBody>
          <a:bodyPr/>
          <a:lstStyle/>
          <a:p>
            <a:endParaRPr lang="ru-RU"/>
          </a:p>
        </p:txBody>
      </p:sp>
      <p:sp>
        <p:nvSpPr>
          <p:cNvPr id="6" name="AutoShape 7">
            <a:hlinkClick r:id="rId4" action="ppaction://hlinksldjump"/>
          </p:cNvPr>
          <p:cNvSpPr>
            <a:spLocks noChangeArrowheads="1"/>
          </p:cNvSpPr>
          <p:nvPr/>
        </p:nvSpPr>
        <p:spPr bwMode="auto">
          <a:xfrm>
            <a:off x="785786" y="4143380"/>
            <a:ext cx="1219200" cy="1214446"/>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Е</a:t>
            </a:r>
            <a:endParaRPr lang="ru-RU" sz="5400" b="1" dirty="0">
              <a:solidFill>
                <a:srgbClr val="00B050"/>
              </a:solidFill>
            </a:endParaRPr>
          </a:p>
        </p:txBody>
      </p:sp>
      <p:sp>
        <p:nvSpPr>
          <p:cNvPr id="7" name="AutoShape 7">
            <a:hlinkClick r:id="rId4" action="ppaction://hlinksldjump"/>
          </p:cNvPr>
          <p:cNvSpPr>
            <a:spLocks noChangeArrowheads="1"/>
          </p:cNvSpPr>
          <p:nvPr/>
        </p:nvSpPr>
        <p:spPr bwMode="auto">
          <a:xfrm>
            <a:off x="3000364" y="4143380"/>
            <a:ext cx="1219200" cy="1252526"/>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r>
              <a:rPr lang="ru-RU" sz="5400" b="1" dirty="0" smtClean="0">
                <a:solidFill>
                  <a:srgbClr val="00B050"/>
                </a:solidFill>
              </a:rPr>
              <a:t>И</a:t>
            </a:r>
            <a:endParaRPr lang="ru-RU" sz="5400" b="1" dirty="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sp>
        <p:nvSpPr>
          <p:cNvPr id="3" name="Прямоугольник 2"/>
          <p:cNvSpPr/>
          <p:nvPr/>
        </p:nvSpPr>
        <p:spPr>
          <a:xfrm>
            <a:off x="571472" y="571480"/>
            <a:ext cx="8001056" cy="6370975"/>
          </a:xfrm>
          <a:prstGeom prst="rect">
            <a:avLst/>
          </a:prstGeom>
        </p:spPr>
        <p:txBody>
          <a:bodyPr wrap="square">
            <a:spAutoFit/>
          </a:bodyPr>
          <a:lstStyle/>
          <a:p>
            <a:r>
              <a:rPr lang="ru-RU" sz="4400" b="1" i="1" dirty="0" smtClean="0"/>
              <a:t>Вывод: </a:t>
            </a:r>
            <a:r>
              <a:rPr lang="ru-RU" sz="2800" dirty="0" smtClean="0"/>
              <a:t>внедрение нетрадиционных методов, форм, приёмов работы со словом, в знакомстве с увлекательным развивающим материалом: познавательными текстами, высказываниями, пословицами, поговорками, играми со словом, вопросами и практическими заданиями повысит  эффективность усвоения слов.</a:t>
            </a:r>
          </a:p>
          <a:p>
            <a:r>
              <a:rPr lang="ru-RU" sz="2800" dirty="0" smtClean="0"/>
              <a:t>Главное – надо проводить каждодневную, целенаправленную, разнообразную работу по усвоению учащимися правописания словарных слов, результатами которой, станут успехи наших учеников.</a:t>
            </a:r>
          </a:p>
          <a:p>
            <a:endParaRPr lang="ru-RU" sz="2800" dirty="0" smtClean="0"/>
          </a:p>
          <a:p>
            <a:r>
              <a:rPr lang="ru-RU" sz="2800" dirty="0" smtClean="0"/>
              <a:t> </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00900"/>
          </a:xfrm>
          <a:prstGeom prst="rect">
            <a:avLst/>
          </a:prstGeom>
          <a:noFill/>
        </p:spPr>
      </p:pic>
      <p:sp>
        <p:nvSpPr>
          <p:cNvPr id="19459" name="Rectangle 3"/>
          <p:cNvSpPr>
            <a:spLocks noChangeArrowheads="1"/>
          </p:cNvSpPr>
          <p:nvPr/>
        </p:nvSpPr>
        <p:spPr bwMode="auto">
          <a:xfrm>
            <a:off x="0" y="0"/>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Проблема формирования орфографической зоркости в современной школе приобретает всё большую актуальность.</a:t>
            </a:r>
            <a:endParaRPr kumimoji="0" lang="ru-RU" b="1"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Я хочу остановиться на проблеме освоения слов с непроверяемыми написаниями, обычно именуемыми "словарными", так как считаю, что именно эта проблема заслуживает максимум внимания.</a:t>
            </a:r>
            <a:endParaRPr kumimoji="0" lang="ru-RU" b="1" i="0" u="none" strike="noStrike" cap="none" normalizeH="0" baseline="0" dirty="0" smtClean="0">
              <a:ln>
                <a:noFill/>
              </a:ln>
              <a:solidFill>
                <a:schemeClr val="tx1"/>
              </a:solidFill>
              <a:effectLst/>
              <a:latin typeface="+mj-lt"/>
              <a:cs typeface="Arial" pitchFamily="34" charset="0"/>
            </a:endParaRPr>
          </a:p>
          <a:p>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Работая в школе много лет, я наблюдала, с каким трудом даётся изучение словарных слов младшим школьникам, как быстро дети устают от монотонного повторения, как неохотно дети используют в своей работе словарь. Всё это происходило из-за того, что традиционно слова с непроверяемым написанием усваивались путём механического запоминания, где ученику отводилась пассивная роль: слово предъявлялось и анализировалось самим учителем. Однако механическое заучивание слов не формирует интереса к языку, утомляет, не обеспечивает быстрого и прочного запоминания. </a:t>
            </a:r>
          </a:p>
          <a:p>
            <a:r>
              <a:rPr lang="ru-RU" b="1" dirty="0" smtClean="0">
                <a:latin typeface="+mj-lt"/>
              </a:rPr>
              <a:t>Повышение </a:t>
            </a:r>
            <a:r>
              <a:rPr lang="ru-RU" b="1" dirty="0">
                <a:latin typeface="+mj-lt"/>
              </a:rPr>
              <a:t>эффективности усвоения слов с традиционными написаниями нужно связывать с изменением характера их запоминания: оно должно быть осмысленным, а не механическим. В связи с этим необходимо развивать у школьника все виды памяти: слуховую, зрительную, эмоциональную, тактильную.</a:t>
            </a:r>
          </a:p>
          <a:p>
            <a:r>
              <a:rPr lang="ru-RU" b="1" dirty="0">
                <a:latin typeface="+mj-lt"/>
              </a:rPr>
              <a:t>Если ребёнок осознаёт значение слова, умеет правильно употребить его в речи, правильно его записать, значит, данное слово входит в его активный словарный запас. </a:t>
            </a:r>
            <a:r>
              <a:rPr lang="ru-RU" b="1" dirty="0" smtClean="0">
                <a:latin typeface="+mj-lt"/>
              </a:rPr>
              <a:t> </a:t>
            </a:r>
            <a:r>
              <a:rPr lang="ru-RU" b="1" dirty="0">
                <a:latin typeface="+mj-lt"/>
              </a:rPr>
              <a:t>Следовательно, словарная работа на уроках русского языка  и  чтения должна быть постоянной и необходимой для формирования речевой активности и орфографической зоркости. </a:t>
            </a:r>
          </a:p>
          <a:p>
            <a:r>
              <a:rPr lang="ru-RU" b="1" dirty="0">
                <a:latin typeface="+mj-lt"/>
              </a:rPr>
              <a:t>Задача учителя сделать интересным, познавательным процесс изучения словарных слов остаётся самой актуальной на данный </a:t>
            </a:r>
            <a:r>
              <a:rPr lang="ru-RU" b="1" dirty="0" smtClean="0">
                <a:latin typeface="+mj-lt"/>
              </a:rPr>
              <a:t>момент.</a:t>
            </a:r>
            <a:endParaRPr kumimoji="0" lang="ru-RU" b="1"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sp>
        <p:nvSpPr>
          <p:cNvPr id="1025" name="Rectangle 1"/>
          <p:cNvSpPr>
            <a:spLocks noChangeArrowheads="1"/>
          </p:cNvSpPr>
          <p:nvPr/>
        </p:nvSpPr>
        <p:spPr bwMode="auto">
          <a:xfrm>
            <a:off x="0" y="0"/>
            <a:ext cx="914400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0" i="0" u="none" strike="noStrike" cap="none" normalizeH="0" baseline="0" dirty="0" smtClean="0">
                <a:ln>
                  <a:noFill/>
                </a:ln>
                <a:solidFill>
                  <a:srgbClr val="000000"/>
                </a:solidFill>
                <a:effectLst/>
                <a:latin typeface="+mj-lt"/>
                <a:ea typeface="Times New Roman" pitchFamily="18" charset="0"/>
                <a:cs typeface="Arial" pitchFamily="34" charset="0"/>
              </a:rPr>
              <a:t>Литература: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t>1. Агафонов В.В. «Неправильные правила для словарных слов и не только»</a:t>
            </a:r>
            <a:b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br>
            <a: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t>2. Парамонова Л.Г. «Как овладеть правописанием «словарных слов»</a:t>
            </a:r>
            <a:b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br>
            <a: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t>3. Бакулина Г.А. «Новый подход к словарно-орфографической работе на уроках русского языка»</a:t>
            </a:r>
            <a:endParaRPr kumimoji="0" lang="ru-RU"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t>4. «Словарные слова в образах и картинках» Пособие в 2х частях.</a:t>
            </a:r>
            <a:b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br>
            <a: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t>5. </a:t>
            </a:r>
            <a:r>
              <a:rPr kumimoji="0" lang="ru-RU" sz="3200" b="0" i="0" u="none" strike="noStrike" cap="none" normalizeH="0" baseline="0" dirty="0" err="1" smtClean="0">
                <a:ln>
                  <a:noFill/>
                </a:ln>
                <a:solidFill>
                  <a:srgbClr val="000000"/>
                </a:solidFill>
                <a:effectLst/>
                <a:latin typeface="+mj-lt"/>
                <a:ea typeface="Times New Roman" pitchFamily="18" charset="0"/>
                <a:cs typeface="Arial" pitchFamily="34" charset="0"/>
              </a:rPr>
              <a:t>Тирских</a:t>
            </a:r>
            <a:r>
              <a:rPr kumimoji="0" lang="ru-RU" sz="3200" b="0" i="0" u="none" strike="noStrike" cap="none" normalizeH="0" baseline="0" dirty="0" smtClean="0">
                <a:ln>
                  <a:noFill/>
                </a:ln>
                <a:solidFill>
                  <a:srgbClr val="000000"/>
                </a:solidFill>
                <a:effectLst/>
                <a:latin typeface="+mj-lt"/>
                <a:ea typeface="Times New Roman" pitchFamily="18" charset="0"/>
                <a:cs typeface="Arial" pitchFamily="34" charset="0"/>
              </a:rPr>
              <a:t> В.Н. «Словарная работа»</a:t>
            </a:r>
            <a:endParaRPr kumimoji="0" lang="ru-RU"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00900"/>
          </a:xfrm>
          <a:prstGeom prst="rect">
            <a:avLst/>
          </a:prstGeom>
          <a:noFill/>
        </p:spPr>
      </p:pic>
      <p:sp>
        <p:nvSpPr>
          <p:cNvPr id="24577" name="Rectangle 1"/>
          <p:cNvSpPr>
            <a:spLocks noChangeArrowheads="1"/>
          </p:cNvSpPr>
          <p:nvPr/>
        </p:nvSpPr>
        <p:spPr bwMode="auto">
          <a:xfrm>
            <a:off x="0" y="0"/>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На уроках русского языка идет формирование УУД: познавательные УД (развитие мыслительных операций); регулятивные УД (постановка темы урока, цели деятельности, внутренний план действий, самоконтроль, самооценка); коммуникативные УД (развитие связной монологической и диалогической речи, умение слушать, высказывать свое мнение, работать в сотрудничестве); личностные УД (воспитание чувства прекрасного, любви к природе, искусству, родному языку, к Родине), что помогает лучше усваивать учащимися лексические, грамматические, произносительные и орфографические нормы литературного языка.</a:t>
            </a:r>
            <a:b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b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Чтобы добиться грамотного письма, я использую разнообразные методы, приемы, способы, которые являются эффективными для прочного запоминания грамотного написания слов с непроверяемыми написаниями. Использование этого нового подхода  к словарно-орфографической работе на уроках русского языка, сделает процесс усвоения трудных слов более эффектным. </a:t>
            </a:r>
            <a:endParaRPr kumimoji="0" lang="ru-RU" b="1"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00900"/>
          </a:xfrm>
          <a:prstGeom prst="rect">
            <a:avLst/>
          </a:prstGeom>
          <a:noFill/>
        </p:spPr>
      </p:pic>
      <p:sp>
        <p:nvSpPr>
          <p:cNvPr id="23553" name="Rectangle 1"/>
          <p:cNvSpPr>
            <a:spLocks noChangeArrowheads="1"/>
          </p:cNvSpPr>
          <p:nvPr/>
        </p:nvSpPr>
        <p:spPr bwMode="auto">
          <a:xfrm>
            <a:off x="0" y="0"/>
            <a:ext cx="9144000"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mj-lt"/>
                <a:ea typeface="Times New Roman" pitchFamily="18" charset="0"/>
                <a:cs typeface="Arial" pitchFamily="34" charset="0"/>
              </a:rPr>
              <a:t>Методы и приемы в обучении письму непроверяемых слов. </a:t>
            </a:r>
            <a:endParaRPr kumimoji="0" lang="ru-RU" sz="2800" b="1"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Составь предложения со словарными словами</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(группой слов на одну тему или просто с одним словом для слабых учащихся). Детям предлагается придумать предложение, в котором есть изученное словарное слово или составить небольшой текст.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Игра "Комментатор": вставить пропущенную букву, объясни орфограмму.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Даны словарные слова с пропущенными орфограммами. Необходимо вставить букву, дать ей характеристику. Предлагается классифицировать орфограммы.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Диктанты.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3.1. Слуховой выборочный диктант.</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Учитель (это может быть и хорошо читающий ученик) читает предложение или текст. Остальные дети на слух определяют словарное слово, записывают его с проговариванием.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ru-RU"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3.2. Зрительный выборочный диктант.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Дан текст или отдельные предложения. Задание: выписать словарные слова и выделить орфограмму. Через определённое время учитель выявляет, кто из детей нашёл больше слов. В этой работе важно не просто списывание словарных слов, но и работа со словом (выделение орфограмм).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Учащиеся отгадывают слово с помощью загадки, ребуса, картинки.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Загадки развивают у детей любознательность, интерес к родному языку, способствует развитию речи, заставляет ребёнка внимательно вдумываться в каждое слово, уметь сравнивать, выделять главное. Использование загадок позволяет формировать у детей полное представление об изучаемом предмете и явлении. Работа над загадкой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это упражнения</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самостоятельном</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развитии мышления, сообразительности,</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воображения.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00900"/>
          </a:xfrm>
          <a:prstGeom prst="rect">
            <a:avLst/>
          </a:prstGeom>
          <a:noFill/>
        </p:spPr>
      </p:pic>
      <p:sp>
        <p:nvSpPr>
          <p:cNvPr id="3" name="Прямоугольник 2"/>
          <p:cNvSpPr/>
          <p:nvPr/>
        </p:nvSpPr>
        <p:spPr>
          <a:xfrm>
            <a:off x="0" y="285728"/>
            <a:ext cx="9144000" cy="7294305"/>
          </a:xfrm>
          <a:prstGeom prst="rect">
            <a:avLst/>
          </a:prstGeom>
        </p:spPr>
        <p:txBody>
          <a:bodyPr wrap="square">
            <a:spAutoFit/>
          </a:bodyPr>
          <a:lstStyle/>
          <a:p>
            <a:r>
              <a:rPr kumimoji="0" lang="ru-RU"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Нахождение </a:t>
            </a:r>
            <a:r>
              <a:rPr lang="ru-RU" b="1" i="1" dirty="0">
                <a:solidFill>
                  <a:srgbClr val="000000"/>
                </a:solidFill>
                <a:ea typeface="Times New Roman" pitchFamily="18" charset="0"/>
                <a:cs typeface="Arial" pitchFamily="34" charset="0"/>
              </a:rPr>
              <a:t>«</a:t>
            </a:r>
            <a:r>
              <a:rPr kumimoji="0" lang="ru-RU"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лишнего слова</a:t>
            </a:r>
            <a:r>
              <a:rPr lang="ru-RU" b="1" i="1" dirty="0">
                <a:solidFill>
                  <a:srgbClr val="000000"/>
                </a:solidFill>
                <a:ea typeface="Times New Roman" pitchFamily="18" charset="0"/>
                <a:cs typeface="Arial" pitchFamily="34" charset="0"/>
              </a:rPr>
              <a:t>»</a:t>
            </a:r>
            <a:r>
              <a:rPr kumimoji="0" lang="ru-RU"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br>
              <a:rPr kumimoji="0" lang="ru-RU"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Подбор слов осуществляется так, чтобы можно было выделить не единственное слово. Самое главное </a:t>
            </a:r>
            <a:r>
              <a:rPr lang="ru-RU" dirty="0">
                <a:solidFill>
                  <a:srgbClr val="000000"/>
                </a:solidFill>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аргументировать выбор </a:t>
            </a:r>
            <a:r>
              <a:rPr lang="ru-RU" dirty="0">
                <a:solidFill>
                  <a:srgbClr val="000000"/>
                </a:solidFill>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лишнего</a:t>
            </a:r>
            <a:r>
              <a:rPr lang="ru-RU" dirty="0">
                <a:solidFill>
                  <a:srgbClr val="000000"/>
                </a:solidFill>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слова (это превосходно развивает </a:t>
            </a:r>
            <a:r>
              <a:rPr kumimoji="0" lang="ru-RU"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креативное</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мышление).</a:t>
            </a:r>
            <a:r>
              <a:rPr lang="ru-RU" dirty="0"/>
              <a:t>  </a:t>
            </a:r>
          </a:p>
          <a:p>
            <a:r>
              <a:rPr lang="ru-RU" b="1" i="1" dirty="0" smtClean="0"/>
              <a:t>6. </a:t>
            </a:r>
            <a:r>
              <a:rPr lang="ru-RU" b="1" i="1" dirty="0"/>
              <a:t>Задания  на развитие умения  классифицировать  слова.</a:t>
            </a:r>
            <a:endParaRPr lang="ru-RU" dirty="0"/>
          </a:p>
          <a:p>
            <a:r>
              <a:rPr lang="ru-RU" dirty="0"/>
              <a:t>Умение классифицировать изучаемые предметы и явления относится к логическим и является сложным, интегративным умением, состоящим из более простых. Оно включает в себя анализ, сравнение, обобщение, выделение главного и др.  С операцией классификации учащиеся знакомятся на всех ступенях обучения и по всем предметам учебного плана.</a:t>
            </a:r>
          </a:p>
          <a:p>
            <a:r>
              <a:rPr lang="ru-RU" dirty="0"/>
              <a:t>Даны слова: обед, овёс, медведь, картина, лисица, ворона, пшеница, сорока.</a:t>
            </a:r>
          </a:p>
          <a:p>
            <a:r>
              <a:rPr lang="ru-RU" dirty="0"/>
              <a:t>Кто?                           Что?</a:t>
            </a:r>
          </a:p>
          <a:p>
            <a:r>
              <a:rPr lang="ru-RU" dirty="0"/>
              <a:t>медведь              </a:t>
            </a:r>
            <a:r>
              <a:rPr lang="ru-RU" dirty="0" smtClean="0"/>
              <a:t>обед</a:t>
            </a:r>
            <a:endParaRPr lang="ru-RU" dirty="0"/>
          </a:p>
          <a:p>
            <a:r>
              <a:rPr lang="ru-RU" dirty="0"/>
              <a:t>лисица                 овёс</a:t>
            </a:r>
          </a:p>
          <a:p>
            <a:r>
              <a:rPr lang="ru-RU" dirty="0"/>
              <a:t>ворона                картина</a:t>
            </a:r>
          </a:p>
          <a:p>
            <a:r>
              <a:rPr lang="ru-RU" dirty="0"/>
              <a:t>сорока                 пшеница                          </a:t>
            </a:r>
          </a:p>
          <a:p>
            <a:r>
              <a:rPr lang="ru-RU" dirty="0"/>
              <a:t>От класса  к классу работа усложняется, количество пунктов, по которым сравниваются слова заметно,  увеличивается</a:t>
            </a:r>
            <a:r>
              <a:rPr lang="ru-RU" dirty="0" smtClean="0"/>
              <a:t>.</a:t>
            </a:r>
            <a:r>
              <a:rPr lang="ru-RU" b="1" i="1" dirty="0"/>
              <a:t> </a:t>
            </a:r>
            <a:endParaRPr lang="ru-RU" b="1" i="1" dirty="0" smtClean="0"/>
          </a:p>
          <a:p>
            <a:r>
              <a:rPr lang="ru-RU" b="1" i="1" dirty="0" smtClean="0"/>
              <a:t>7. </a:t>
            </a:r>
            <a:r>
              <a:rPr lang="ru-RU" b="1" i="1" dirty="0"/>
              <a:t>Работа со словарными словами в тексте:</a:t>
            </a:r>
            <a:endParaRPr lang="ru-RU" dirty="0"/>
          </a:p>
          <a:p>
            <a:r>
              <a:rPr lang="ru-RU" dirty="0"/>
              <a:t>- списать, вставив словарное слово,</a:t>
            </a:r>
          </a:p>
          <a:p>
            <a:r>
              <a:rPr lang="ru-RU" dirty="0"/>
              <a:t>- составить и записать рассказ на заданную тему, используя слова из словаря,</a:t>
            </a:r>
          </a:p>
          <a:p>
            <a:r>
              <a:rPr lang="ru-RU" dirty="0"/>
              <a:t>- отредактируйте текст.</a:t>
            </a:r>
          </a:p>
          <a:p>
            <a:r>
              <a:rPr lang="ru-RU" dirty="0"/>
              <a:t> </a:t>
            </a:r>
          </a:p>
          <a:p>
            <a:endParaRPr lang="ru-RU" dirty="0" smtClean="0"/>
          </a:p>
          <a:p>
            <a:endParaRPr lang="ru-RU" dirty="0"/>
          </a:p>
          <a:p>
            <a:pPr lvl="0" eaLnBrk="0" fontAlgn="base" hangingPunct="0">
              <a:spcBef>
                <a:spcPct val="0"/>
              </a:spcBef>
              <a:spcAft>
                <a:spcPct val="0"/>
              </a:spcAf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00900"/>
          </a:xfrm>
          <a:prstGeom prst="rect">
            <a:avLst/>
          </a:prstGeom>
          <a:noFill/>
        </p:spPr>
      </p:pic>
      <p:sp>
        <p:nvSpPr>
          <p:cNvPr id="21505" name="Rectangle 1"/>
          <p:cNvSpPr>
            <a:spLocks noChangeArrowheads="1"/>
          </p:cNvSpPr>
          <p:nvPr/>
        </p:nvSpPr>
        <p:spPr bwMode="auto">
          <a:xfrm>
            <a:off x="0" y="0"/>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b="1" i="1" dirty="0">
                <a:solidFill>
                  <a:srgbClr val="000000"/>
                </a:solidFill>
                <a:latin typeface="+mj-lt"/>
                <a:ea typeface="Times New Roman" pitchFamily="18" charset="0"/>
                <a:cs typeface="Arial" pitchFamily="34" charset="0"/>
              </a:rPr>
              <a:t>8</a:t>
            </a:r>
            <a:r>
              <a:rPr kumimoji="0" lang="ru-RU" b="1" i="1" u="none" strike="noStrike" cap="none" normalizeH="0" baseline="0" dirty="0" smtClean="0">
                <a:ln>
                  <a:noFill/>
                </a:ln>
                <a:solidFill>
                  <a:srgbClr val="000000"/>
                </a:solidFill>
                <a:effectLst/>
                <a:latin typeface="+mj-lt"/>
                <a:ea typeface="Times New Roman" pitchFamily="18" charset="0"/>
                <a:cs typeface="Arial" pitchFamily="34" charset="0"/>
              </a:rPr>
              <a:t>. Списать словарные слова в порядке возрастания слогов или наоборот</a:t>
            </a:r>
            <a: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t>.</a:t>
            </a:r>
            <a:b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br>
            <a:r>
              <a:rPr kumimoji="0" lang="ru-RU" b="0" i="0" u="none" strike="noStrike" cap="none" normalizeH="0" baseline="0" dirty="0" smtClean="0">
                <a:ln>
                  <a:noFill/>
                </a:ln>
                <a:solidFill>
                  <a:srgbClr val="000000"/>
                </a:solidFill>
                <a:effectLst/>
                <a:latin typeface="+mj-lt"/>
                <a:ea typeface="Times New Roman" pitchFamily="18" charset="0"/>
                <a:cs typeface="Arial" pitchFamily="34" charset="0"/>
              </a:rPr>
              <a:t>Это могут быть отдельные предметные картинки к определённому словарному слову. А можно этот вид работы усложнить. Для этого необходимо либо подбирать, либо рисовать сюжетную картинку (что легче сделать, если слова изучаются группами по определённой тематике). Необходимо найти как можно больше словарных слов. Затем можно подбирать к этим словам признаки, действия… В итоге можно написать небольшое сочинение по данной картинке, используя отработанные заготовки.</a:t>
            </a:r>
            <a:r>
              <a:rPr lang="ru-RU" b="1" i="1" dirty="0"/>
              <a:t> </a:t>
            </a:r>
            <a:endParaRPr lang="ru-RU" b="1" i="1" dirty="0" smtClean="0"/>
          </a:p>
          <a:p>
            <a:r>
              <a:rPr lang="ru-RU" b="1" i="1" dirty="0" smtClean="0"/>
              <a:t>9. </a:t>
            </a:r>
            <a:r>
              <a:rPr lang="ru-RU" b="1" i="1" dirty="0"/>
              <a:t>Заменить одним словом</a:t>
            </a:r>
            <a:r>
              <a:rPr lang="ru-RU" dirty="0"/>
              <a:t>(человек, который управляет трактором - тракторист, широкая проезжая асфальтовая дорога - шоссе, одерживать победу - побеждать</a:t>
            </a:r>
            <a:r>
              <a:rPr lang="ru-RU" dirty="0" smtClean="0"/>
              <a:t>).</a:t>
            </a:r>
            <a:r>
              <a:rPr lang="ru-RU" b="1" i="1" dirty="0"/>
              <a:t> </a:t>
            </a:r>
            <a:endParaRPr lang="ru-RU" b="1" i="1" dirty="0" smtClean="0"/>
          </a:p>
          <a:p>
            <a:endParaRPr lang="ru-RU"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00900"/>
          </a:xfrm>
          <a:prstGeom prst="rect">
            <a:avLst/>
          </a:prstGeom>
          <a:noFill/>
        </p:spPr>
      </p:pic>
      <p:sp>
        <p:nvSpPr>
          <p:cNvPr id="3" name="Прямоугольник 2"/>
          <p:cNvSpPr/>
          <p:nvPr/>
        </p:nvSpPr>
        <p:spPr>
          <a:xfrm>
            <a:off x="285720" y="357166"/>
            <a:ext cx="8358246" cy="923330"/>
          </a:xfrm>
          <a:prstGeom prst="rect">
            <a:avLst/>
          </a:prstGeom>
        </p:spPr>
        <p:txBody>
          <a:bodyPr wrap="square">
            <a:spAutoFit/>
          </a:bodyPr>
          <a:lstStyle/>
          <a:p>
            <a:pPr algn="ctr">
              <a:spcBef>
                <a:spcPct val="50000"/>
              </a:spcBef>
            </a:pPr>
            <a:r>
              <a:rPr lang="ru-RU" sz="5400" b="1" dirty="0" smtClean="0">
                <a:solidFill>
                  <a:srgbClr val="002060"/>
                </a:solidFill>
              </a:rPr>
              <a:t>ЗАГАДКА</a:t>
            </a:r>
            <a:endParaRPr lang="ru-RU" sz="5400" b="1" dirty="0">
              <a:solidFill>
                <a:srgbClr val="002060"/>
              </a:solidFill>
            </a:endParaRPr>
          </a:p>
        </p:txBody>
      </p:sp>
      <p:sp>
        <p:nvSpPr>
          <p:cNvPr id="4" name="Прямоугольник 3"/>
          <p:cNvSpPr/>
          <p:nvPr/>
        </p:nvSpPr>
        <p:spPr>
          <a:xfrm>
            <a:off x="428596" y="1428736"/>
            <a:ext cx="8143932" cy="4278094"/>
          </a:xfrm>
          <a:prstGeom prst="rect">
            <a:avLst/>
          </a:prstGeom>
        </p:spPr>
        <p:txBody>
          <a:bodyPr wrap="square">
            <a:spAutoFit/>
          </a:bodyPr>
          <a:lstStyle/>
          <a:p>
            <a:pPr>
              <a:spcBef>
                <a:spcPct val="50000"/>
              </a:spcBef>
            </a:pPr>
            <a:r>
              <a:rPr lang="ru-RU" sz="3200" b="1" dirty="0" smtClean="0">
                <a:solidFill>
                  <a:srgbClr val="0000FF"/>
                </a:solidFill>
              </a:rPr>
              <a:t>Много бед таят леса,</a:t>
            </a:r>
          </a:p>
          <a:p>
            <a:pPr>
              <a:spcBef>
                <a:spcPct val="50000"/>
              </a:spcBef>
            </a:pPr>
            <a:r>
              <a:rPr lang="ru-RU" sz="3200" b="1" dirty="0" smtClean="0">
                <a:solidFill>
                  <a:srgbClr val="0000FF"/>
                </a:solidFill>
              </a:rPr>
              <a:t>Волк, медведь там и лиса. </a:t>
            </a:r>
          </a:p>
          <a:p>
            <a:pPr>
              <a:spcBef>
                <a:spcPct val="50000"/>
              </a:spcBef>
            </a:pPr>
            <a:r>
              <a:rPr lang="ru-RU" sz="3200" b="1" dirty="0" smtClean="0">
                <a:solidFill>
                  <a:srgbClr val="0000FF"/>
                </a:solidFill>
              </a:rPr>
              <a:t>Там зверек живет в тревоге,</a:t>
            </a:r>
          </a:p>
          <a:p>
            <a:pPr>
              <a:spcBef>
                <a:spcPct val="50000"/>
              </a:spcBef>
            </a:pPr>
            <a:r>
              <a:rPr lang="ru-RU" sz="3200" b="1" dirty="0" smtClean="0">
                <a:solidFill>
                  <a:srgbClr val="0000FF"/>
                </a:solidFill>
              </a:rPr>
              <a:t>От беды уносит ноги. </a:t>
            </a:r>
          </a:p>
          <a:p>
            <a:pPr>
              <a:spcBef>
                <a:spcPct val="50000"/>
              </a:spcBef>
            </a:pPr>
            <a:r>
              <a:rPr lang="ru-RU" sz="3200" b="1" dirty="0" smtClean="0">
                <a:solidFill>
                  <a:srgbClr val="0000FF"/>
                </a:solidFill>
              </a:rPr>
              <a:t>Ну-ка, быстро отгадай-ка, </a:t>
            </a:r>
          </a:p>
          <a:p>
            <a:pPr>
              <a:spcBef>
                <a:spcPct val="50000"/>
              </a:spcBef>
            </a:pPr>
            <a:r>
              <a:rPr lang="ru-RU" sz="3200" b="1" dirty="0" smtClean="0">
                <a:solidFill>
                  <a:srgbClr val="0000FF"/>
                </a:solidFill>
              </a:rPr>
              <a:t>Как зверек зовется? </a:t>
            </a:r>
            <a:endParaRPr lang="ru-RU" sz="3200" b="1" dirty="0"/>
          </a:p>
        </p:txBody>
      </p:sp>
      <p:pic>
        <p:nvPicPr>
          <p:cNvPr id="5" name="Рисунок 4"/>
          <p:cNvPicPr/>
          <p:nvPr/>
        </p:nvPicPr>
        <p:blipFill>
          <a:blip r:embed="rId3" cstate="print"/>
          <a:srcRect/>
          <a:stretch>
            <a:fillRect/>
          </a:stretch>
        </p:blipFill>
        <p:spPr bwMode="auto">
          <a:xfrm>
            <a:off x="5357818" y="1357298"/>
            <a:ext cx="2928623" cy="2647507"/>
          </a:xfrm>
          <a:prstGeom prst="rect">
            <a:avLst/>
          </a:prstGeom>
          <a:noFill/>
          <a:ln w="9525">
            <a:noFill/>
            <a:miter lim="800000"/>
            <a:headEnd/>
            <a:tailEnd/>
          </a:ln>
          <a:effectLst/>
        </p:spPr>
      </p:pic>
      <p:sp>
        <p:nvSpPr>
          <p:cNvPr id="6" name="Прямоугольник 5"/>
          <p:cNvSpPr/>
          <p:nvPr/>
        </p:nvSpPr>
        <p:spPr>
          <a:xfrm>
            <a:off x="4714876" y="4572008"/>
            <a:ext cx="4000528" cy="923330"/>
          </a:xfrm>
          <a:prstGeom prst="rect">
            <a:avLst/>
          </a:prstGeom>
        </p:spPr>
        <p:txBody>
          <a:bodyPr wrap="square">
            <a:spAutoFit/>
          </a:bodyPr>
          <a:lstStyle/>
          <a:p>
            <a:pPr algn="ctr">
              <a:spcBef>
                <a:spcPct val="50000"/>
              </a:spcBef>
            </a:pPr>
            <a:r>
              <a:rPr lang="ru-RU" sz="5400" b="1" dirty="0" smtClean="0"/>
              <a:t>ЗА</a:t>
            </a:r>
            <a:r>
              <a:rPr lang="ru-RU" sz="5400" b="1" dirty="0" smtClean="0">
                <a:solidFill>
                  <a:srgbClr val="FF0000"/>
                </a:solidFill>
              </a:rPr>
              <a:t>Я</a:t>
            </a:r>
            <a:r>
              <a:rPr lang="ru-RU" sz="5400" b="1" dirty="0" smtClean="0"/>
              <a:t>Ц</a:t>
            </a:r>
            <a:endParaRPr lang="ru-RU" sz="5400" b="1" dirty="0"/>
          </a:p>
        </p:txBody>
      </p:sp>
      <p:sp>
        <p:nvSpPr>
          <p:cNvPr id="7" name="Line 5"/>
          <p:cNvSpPr>
            <a:spLocks noChangeShapeType="1"/>
          </p:cNvSpPr>
          <p:nvPr/>
        </p:nvSpPr>
        <p:spPr bwMode="auto">
          <a:xfrm rot="16200000">
            <a:off x="6536545" y="4393413"/>
            <a:ext cx="357190" cy="285752"/>
          </a:xfrm>
          <a:prstGeom prst="line">
            <a:avLst/>
          </a:prstGeom>
          <a:noFill/>
          <a:ln w="76200">
            <a:solidFill>
              <a:schemeClr val="tx1"/>
            </a:solidFill>
            <a:round/>
            <a:headEnd/>
            <a:tailEnd/>
          </a:ln>
        </p:spPr>
        <p:txBody>
          <a:bodyPr/>
          <a:lstStyle/>
          <a:p>
            <a:endParaRPr lang="ru-RU"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214338"/>
            <a:ext cx="9144000" cy="7072338"/>
          </a:xfrm>
          <a:prstGeom prst="rect">
            <a:avLst/>
          </a:prstGeom>
          <a:noFill/>
        </p:spPr>
      </p:pic>
      <p:sp>
        <p:nvSpPr>
          <p:cNvPr id="3" name="Прямоугольник 2"/>
          <p:cNvSpPr/>
          <p:nvPr/>
        </p:nvSpPr>
        <p:spPr>
          <a:xfrm>
            <a:off x="2214546" y="285728"/>
            <a:ext cx="5857916" cy="707886"/>
          </a:xfrm>
          <a:prstGeom prst="rect">
            <a:avLst/>
          </a:prstGeom>
        </p:spPr>
        <p:txBody>
          <a:bodyPr wrap="square">
            <a:spAutoFit/>
          </a:bodyPr>
          <a:lstStyle/>
          <a:p>
            <a:pPr algn="ctr">
              <a:spcBef>
                <a:spcPct val="50000"/>
              </a:spcBef>
            </a:pPr>
            <a:r>
              <a:rPr lang="ru-RU" sz="4000" b="1" dirty="0" smtClean="0">
                <a:solidFill>
                  <a:srgbClr val="002060"/>
                </a:solidFill>
              </a:rPr>
              <a:t>Лексическое значение</a:t>
            </a:r>
            <a:endParaRPr lang="ru-RU" sz="4000" b="1" dirty="0">
              <a:solidFill>
                <a:srgbClr val="002060"/>
              </a:solidFill>
            </a:endParaRPr>
          </a:p>
        </p:txBody>
      </p:sp>
      <p:sp>
        <p:nvSpPr>
          <p:cNvPr id="4" name="Прямоугольник 3"/>
          <p:cNvSpPr/>
          <p:nvPr/>
        </p:nvSpPr>
        <p:spPr>
          <a:xfrm>
            <a:off x="428596" y="1142984"/>
            <a:ext cx="8143932" cy="1569660"/>
          </a:xfrm>
          <a:prstGeom prst="rect">
            <a:avLst/>
          </a:prstGeom>
        </p:spPr>
        <p:txBody>
          <a:bodyPr wrap="square">
            <a:spAutoFit/>
          </a:bodyPr>
          <a:lstStyle/>
          <a:p>
            <a:pPr>
              <a:spcBef>
                <a:spcPct val="50000"/>
              </a:spcBef>
            </a:pPr>
            <a:r>
              <a:rPr lang="ru-RU" sz="3200" b="1" dirty="0" smtClean="0">
                <a:solidFill>
                  <a:srgbClr val="0000FF"/>
                </a:solidFill>
              </a:rPr>
              <a:t>Небольшой пугливый зверёк семейства грызунов, с длинными задними ногами и длинными ушами.</a:t>
            </a:r>
            <a:endParaRPr lang="ru-RU" sz="3200" b="1" dirty="0">
              <a:solidFill>
                <a:srgbClr val="0000FF"/>
              </a:solidFill>
            </a:endParaRPr>
          </a:p>
        </p:txBody>
      </p:sp>
      <p:sp>
        <p:nvSpPr>
          <p:cNvPr id="7" name="Прямоугольник 6"/>
          <p:cNvSpPr/>
          <p:nvPr/>
        </p:nvSpPr>
        <p:spPr>
          <a:xfrm>
            <a:off x="1000100" y="2857496"/>
            <a:ext cx="6643734" cy="646331"/>
          </a:xfrm>
          <a:prstGeom prst="rect">
            <a:avLst/>
          </a:prstGeom>
        </p:spPr>
        <p:txBody>
          <a:bodyPr wrap="square">
            <a:spAutoFit/>
          </a:bodyPr>
          <a:lstStyle/>
          <a:p>
            <a:pPr algn="ctr">
              <a:spcBef>
                <a:spcPct val="50000"/>
              </a:spcBef>
            </a:pPr>
            <a:r>
              <a:rPr lang="ru-RU" sz="3600" b="1" dirty="0" smtClean="0">
                <a:solidFill>
                  <a:srgbClr val="002060"/>
                </a:solidFill>
              </a:rPr>
              <a:t>Однокоренные слова:</a:t>
            </a:r>
            <a:endParaRPr lang="ru-RU" sz="3600" b="1" dirty="0">
              <a:solidFill>
                <a:srgbClr val="002060"/>
              </a:solidFill>
            </a:endParaRPr>
          </a:p>
        </p:txBody>
      </p:sp>
      <p:sp>
        <p:nvSpPr>
          <p:cNvPr id="8" name="Прямоугольник 7"/>
          <p:cNvSpPr/>
          <p:nvPr/>
        </p:nvSpPr>
        <p:spPr>
          <a:xfrm>
            <a:off x="214282" y="3714752"/>
            <a:ext cx="6643718" cy="3108543"/>
          </a:xfrm>
          <a:prstGeom prst="rect">
            <a:avLst/>
          </a:prstGeom>
        </p:spPr>
        <p:txBody>
          <a:bodyPr wrap="square">
            <a:spAutoFit/>
          </a:bodyPr>
          <a:lstStyle/>
          <a:p>
            <a:pPr>
              <a:spcBef>
                <a:spcPct val="50000"/>
              </a:spcBef>
            </a:pPr>
            <a:r>
              <a:rPr lang="ru-RU" sz="2800" b="1" dirty="0" smtClean="0">
                <a:solidFill>
                  <a:srgbClr val="0000FF"/>
                </a:solidFill>
              </a:rPr>
              <a:t>зайчик</a:t>
            </a:r>
          </a:p>
          <a:p>
            <a:pPr>
              <a:spcBef>
                <a:spcPct val="50000"/>
              </a:spcBef>
            </a:pPr>
            <a:r>
              <a:rPr lang="ru-RU" sz="2800" b="1" dirty="0" smtClean="0">
                <a:solidFill>
                  <a:srgbClr val="0000FF"/>
                </a:solidFill>
              </a:rPr>
              <a:t>заячий</a:t>
            </a:r>
          </a:p>
          <a:p>
            <a:pPr>
              <a:spcBef>
                <a:spcPct val="50000"/>
              </a:spcBef>
            </a:pPr>
            <a:r>
              <a:rPr lang="ru-RU" sz="2800" b="1" dirty="0" smtClean="0">
                <a:solidFill>
                  <a:srgbClr val="0000FF"/>
                </a:solidFill>
              </a:rPr>
              <a:t>зайчиха</a:t>
            </a:r>
          </a:p>
          <a:p>
            <a:pPr>
              <a:spcBef>
                <a:spcPct val="50000"/>
              </a:spcBef>
            </a:pPr>
            <a:r>
              <a:rPr lang="ru-RU" sz="2800" b="1" dirty="0" smtClean="0">
                <a:solidFill>
                  <a:srgbClr val="0000FF"/>
                </a:solidFill>
              </a:rPr>
              <a:t>зайчатина</a:t>
            </a:r>
          </a:p>
          <a:p>
            <a:pPr>
              <a:spcBef>
                <a:spcPct val="50000"/>
              </a:spcBef>
            </a:pPr>
            <a:r>
              <a:rPr lang="ru-RU" sz="2800" b="1" dirty="0" smtClean="0">
                <a:solidFill>
                  <a:srgbClr val="0000FF"/>
                </a:solidFill>
              </a:rPr>
              <a:t>зайчонок</a:t>
            </a:r>
            <a:endParaRPr lang="ru-RU" sz="2800" b="1"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роходной балл 2014 картинки для презентаций Поступаем вместе!"/>
          <p:cNvPicPr>
            <a:picLocks noChangeAspect="1" noChangeArrowheads="1"/>
          </p:cNvPicPr>
          <p:nvPr/>
        </p:nvPicPr>
        <p:blipFill>
          <a:blip r:embed="rId2"/>
          <a:srcRect/>
          <a:stretch>
            <a:fillRect/>
          </a:stretch>
        </p:blipFill>
        <p:spPr bwMode="auto">
          <a:xfrm>
            <a:off x="0" y="0"/>
            <a:ext cx="9144000" cy="7072338"/>
          </a:xfrm>
          <a:prstGeom prst="rect">
            <a:avLst/>
          </a:prstGeom>
          <a:noFill/>
        </p:spPr>
      </p:pic>
      <p:sp>
        <p:nvSpPr>
          <p:cNvPr id="3" name="Прямоугольник 2"/>
          <p:cNvSpPr/>
          <p:nvPr/>
        </p:nvSpPr>
        <p:spPr>
          <a:xfrm>
            <a:off x="142844" y="500042"/>
            <a:ext cx="8358246" cy="1200329"/>
          </a:xfrm>
          <a:prstGeom prst="rect">
            <a:avLst/>
          </a:prstGeom>
        </p:spPr>
        <p:txBody>
          <a:bodyPr wrap="square">
            <a:spAutoFit/>
          </a:bodyPr>
          <a:lstStyle/>
          <a:p>
            <a:pPr algn="ctr">
              <a:spcBef>
                <a:spcPct val="50000"/>
              </a:spcBef>
            </a:pPr>
            <a:r>
              <a:rPr lang="ru-RU" sz="7200" b="1" dirty="0" smtClean="0">
                <a:solidFill>
                  <a:srgbClr val="002060"/>
                </a:solidFill>
              </a:rPr>
              <a:t>ПОСЛОВИЦЫ</a:t>
            </a:r>
            <a:endParaRPr lang="ru-RU" sz="7200" b="1" dirty="0">
              <a:solidFill>
                <a:srgbClr val="002060"/>
              </a:solidFill>
            </a:endParaRPr>
          </a:p>
        </p:txBody>
      </p:sp>
      <p:sp>
        <p:nvSpPr>
          <p:cNvPr id="4" name="Прямоугольник 3"/>
          <p:cNvSpPr/>
          <p:nvPr/>
        </p:nvSpPr>
        <p:spPr>
          <a:xfrm>
            <a:off x="785786" y="1643050"/>
            <a:ext cx="7786742" cy="4662815"/>
          </a:xfrm>
          <a:prstGeom prst="rect">
            <a:avLst/>
          </a:prstGeom>
        </p:spPr>
        <p:txBody>
          <a:bodyPr wrap="square">
            <a:spAutoFit/>
          </a:bodyPr>
          <a:lstStyle/>
          <a:p>
            <a:pPr>
              <a:spcBef>
                <a:spcPct val="50000"/>
              </a:spcBef>
            </a:pPr>
            <a:r>
              <a:rPr lang="ru-RU" sz="5400" b="1" dirty="0" smtClean="0">
                <a:solidFill>
                  <a:srgbClr val="0000FF"/>
                </a:solidFill>
              </a:rPr>
              <a:t>За двумя зайцами погонишься – ни одного не поймаешь.</a:t>
            </a:r>
          </a:p>
          <a:p>
            <a:pPr>
              <a:spcBef>
                <a:spcPct val="50000"/>
              </a:spcBef>
            </a:pPr>
            <a:r>
              <a:rPr lang="ru-RU" sz="5400" b="1" dirty="0" smtClean="0">
                <a:solidFill>
                  <a:srgbClr val="0000FF"/>
                </a:solidFill>
              </a:rPr>
              <a:t>Труслив, как заяц, пакостливый, как кошка.</a:t>
            </a:r>
            <a:r>
              <a:rPr lang="ru-RU" sz="5400" b="1" dirty="0" smtClean="0"/>
              <a:t> </a:t>
            </a:r>
            <a:endParaRPr lang="ru-RU" sz="5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516</Words>
  <Application>Microsoft Office PowerPoint</Application>
  <PresentationFormat>Экран (4:3)</PresentationFormat>
  <Paragraphs>104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Яна</dc:creator>
  <cp:lastModifiedBy>Учитель</cp:lastModifiedBy>
  <cp:revision>54</cp:revision>
  <dcterms:created xsi:type="dcterms:W3CDTF">2015-02-24T15:58:59Z</dcterms:created>
  <dcterms:modified xsi:type="dcterms:W3CDTF">2015-02-25T08:12:35Z</dcterms:modified>
</cp:coreProperties>
</file>