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5" r:id="rId3"/>
    <p:sldId id="284" r:id="rId4"/>
    <p:sldId id="285" r:id="rId5"/>
    <p:sldId id="260" r:id="rId6"/>
    <p:sldId id="257" r:id="rId7"/>
    <p:sldId id="259" r:id="rId8"/>
    <p:sldId id="261" r:id="rId9"/>
    <p:sldId id="263" r:id="rId10"/>
    <p:sldId id="264" r:id="rId11"/>
    <p:sldId id="276" r:id="rId12"/>
    <p:sldId id="287" r:id="rId13"/>
    <p:sldId id="286" r:id="rId14"/>
    <p:sldId id="278" r:id="rId15"/>
    <p:sldId id="280" r:id="rId16"/>
    <p:sldId id="29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CCFF"/>
    <a:srgbClr val="A50021"/>
    <a:srgbClr val="FFFF99"/>
    <a:srgbClr val="008000"/>
    <a:srgbClr val="9933FF"/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38" d="100"/>
          <a:sy n="38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F740EB4E-D7A0-41D0-B598-DFD0C72171D1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F007ED3E-242E-4C13-AD3C-B7C84ACFA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84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AF57-2509-4CAD-B65E-A8A850D2F64F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42B1-5814-4D11-B994-F110DBDCD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1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2A92-A106-421C-8D83-B2CC335EB38E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AA71-378A-4805-9867-F5FAEB0A6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0C1D-DF01-401C-8F1D-E6FF0879E44D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A6AE-E633-42E3-80C5-06D1EBA88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FDAC-561C-406F-A3FC-2EB882C0D39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0EAD-28FB-48EA-BFF9-064FD78B9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4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7BFA-601E-46F4-9C9F-5CB4FCA23527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9BD9-8615-4A90-864E-903DC8F2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4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44EA-6679-4461-B290-EABE5CE44226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D900-8FA0-46FC-A60C-77ACDDAD4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0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6667-F030-409C-982D-1DA3E4477B4C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776A-34C7-4567-A5CA-957B1EB4E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6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AB58-E895-42C2-82B8-A4065740575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8EDA-6830-40D5-B681-4D1047DBC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0FA5-EB00-4CA9-8F24-0EE69659CB04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7CDE-1E2E-4FA5-B404-48126D0D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0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07AA-F73E-4621-AEE8-481EAEF961BE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5B7-27D2-458B-891B-86F2A83B6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88BB-A113-40E7-975A-FBE8F01491B6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DFF-086E-470C-B8A6-98466B98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6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2876C-15BB-47E5-82BB-5B8201F7D70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84DDA9-44B0-405F-8584-93A4693C6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44;&#1086;&#1082;&#1091;&#1084;&#1077;&#1085;&#1090;&#1099;%20&#1085;&#1072;%20&#1082;&#1086;&#1085;&#1082;&#1091;&#1088;&#1089;%20&#1071;&#1082;&#1086;&#1074;&#1083;&#1077;&#1074;&#1086;&#1081;%20&#1054;.&#1042;\&#1063;&#1072;&#1089;%20&#1086;&#1073;&#1097;&#1077;&#1085;&#1080;&#1103;\&#1063;&#1072;&#1089;%20&#1086;&#1073;&#1097;&#1077;&#1085;&#1080;&#1103;\&#1063;&#1077;&#1083;&#1086;&#1074;&#1077;&#1082;_&#1089;&#1086;&#1073;&#1072;&#1082;&#1077;_&#1076;&#1088;&#1091;&#1075;_&#1087;&#1077;&#1089;&#1085;&#1103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ults.info/mults/?id=3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8893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…Нет таких магазинов, где торговали бы друзьями</a:t>
            </a:r>
            <a:r>
              <a:rPr lang="ru-RU" sz="3200" b="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5288" y="2349500"/>
            <a:ext cx="7905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 Зорко одно лишь сердце. Самого главного глазами не увидишь…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8313" y="4024313"/>
            <a:ext cx="8056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i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Ты навсегда в ответе за всех,  кого приручил…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9113" y="5445125"/>
            <a:ext cx="8301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«Маленький  принц»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еловек_собаке_друг_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124075" y="0"/>
            <a:ext cx="568801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i="0">
                <a:latin typeface="Calibri" pitchFamily="34" charset="0"/>
              </a:rPr>
              <a:t>Человек – собаке друг,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Человек – собаке друг.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Это знают все вокруг,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Это знают все вокруг.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Понятно всем как дважды два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Нет добрее существа.</a:t>
            </a:r>
          </a:p>
          <a:p>
            <a:pPr eaLnBrk="1" hangingPunct="1"/>
            <a:endParaRPr lang="ru-RU" sz="2400" i="0">
              <a:latin typeface="Calibri" pitchFamily="34" charset="0"/>
            </a:endParaRPr>
          </a:p>
          <a:p>
            <a:pPr eaLnBrk="1" hangingPunct="1"/>
            <a:r>
              <a:rPr lang="ru-RU" sz="2400" i="0">
                <a:latin typeface="Calibri" pitchFamily="34" charset="0"/>
              </a:rPr>
              <a:t>Лапу первым подает,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Лапу первым подает.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Волю нервам не дает,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Волю нервам не дает.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Еще никто не замечал,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Чтобы хоть раз он зарычал.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 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Он не лает, не кусается,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На прохожих не бросается, вав,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И на кошек – ноль внимания,</a:t>
            </a:r>
          </a:p>
          <a:p>
            <a:pPr eaLnBrk="1" hangingPunct="1"/>
            <a:r>
              <a:rPr lang="ru-RU" sz="2400" i="0">
                <a:latin typeface="Calibri" pitchFamily="34" charset="0"/>
              </a:rPr>
              <a:t>Вот это воспитание.</a:t>
            </a:r>
          </a:p>
          <a:p>
            <a:pPr eaLnBrk="1" hangingPunct="1"/>
            <a:endParaRPr lang="ru-RU" sz="2400" i="0">
              <a:latin typeface="Calibri" pitchFamily="34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871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1871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23606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349500"/>
            <a:ext cx="23764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23717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19542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</a:t>
            </a:r>
            <a:r>
              <a:rPr lang="ru-RU" sz="400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…Нет таких магазинов, где  </a:t>
            </a:r>
          </a:p>
          <a:p>
            <a:pPr>
              <a:defRPr/>
            </a:pPr>
            <a:r>
              <a:rPr lang="ru-RU" sz="400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торговали    бы друзьями</a:t>
            </a:r>
            <a:r>
              <a:rPr lang="ru-RU" sz="4000" b="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</a:t>
            </a:r>
          </a:p>
        </p:txBody>
      </p:sp>
      <p:pic>
        <p:nvPicPr>
          <p:cNvPr id="12291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199063" cy="36052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данном слайде демонстрируется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мультипликационный фильм «Варежка»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Союзмультфильм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, 1967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5288" y="620713"/>
            <a:ext cx="85693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 Ты навсегда в ответе за всех,  кого приручил…</a:t>
            </a:r>
          </a:p>
        </p:txBody>
      </p:sp>
      <p:pic>
        <p:nvPicPr>
          <p:cNvPr id="15363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199063" cy="36052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9388" y="404813"/>
            <a:ext cx="89646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 Зорко одно лишь сердце. Самого главного глазами не увидишь…</a:t>
            </a:r>
          </a:p>
        </p:txBody>
      </p:sp>
      <p:pic>
        <p:nvPicPr>
          <p:cNvPr id="16387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199063" cy="36052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557338"/>
            <a:ext cx="88931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 i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Ты навсегда в ответе </a:t>
            </a:r>
          </a:p>
          <a:p>
            <a:pPr>
              <a:defRPr/>
            </a:pPr>
            <a:r>
              <a:rPr lang="ru-RU" sz="6000" i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за всех, </a:t>
            </a:r>
          </a:p>
          <a:p>
            <a:pPr>
              <a:defRPr/>
            </a:pPr>
            <a:r>
              <a:rPr lang="ru-RU" sz="6000" i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кого приручил…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1" name="Group 33"/>
          <p:cNvGraphicFramePr>
            <a:graphicFrameLocks noGrp="1"/>
          </p:cNvGraphicFramePr>
          <p:nvPr/>
        </p:nvGraphicFramePr>
        <p:xfrm>
          <a:off x="500063" y="428625"/>
          <a:ext cx="7858125" cy="5065713"/>
        </p:xfrm>
        <a:graphic>
          <a:graphicData uri="http://schemas.openxmlformats.org/drawingml/2006/table">
            <a:tbl>
              <a:tblPr/>
              <a:tblGrid>
                <a:gridCol w="3794125"/>
                <a:gridCol w="4064000"/>
              </a:tblGrid>
              <a:tr h="1809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Нравственные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ценности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принадлежности          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"+"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Ответственность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Терпение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Забота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Доброта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Чуткость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Дружба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Любовь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5661025"/>
            <a:ext cx="785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A50021"/>
                </a:solidFill>
              </a:rPr>
              <a:t>Нет предела совершенству!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3"/>
          <p:cNvSpPr>
            <a:spLocks noChangeArrowheads="1" noChangeShapeType="1" noTextEdit="1"/>
          </p:cNvSpPr>
          <p:nvPr/>
        </p:nvSpPr>
        <p:spPr bwMode="auto">
          <a:xfrm rot="384892">
            <a:off x="755650" y="765175"/>
            <a:ext cx="7667625" cy="518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9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Благодарю Вас</a:t>
            </a:r>
          </a:p>
          <a:p>
            <a:pPr algn="ctr"/>
            <a:r>
              <a:rPr lang="ru-RU" sz="3600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за</a:t>
            </a:r>
          </a:p>
          <a:p>
            <a:pPr algn="ctr"/>
            <a:r>
              <a:rPr lang="ru-RU" sz="3600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хорошее общение!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097212" cy="4105275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5751513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0" i="0">
                <a:cs typeface="+mn-cs"/>
              </a:rPr>
              <a:t>         </a:t>
            </a:r>
            <a:r>
              <a:rPr lang="ru-RU" sz="2400" i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писатель</a:t>
            </a:r>
          </a:p>
        </p:txBody>
      </p:sp>
      <p:pic>
        <p:nvPicPr>
          <p:cNvPr id="3076" name="Picture 6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168650" cy="4105275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643438" y="5753100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профессиональный</a:t>
            </a:r>
          </a:p>
          <a:p>
            <a:pPr>
              <a:defRPr/>
            </a:pPr>
            <a:r>
              <a:rPr lang="ru-RU" sz="2400" i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лётчик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11188" y="333375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Антуан де Сент – Экзюпери (1900-1944)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192588" y="5824538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95288" y="836613"/>
            <a:ext cx="84978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i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 Ты навсегда в ответе за всех,  кого приручил…</a:t>
            </a:r>
          </a:p>
        </p:txBody>
      </p:sp>
      <p:pic>
        <p:nvPicPr>
          <p:cNvPr id="4099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199063" cy="36052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03-041257861493_1257457468_life-on-white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289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3240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5001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30241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normal_oboianimal0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265613"/>
            <a:ext cx="29511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AIA0048H_1024x7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 descr="294_10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08475"/>
            <a:ext cx="309721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5058_ex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635375" y="274638"/>
            <a:ext cx="244951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2447925" cy="6264275"/>
          </a:xfrm>
        </p:spPr>
        <p:txBody>
          <a:bodyPr/>
          <a:lstStyle/>
          <a:p>
            <a:pPr eaLnBrk="1" hangingPunct="1"/>
            <a:r>
              <a:rPr lang="ru-RU" sz="2000" b="1" smtClean="0"/>
              <a:t>Петербург стал первым </a:t>
            </a:r>
            <a:br>
              <a:rPr lang="ru-RU" sz="2000" b="1" smtClean="0"/>
            </a:br>
            <a:r>
              <a:rPr lang="ru-RU" sz="2000" b="1" smtClean="0"/>
              <a:t>в мире городом, где был</a:t>
            </a:r>
            <a:br>
              <a:rPr lang="ru-RU" sz="2000" b="1" smtClean="0"/>
            </a:br>
            <a:r>
              <a:rPr lang="ru-RU" sz="2000" b="1" smtClean="0"/>
              <a:t> установлен </a:t>
            </a:r>
            <a:r>
              <a:rPr lang="ru-RU" sz="2000" b="1" smtClean="0">
                <a:solidFill>
                  <a:schemeClr val="hlink"/>
                </a:solidFill>
              </a:rPr>
              <a:t>памятник </a:t>
            </a:r>
            <a:br>
              <a:rPr lang="ru-RU" sz="2000" b="1" smtClean="0">
                <a:solidFill>
                  <a:schemeClr val="hlink"/>
                </a:solidFill>
              </a:rPr>
            </a:br>
            <a:r>
              <a:rPr lang="ru-RU" sz="2000" b="1" smtClean="0">
                <a:solidFill>
                  <a:schemeClr val="hlink"/>
                </a:solidFill>
              </a:rPr>
              <a:t>безымянной собаке, </a:t>
            </a:r>
            <a:br>
              <a:rPr lang="ru-RU" sz="2000" b="1" smtClean="0">
                <a:solidFill>
                  <a:schemeClr val="hlink"/>
                </a:solidFill>
              </a:rPr>
            </a:br>
            <a:r>
              <a:rPr lang="ru-RU" sz="2000" b="1" smtClean="0"/>
              <a:t>внесшей вклад в развитие</a:t>
            </a:r>
            <a:br>
              <a:rPr lang="ru-RU" sz="2000" b="1" smtClean="0"/>
            </a:br>
            <a:r>
              <a:rPr lang="ru-RU" sz="2000" b="1" smtClean="0"/>
              <a:t>науки о человеке. </a:t>
            </a:r>
            <a:br>
              <a:rPr lang="ru-RU" sz="2000" b="1" smtClean="0"/>
            </a:br>
            <a:r>
              <a:rPr lang="ru-RU" sz="2000" b="1" smtClean="0"/>
              <a:t>Это было в 1935 году. </a:t>
            </a:r>
            <a:br>
              <a:rPr lang="ru-RU" sz="2000" b="1" smtClean="0"/>
            </a:br>
            <a:r>
              <a:rPr lang="ru-RU" sz="2000" b="1" smtClean="0"/>
              <a:t>Памятник с надписью </a:t>
            </a:r>
            <a:br>
              <a:rPr lang="ru-RU" sz="2000" b="1" smtClean="0"/>
            </a:br>
            <a:r>
              <a:rPr lang="ru-RU" sz="2000" b="1" smtClean="0">
                <a:solidFill>
                  <a:schemeClr val="hlink"/>
                </a:solidFill>
              </a:rPr>
              <a:t>"От благодарного </a:t>
            </a:r>
            <a:br>
              <a:rPr lang="ru-RU" sz="2000" b="1" smtClean="0">
                <a:solidFill>
                  <a:schemeClr val="hlink"/>
                </a:solidFill>
              </a:rPr>
            </a:br>
            <a:r>
              <a:rPr lang="ru-RU" sz="2000" b="1" smtClean="0">
                <a:solidFill>
                  <a:schemeClr val="hlink"/>
                </a:solidFill>
              </a:rPr>
              <a:t>человечества"</a:t>
            </a:r>
          </a:p>
        </p:txBody>
      </p:sp>
      <p:pic>
        <p:nvPicPr>
          <p:cNvPr id="6148" name="Picture 2" descr="Памятник павлову и его соба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0"/>
            <a:ext cx="635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260350"/>
            <a:ext cx="3927475" cy="64817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93300"/>
                </a:solidFill>
              </a:rPr>
              <a:t>В Тольятти на протяжении семи лет немецкая </a:t>
            </a:r>
            <a:br>
              <a:rPr lang="ru-RU" sz="2800" b="1" smtClean="0">
                <a:solidFill>
                  <a:srgbClr val="993300"/>
                </a:solidFill>
              </a:rPr>
            </a:br>
            <a:r>
              <a:rPr lang="ru-RU" sz="2800" b="1" smtClean="0">
                <a:solidFill>
                  <a:srgbClr val="993300"/>
                </a:solidFill>
              </a:rPr>
              <a:t>овчарка, хозяева которой погибли в автокатастрофе, ждала их на обочине дороги. </a:t>
            </a:r>
            <a:br>
              <a:rPr lang="ru-RU" sz="2800" b="1" smtClean="0">
                <a:solidFill>
                  <a:srgbClr val="993300"/>
                </a:solidFill>
              </a:rPr>
            </a:br>
            <a:r>
              <a:rPr lang="ru-RU" sz="2800" b="1" smtClean="0">
                <a:solidFill>
                  <a:srgbClr val="993300"/>
                </a:solidFill>
              </a:rPr>
              <a:t>После смерти преданной собаки,  люди </a:t>
            </a:r>
            <a:br>
              <a:rPr lang="ru-RU" sz="2800" b="1" smtClean="0">
                <a:solidFill>
                  <a:srgbClr val="993300"/>
                </a:solidFill>
              </a:rPr>
            </a:br>
            <a:r>
              <a:rPr lang="ru-RU" sz="2800" b="1" smtClean="0">
                <a:solidFill>
                  <a:srgbClr val="993300"/>
                </a:solidFill>
              </a:rPr>
              <a:t>поставили ей</a:t>
            </a:r>
            <a:r>
              <a:rPr lang="ru-RU" sz="2800" b="1" smtClean="0">
                <a:solidFill>
                  <a:srgbClr val="996633"/>
                </a:solidFill>
              </a:rPr>
              <a:t> </a:t>
            </a:r>
            <a:r>
              <a:rPr lang="ru-RU" sz="2800" b="1" i="1" smtClean="0">
                <a:solidFill>
                  <a:schemeClr val="hlink"/>
                </a:solidFill>
              </a:rPr>
              <a:t>памятник</a:t>
            </a:r>
            <a:r>
              <a:rPr lang="ru-RU" sz="2800" b="1" smtClean="0">
                <a:solidFill>
                  <a:srgbClr val="993300"/>
                </a:solidFill>
              </a:rPr>
              <a:t>, который посвятили</a:t>
            </a:r>
            <a:r>
              <a:rPr lang="ru-RU" sz="2800" b="1" smtClean="0">
                <a:solidFill>
                  <a:srgbClr val="996633"/>
                </a:solidFill>
              </a:rPr>
              <a:t>  </a:t>
            </a:r>
            <a:r>
              <a:rPr lang="ru-RU" sz="2800" b="1" i="1" smtClean="0">
                <a:solidFill>
                  <a:schemeClr val="hlink"/>
                </a:solidFill>
              </a:rPr>
              <a:t>преданности</a:t>
            </a:r>
            <a:r>
              <a:rPr lang="ru-RU" sz="2800" b="1" smtClean="0">
                <a:solidFill>
                  <a:srgbClr val="993300"/>
                </a:solidFill>
              </a:rPr>
              <a:t>.</a:t>
            </a:r>
          </a:p>
        </p:txBody>
      </p:sp>
      <p:pic>
        <p:nvPicPr>
          <p:cNvPr id="7172" name="Picture 2" descr="p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5125"/>
            <a:ext cx="9144000" cy="1412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chemeClr val="hlink"/>
                </a:solidFill>
              </a:rPr>
              <a:t>      </a:t>
            </a:r>
            <a:r>
              <a:rPr lang="ru-RU" sz="2800" b="1" smtClean="0">
                <a:solidFill>
                  <a:schemeClr val="hlink"/>
                </a:solidFill>
              </a:rPr>
              <a:t>Звездочка знаменита тем, что именно после ее полета,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chemeClr val="hlink"/>
                </a:solidFill>
              </a:rPr>
              <a:t>   который состоялся 25 марта 1961 года,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chemeClr val="hlink"/>
                </a:solidFill>
              </a:rPr>
              <a:t>   было</a:t>
            </a:r>
            <a:r>
              <a:rPr lang="ru-RU" sz="2800" b="1" smtClean="0"/>
              <a:t> </a:t>
            </a:r>
            <a:r>
              <a:rPr lang="ru-RU" sz="2800" b="1" smtClean="0">
                <a:solidFill>
                  <a:schemeClr val="hlink"/>
                </a:solidFill>
              </a:rPr>
              <a:t>решено   впервые отправить в космос человека.</a:t>
            </a:r>
            <a:br>
              <a:rPr lang="ru-RU" sz="2800" b="1" smtClean="0">
                <a:solidFill>
                  <a:schemeClr val="hlink"/>
                </a:solidFill>
              </a:rPr>
            </a:br>
            <a:endParaRPr lang="ru-RU" sz="2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ru-RU" sz="2800" b="1" smtClean="0">
              <a:solidFill>
                <a:schemeClr val="hlink"/>
              </a:solidFill>
            </a:endParaRPr>
          </a:p>
        </p:txBody>
      </p:sp>
      <p:pic>
        <p:nvPicPr>
          <p:cNvPr id="8196" name="Picture 2" descr="zvez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57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50887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r>
              <a:rPr lang="ru-RU" sz="2800" b="1" smtClean="0"/>
              <a:t>Памятник </a:t>
            </a:r>
            <a:r>
              <a:rPr lang="ru-RU" sz="2800" b="1" smtClean="0">
                <a:solidFill>
                  <a:schemeClr val="hlink"/>
                </a:solidFill>
              </a:rPr>
              <a:t>«Сочувствие»</a:t>
            </a:r>
            <a:r>
              <a:rPr lang="ru-RU" sz="2800" b="1" smtClean="0"/>
              <a:t> -  посвящен бездомной собаке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4" y="-83121"/>
            <a:ext cx="8640960" cy="6912769"/>
          </a:xfrm>
          <a:prstGeom prst="rect">
            <a:avLst/>
          </a:prstGeom>
        </p:spPr>
      </p:pic>
    </p:spTree>
  </p:cSld>
  <p:clrMapOvr>
    <a:masterClrMapping/>
  </p:clrMapOvr>
  <p:transition advTm="10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258</Words>
  <Application>Microsoft Office PowerPoint</Application>
  <PresentationFormat>Экран (4:3)</PresentationFormat>
  <Paragraphs>80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Arial Rounded MT Bold</vt:lpstr>
      <vt:lpstr>Arial Unicode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61</cp:revision>
  <dcterms:created xsi:type="dcterms:W3CDTF">2007-10-23T05:56:53Z</dcterms:created>
  <dcterms:modified xsi:type="dcterms:W3CDTF">2014-10-13T05:54:53Z</dcterms:modified>
</cp:coreProperties>
</file>