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0" r:id="rId2"/>
    <p:sldId id="293" r:id="rId3"/>
    <p:sldId id="291" r:id="rId4"/>
    <p:sldId id="294" r:id="rId5"/>
    <p:sldId id="296" r:id="rId6"/>
    <p:sldId id="261" r:id="rId7"/>
    <p:sldId id="285" r:id="rId8"/>
    <p:sldId id="28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5BEC2-E98F-4787-A93E-F6C6334A1869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2CCF4-3698-4A84-81A1-D2F32AC05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87AC5-50D0-4983-AE43-44F65AB9985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Тема урока: </a:t>
            </a:r>
            <a:r>
              <a:rPr lang="ru-RU" sz="4000" dirty="0" smtClean="0"/>
              <a:t>«Правописание разделительных </a:t>
            </a:r>
            <a:r>
              <a:rPr lang="ru-RU" sz="4000" dirty="0" err="1" smtClean="0"/>
              <a:t>ъ</a:t>
            </a:r>
            <a:r>
              <a:rPr lang="ru-RU" sz="4000" dirty="0" smtClean="0"/>
              <a:t>, </a:t>
            </a:r>
            <a:r>
              <a:rPr lang="ru-RU" sz="4000" dirty="0" err="1" smtClean="0"/>
              <a:t>ь</a:t>
            </a:r>
            <a:r>
              <a:rPr lang="ru-RU" sz="4000" dirty="0" smtClean="0"/>
              <a:t> знаков.»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sz="54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rgbClr val="7030A0"/>
                </a:solidFill>
              </a:rPr>
              <a:t>Цель урока:</a:t>
            </a:r>
          </a:p>
          <a:p>
            <a:pPr algn="ctr">
              <a:buNone/>
            </a:pPr>
            <a:r>
              <a:rPr lang="ru-RU" sz="5400" dirty="0" smtClean="0"/>
              <a:t> Научиться определять, когда нужно писать разделительный </a:t>
            </a:r>
            <a:r>
              <a:rPr lang="ru-RU" sz="5400" dirty="0" err="1" smtClean="0"/>
              <a:t>ъ</a:t>
            </a:r>
            <a:r>
              <a:rPr lang="ru-RU" sz="5400" dirty="0" smtClean="0"/>
              <a:t> или </a:t>
            </a:r>
            <a:r>
              <a:rPr lang="ru-RU" sz="5400" dirty="0" err="1" smtClean="0"/>
              <a:t>ь</a:t>
            </a:r>
            <a:r>
              <a:rPr lang="ru-RU" sz="5400" dirty="0" smtClean="0"/>
              <a:t> знак в словах.</a:t>
            </a:r>
          </a:p>
          <a:p>
            <a:pPr algn="ctr">
              <a:buNone/>
            </a:pPr>
            <a:endParaRPr lang="ru-RU" sz="54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5400" b="1" dirty="0" smtClean="0">
                <a:solidFill>
                  <a:srgbClr val="7030A0"/>
                </a:solidFill>
              </a:rPr>
              <a:t> </a:t>
            </a:r>
            <a:endParaRPr lang="ru-RU" sz="6600" b="1" dirty="0" smtClean="0"/>
          </a:p>
          <a:p>
            <a:pPr>
              <a:buNone/>
            </a:pPr>
            <a:endParaRPr lang="ru-RU" sz="5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0"/>
            <a:ext cx="61427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ъ</a:t>
            </a:r>
            <a:endParaRPr lang="ru-RU" sz="6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96136" y="0"/>
            <a:ext cx="56457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ь</a:t>
            </a:r>
            <a:endParaRPr lang="ru-RU" sz="6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79512" y="836712"/>
            <a:ext cx="4207755" cy="3751967"/>
            <a:chOff x="179512" y="764704"/>
            <a:chExt cx="4207755" cy="3751967"/>
          </a:xfrm>
        </p:grpSpPr>
        <p:sp>
          <p:nvSpPr>
            <p:cNvPr id="5" name="TextBox 4"/>
            <p:cNvSpPr txBox="1"/>
            <p:nvPr/>
          </p:nvSpPr>
          <p:spPr>
            <a:xfrm>
              <a:off x="755576" y="764704"/>
              <a:ext cx="255281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 smtClean="0">
                  <a:latin typeface="Times New Roman" pitchFamily="18" charset="0"/>
                  <a:cs typeface="Times New Roman" pitchFamily="18" charset="0"/>
                </a:rPr>
                <a:t>в</a:t>
              </a:r>
              <a:r>
                <a:rPr lang="ru-RU" sz="60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ъ</a:t>
              </a:r>
              <a:r>
                <a:rPr lang="ru-RU" sz="6000" b="1" dirty="0" smtClean="0">
                  <a:latin typeface="Times New Roman" pitchFamily="18" charset="0"/>
                  <a:cs typeface="Times New Roman" pitchFamily="18" charset="0"/>
                </a:rPr>
                <a:t>ехал</a:t>
              </a:r>
              <a:endParaRPr lang="ru-RU" sz="6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71600" y="1628800"/>
              <a:ext cx="208050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ru-RU" sz="60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ъ</a:t>
              </a:r>
              <a:r>
                <a:rPr lang="ru-RU" sz="6000" b="1" dirty="0" smtClean="0">
                  <a:latin typeface="Times New Roman" pitchFamily="18" charset="0"/>
                  <a:cs typeface="Times New Roman" pitchFamily="18" charset="0"/>
                </a:rPr>
                <a:t>еду</a:t>
              </a:r>
              <a:endParaRPr lang="ru-RU" sz="6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9512" y="2564904"/>
              <a:ext cx="420775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 smtClean="0">
                  <a:latin typeface="Times New Roman" pitchFamily="18" charset="0"/>
                  <a:cs typeface="Times New Roman" pitchFamily="18" charset="0"/>
                </a:rPr>
                <a:t>об</a:t>
              </a:r>
              <a:r>
                <a:rPr lang="ru-RU" sz="60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ъ</a:t>
              </a:r>
              <a:r>
                <a:rPr lang="ru-RU" sz="6000" b="1" dirty="0" smtClean="0">
                  <a:latin typeface="Times New Roman" pitchFamily="18" charset="0"/>
                  <a:cs typeface="Times New Roman" pitchFamily="18" charset="0"/>
                </a:rPr>
                <a:t>явление</a:t>
              </a:r>
              <a:endParaRPr lang="ru-RU" sz="6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5536" y="3501008"/>
              <a:ext cx="285603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 smtClean="0">
                  <a:latin typeface="Times New Roman" pitchFamily="18" charset="0"/>
                  <a:cs typeface="Times New Roman" pitchFamily="18" charset="0"/>
                </a:rPr>
                <a:t>под</a:t>
              </a:r>
              <a:r>
                <a:rPr lang="ru-RU" sz="60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ъ</a:t>
              </a:r>
              <a:r>
                <a:rPr lang="ru-RU" sz="6000" b="1" dirty="0" smtClean="0">
                  <a:latin typeface="Times New Roman" pitchFamily="18" charset="0"/>
                  <a:cs typeface="Times New Roman" pitchFamily="18" charset="0"/>
                </a:rPr>
                <a:t>езд</a:t>
              </a:r>
              <a:endParaRPr lang="ru-RU" sz="6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436096" y="764704"/>
            <a:ext cx="3027945" cy="3679959"/>
            <a:chOff x="5436096" y="764704"/>
            <a:chExt cx="3027945" cy="3679959"/>
          </a:xfrm>
        </p:grpSpPr>
        <p:sp>
          <p:nvSpPr>
            <p:cNvPr id="4" name="TextBox 3"/>
            <p:cNvSpPr txBox="1"/>
            <p:nvPr/>
          </p:nvSpPr>
          <p:spPr>
            <a:xfrm>
              <a:off x="5508104" y="764704"/>
              <a:ext cx="23294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 smtClean="0">
                  <a:latin typeface="Times New Roman" pitchFamily="18" charset="0"/>
                  <a:cs typeface="Times New Roman" pitchFamily="18" charset="0"/>
                </a:rPr>
                <a:t>в</a:t>
              </a:r>
              <a:r>
                <a:rPr lang="ru-RU" sz="60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ь</a:t>
              </a:r>
              <a:r>
                <a:rPr lang="ru-RU" sz="6000" b="1" dirty="0" smtClean="0">
                  <a:latin typeface="Times New Roman" pitchFamily="18" charset="0"/>
                  <a:cs typeface="Times New Roman" pitchFamily="18" charset="0"/>
                </a:rPr>
                <a:t>юга</a:t>
              </a:r>
              <a:endParaRPr lang="ru-RU" sz="6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80112" y="1628800"/>
              <a:ext cx="21221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 smtClean="0"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60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ь</a:t>
              </a:r>
              <a:r>
                <a:rPr lang="ru-RU" sz="6000" b="1" dirty="0" smtClean="0">
                  <a:latin typeface="Times New Roman" pitchFamily="18" charset="0"/>
                  <a:cs typeface="Times New Roman" pitchFamily="18" charset="0"/>
                </a:rPr>
                <a:t>еса</a:t>
              </a:r>
              <a:endParaRPr lang="ru-RU" sz="6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80112" y="2492896"/>
              <a:ext cx="196348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 smtClean="0">
                  <a:latin typeface="Times New Roman" pitchFamily="18" charset="0"/>
                  <a:cs typeface="Times New Roman" pitchFamily="18" charset="0"/>
                </a:rPr>
                <a:t>в</a:t>
              </a:r>
              <a:r>
                <a:rPr lang="ru-RU" sz="60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ь</a:t>
              </a:r>
              <a:r>
                <a:rPr lang="ru-RU" sz="6000" b="1" dirty="0" smtClean="0">
                  <a:latin typeface="Times New Roman" pitchFamily="18" charset="0"/>
                  <a:cs typeface="Times New Roman" pitchFamily="18" charset="0"/>
                </a:rPr>
                <a:t>ют</a:t>
              </a:r>
              <a:endParaRPr lang="ru-RU" sz="6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36096" y="3429000"/>
              <a:ext cx="302794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 smtClean="0">
                  <a:latin typeface="Times New Roman" pitchFamily="18" charset="0"/>
                  <a:cs typeface="Times New Roman" pitchFamily="18" charset="0"/>
                </a:rPr>
                <a:t>вороб</a:t>
              </a:r>
              <a:r>
                <a:rPr lang="ru-RU" sz="60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ь</a:t>
              </a:r>
              <a:r>
                <a:rPr lang="ru-RU" sz="6000" b="1" dirty="0" smtClean="0">
                  <a:latin typeface="Times New Roman" pitchFamily="18" charset="0"/>
                  <a:cs typeface="Times New Roman" pitchFamily="18" charset="0"/>
                </a:rPr>
                <a:t>и</a:t>
              </a:r>
              <a:endParaRPr lang="ru-RU" sz="6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3"/>
          <p:cNvSpPr>
            <a:spLocks noChangeArrowheads="1" noChangeShapeType="1" noTextEdit="1"/>
          </p:cNvSpPr>
          <p:nvPr/>
        </p:nvSpPr>
        <p:spPr bwMode="auto">
          <a:xfrm>
            <a:off x="1476375" y="1125538"/>
            <a:ext cx="5762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ь</a:t>
            </a:r>
          </a:p>
        </p:txBody>
      </p:sp>
      <p:sp>
        <p:nvSpPr>
          <p:cNvPr id="8195" name="WordArt 5"/>
          <p:cNvSpPr>
            <a:spLocks noChangeArrowheads="1" noChangeShapeType="1" noTextEdit="1"/>
          </p:cNvSpPr>
          <p:nvPr/>
        </p:nvSpPr>
        <p:spPr bwMode="auto">
          <a:xfrm>
            <a:off x="3419475" y="549275"/>
            <a:ext cx="360363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е</a:t>
            </a:r>
          </a:p>
        </p:txBody>
      </p:sp>
      <p:sp>
        <p:nvSpPr>
          <p:cNvPr id="8196" name="WordArt 6"/>
          <p:cNvSpPr>
            <a:spLocks noChangeArrowheads="1" noChangeShapeType="1" noTextEdit="1"/>
          </p:cNvSpPr>
          <p:nvPr/>
        </p:nvSpPr>
        <p:spPr bwMode="auto">
          <a:xfrm>
            <a:off x="3779838" y="836613"/>
            <a:ext cx="35877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ё</a:t>
            </a:r>
          </a:p>
        </p:txBody>
      </p:sp>
      <p:sp>
        <p:nvSpPr>
          <p:cNvPr id="8197" name="WordArt 7"/>
          <p:cNvSpPr>
            <a:spLocks noChangeArrowheads="1" noChangeShapeType="1" noTextEdit="1"/>
          </p:cNvSpPr>
          <p:nvPr/>
        </p:nvSpPr>
        <p:spPr bwMode="auto">
          <a:xfrm>
            <a:off x="6732588" y="4076700"/>
            <a:ext cx="35877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ю</a:t>
            </a:r>
          </a:p>
        </p:txBody>
      </p:sp>
      <p:sp>
        <p:nvSpPr>
          <p:cNvPr id="8198" name="WordArt 8"/>
          <p:cNvSpPr>
            <a:spLocks noChangeArrowheads="1" noChangeShapeType="1" noTextEdit="1"/>
          </p:cNvSpPr>
          <p:nvPr/>
        </p:nvSpPr>
        <p:spPr bwMode="auto">
          <a:xfrm>
            <a:off x="3708400" y="1844675"/>
            <a:ext cx="32067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я</a:t>
            </a:r>
          </a:p>
        </p:txBody>
      </p:sp>
      <p:sp>
        <p:nvSpPr>
          <p:cNvPr id="8199" name="WordArt 9"/>
          <p:cNvSpPr>
            <a:spLocks noChangeArrowheads="1" noChangeShapeType="1" noTextEdit="1"/>
          </p:cNvSpPr>
          <p:nvPr/>
        </p:nvSpPr>
        <p:spPr bwMode="auto">
          <a:xfrm>
            <a:off x="3419475" y="2276475"/>
            <a:ext cx="28733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8200" name="Line 10"/>
          <p:cNvSpPr>
            <a:spLocks noChangeShapeType="1"/>
          </p:cNvSpPr>
          <p:nvPr/>
        </p:nvSpPr>
        <p:spPr bwMode="auto">
          <a:xfrm flipV="1">
            <a:off x="2771775" y="908050"/>
            <a:ext cx="504825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1" name="Line 11"/>
          <p:cNvSpPr>
            <a:spLocks noChangeShapeType="1"/>
          </p:cNvSpPr>
          <p:nvPr/>
        </p:nvSpPr>
        <p:spPr bwMode="auto">
          <a:xfrm>
            <a:off x="2771775" y="1557338"/>
            <a:ext cx="863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2" name="Line 12"/>
          <p:cNvSpPr>
            <a:spLocks noChangeShapeType="1"/>
          </p:cNvSpPr>
          <p:nvPr/>
        </p:nvSpPr>
        <p:spPr bwMode="auto">
          <a:xfrm flipV="1">
            <a:off x="2771775" y="1125538"/>
            <a:ext cx="790575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3" name="Line 13"/>
          <p:cNvSpPr>
            <a:spLocks noChangeShapeType="1"/>
          </p:cNvSpPr>
          <p:nvPr/>
        </p:nvSpPr>
        <p:spPr bwMode="auto">
          <a:xfrm>
            <a:off x="2771775" y="1557338"/>
            <a:ext cx="792163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4" name="Line 14"/>
          <p:cNvSpPr>
            <a:spLocks noChangeShapeType="1"/>
          </p:cNvSpPr>
          <p:nvPr/>
        </p:nvSpPr>
        <p:spPr bwMode="auto">
          <a:xfrm>
            <a:off x="2771775" y="1628775"/>
            <a:ext cx="576263" cy="5762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5" name="Rectangle 40"/>
          <p:cNvSpPr>
            <a:spLocks noGrp="1"/>
          </p:cNvSpPr>
          <p:nvPr>
            <p:ph type="title"/>
          </p:nvPr>
        </p:nvSpPr>
        <p:spPr>
          <a:xfrm>
            <a:off x="468313" y="5013325"/>
            <a:ext cx="8229600" cy="79216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8206" name="Rectangle 17"/>
          <p:cNvSpPr>
            <a:spLocks noGrp="1"/>
          </p:cNvSpPr>
          <p:nvPr>
            <p:ph idx="1"/>
          </p:nvPr>
        </p:nvSpPr>
        <p:spPr>
          <a:xfrm>
            <a:off x="539750" y="1125538"/>
            <a:ext cx="7761288" cy="57324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err="1" smtClean="0"/>
              <a:t>согл</a:t>
            </a:r>
            <a:r>
              <a:rPr lang="ru-RU" dirty="0" smtClean="0"/>
              <a:t>.</a:t>
            </a:r>
            <a:r>
              <a:rPr lang="ru-RU" dirty="0" smtClean="0">
                <a:solidFill>
                  <a:srgbClr val="00FF00"/>
                </a:solidFill>
              </a:rPr>
              <a:t>       </a:t>
            </a:r>
            <a:r>
              <a:rPr lang="ru-RU" dirty="0" smtClean="0"/>
              <a:t>глас.</a:t>
            </a:r>
          </a:p>
        </p:txBody>
      </p:sp>
      <p:sp>
        <p:nvSpPr>
          <p:cNvPr id="8207" name="AutoShape 10"/>
          <p:cNvSpPr>
            <a:spLocks noChangeArrowheads="1"/>
          </p:cNvSpPr>
          <p:nvPr/>
        </p:nvSpPr>
        <p:spPr bwMode="auto">
          <a:xfrm>
            <a:off x="395288" y="765175"/>
            <a:ext cx="2305050" cy="7191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29 w 21600"/>
              <a:gd name="T13" fmla="*/ 0 h 21600"/>
              <a:gd name="T14" fmla="*/ 21271 w 21600"/>
              <a:gd name="T15" fmla="*/ 1288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311" y="10470"/>
                </a:moveTo>
                <a:cubicBezTo>
                  <a:pt x="2488" y="5910"/>
                  <a:pt x="6236" y="2304"/>
                  <a:pt x="10800" y="2305"/>
                </a:cubicBezTo>
                <a:cubicBezTo>
                  <a:pt x="15363" y="2305"/>
                  <a:pt x="19111" y="5910"/>
                  <a:pt x="19288" y="10470"/>
                </a:cubicBezTo>
                <a:lnTo>
                  <a:pt x="21591" y="10380"/>
                </a:lnTo>
                <a:cubicBezTo>
                  <a:pt x="21366" y="4583"/>
                  <a:pt x="16601" y="-1"/>
                  <a:pt x="10799" y="0"/>
                </a:cubicBezTo>
                <a:cubicBezTo>
                  <a:pt x="4998" y="0"/>
                  <a:pt x="233" y="4583"/>
                  <a:pt x="8" y="1038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FF00"/>
              </a:solidFill>
              <a:latin typeface="Tahoma" pitchFamily="34" charset="0"/>
            </a:endParaRPr>
          </a:p>
        </p:txBody>
      </p:sp>
      <p:sp>
        <p:nvSpPr>
          <p:cNvPr id="8208" name="Line 24"/>
          <p:cNvSpPr>
            <a:spLocks noChangeShapeType="1"/>
          </p:cNvSpPr>
          <p:nvPr/>
        </p:nvSpPr>
        <p:spPr bwMode="auto">
          <a:xfrm flipV="1">
            <a:off x="5795963" y="3284538"/>
            <a:ext cx="504825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9" name="Line 25"/>
          <p:cNvSpPr>
            <a:spLocks noChangeShapeType="1"/>
          </p:cNvSpPr>
          <p:nvPr/>
        </p:nvSpPr>
        <p:spPr bwMode="auto">
          <a:xfrm flipV="1">
            <a:off x="5795963" y="3716338"/>
            <a:ext cx="647700" cy="144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10" name="Line 26"/>
          <p:cNvSpPr>
            <a:spLocks noChangeShapeType="1"/>
          </p:cNvSpPr>
          <p:nvPr/>
        </p:nvSpPr>
        <p:spPr bwMode="auto">
          <a:xfrm>
            <a:off x="5795963" y="3933825"/>
            <a:ext cx="720725" cy="142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11" name="WordArt 27"/>
          <p:cNvSpPr>
            <a:spLocks noChangeArrowheads="1" noChangeShapeType="1" noTextEdit="1"/>
          </p:cNvSpPr>
          <p:nvPr/>
        </p:nvSpPr>
        <p:spPr bwMode="auto">
          <a:xfrm>
            <a:off x="6372225" y="2997200"/>
            <a:ext cx="360363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е</a:t>
            </a:r>
          </a:p>
        </p:txBody>
      </p:sp>
      <p:sp>
        <p:nvSpPr>
          <p:cNvPr id="8212" name="WordArt 28"/>
          <p:cNvSpPr>
            <a:spLocks noChangeArrowheads="1" noChangeShapeType="1" noTextEdit="1"/>
          </p:cNvSpPr>
          <p:nvPr/>
        </p:nvSpPr>
        <p:spPr bwMode="auto">
          <a:xfrm>
            <a:off x="6659563" y="3429000"/>
            <a:ext cx="358775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ё</a:t>
            </a:r>
          </a:p>
        </p:txBody>
      </p:sp>
      <p:sp>
        <p:nvSpPr>
          <p:cNvPr id="8213" name="WordArt 30"/>
          <p:cNvSpPr>
            <a:spLocks noChangeArrowheads="1" noChangeShapeType="1" noTextEdit="1"/>
          </p:cNvSpPr>
          <p:nvPr/>
        </p:nvSpPr>
        <p:spPr bwMode="auto">
          <a:xfrm>
            <a:off x="3851275" y="1412875"/>
            <a:ext cx="35877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ю</a:t>
            </a:r>
          </a:p>
        </p:txBody>
      </p:sp>
      <p:sp>
        <p:nvSpPr>
          <p:cNvPr id="8214" name="Line 32"/>
          <p:cNvSpPr>
            <a:spLocks noChangeShapeType="1"/>
          </p:cNvSpPr>
          <p:nvPr/>
        </p:nvSpPr>
        <p:spPr bwMode="auto">
          <a:xfrm>
            <a:off x="5795963" y="4005263"/>
            <a:ext cx="64770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15" name="WordArt 33"/>
          <p:cNvSpPr>
            <a:spLocks noChangeArrowheads="1" noChangeShapeType="1" noTextEdit="1"/>
          </p:cNvSpPr>
          <p:nvPr/>
        </p:nvSpPr>
        <p:spPr bwMode="auto">
          <a:xfrm>
            <a:off x="6516688" y="4652963"/>
            <a:ext cx="32067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я</a:t>
            </a:r>
          </a:p>
        </p:txBody>
      </p:sp>
      <p:sp>
        <p:nvSpPr>
          <p:cNvPr id="8216" name="WordArt 35"/>
          <p:cNvSpPr>
            <a:spLocks noChangeArrowheads="1" noChangeShapeType="1" noTextEdit="1"/>
          </p:cNvSpPr>
          <p:nvPr/>
        </p:nvSpPr>
        <p:spPr bwMode="auto">
          <a:xfrm>
            <a:off x="4427538" y="3573463"/>
            <a:ext cx="503237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ъ</a:t>
            </a:r>
          </a:p>
        </p:txBody>
      </p:sp>
      <p:sp>
        <p:nvSpPr>
          <p:cNvPr id="8217" name="Rectangle 36"/>
          <p:cNvSpPr>
            <a:spLocks noChangeArrowheads="1"/>
          </p:cNvSpPr>
          <p:nvPr/>
        </p:nvSpPr>
        <p:spPr bwMode="auto">
          <a:xfrm>
            <a:off x="3348038" y="3644900"/>
            <a:ext cx="29035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  </a:t>
            </a:r>
            <a:r>
              <a:rPr lang="ru-RU" sz="2800" dirty="0" err="1"/>
              <a:t>согл</a:t>
            </a:r>
            <a:r>
              <a:rPr lang="ru-RU" sz="2800" dirty="0"/>
              <a:t>.</a:t>
            </a:r>
            <a:r>
              <a:rPr lang="ru-RU" sz="2800" dirty="0">
                <a:solidFill>
                  <a:srgbClr val="00FF00"/>
                </a:solidFill>
              </a:rPr>
              <a:t>     </a:t>
            </a:r>
            <a:r>
              <a:rPr lang="ru-RU" sz="2800" dirty="0" smtClean="0">
                <a:solidFill>
                  <a:srgbClr val="00FF00"/>
                </a:solidFill>
              </a:rPr>
              <a:t>    </a:t>
            </a:r>
            <a:r>
              <a:rPr lang="ru-RU" sz="2800" dirty="0" smtClean="0"/>
              <a:t>глас</a:t>
            </a:r>
            <a:r>
              <a:rPr lang="ru-RU" sz="2800" dirty="0"/>
              <a:t>.</a:t>
            </a:r>
          </a:p>
        </p:txBody>
      </p:sp>
      <p:sp>
        <p:nvSpPr>
          <p:cNvPr id="8218" name="AutoShape 10"/>
          <p:cNvSpPr>
            <a:spLocks noChangeArrowheads="1"/>
          </p:cNvSpPr>
          <p:nvPr/>
        </p:nvSpPr>
        <p:spPr bwMode="auto">
          <a:xfrm>
            <a:off x="4932363" y="3284538"/>
            <a:ext cx="863600" cy="7191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29 w 21600"/>
              <a:gd name="T13" fmla="*/ 0 h 21600"/>
              <a:gd name="T14" fmla="*/ 21271 w 21600"/>
              <a:gd name="T15" fmla="*/ 1288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311" y="10470"/>
                </a:moveTo>
                <a:cubicBezTo>
                  <a:pt x="2488" y="5910"/>
                  <a:pt x="6236" y="2304"/>
                  <a:pt x="10800" y="2305"/>
                </a:cubicBezTo>
                <a:cubicBezTo>
                  <a:pt x="15363" y="2305"/>
                  <a:pt x="19111" y="5910"/>
                  <a:pt x="19288" y="10470"/>
                </a:cubicBezTo>
                <a:lnTo>
                  <a:pt x="21591" y="10380"/>
                </a:lnTo>
                <a:cubicBezTo>
                  <a:pt x="21366" y="4583"/>
                  <a:pt x="16601" y="-1"/>
                  <a:pt x="10799" y="0"/>
                </a:cubicBezTo>
                <a:cubicBezTo>
                  <a:pt x="4998" y="0"/>
                  <a:pt x="233" y="4583"/>
                  <a:pt x="8" y="1038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ahoma" pitchFamily="34" charset="0"/>
            </a:endParaRPr>
          </a:p>
        </p:txBody>
      </p:sp>
      <p:sp>
        <p:nvSpPr>
          <p:cNvPr id="8219" name="Line 14"/>
          <p:cNvSpPr>
            <a:spLocks noChangeShapeType="1"/>
          </p:cNvSpPr>
          <p:nvPr/>
        </p:nvSpPr>
        <p:spPr bwMode="auto">
          <a:xfrm>
            <a:off x="3492500" y="3357563"/>
            <a:ext cx="9144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20" name="Line 15"/>
          <p:cNvSpPr>
            <a:spLocks noChangeShapeType="1"/>
          </p:cNvSpPr>
          <p:nvPr/>
        </p:nvSpPr>
        <p:spPr bwMode="auto">
          <a:xfrm>
            <a:off x="4356100" y="3357563"/>
            <a:ext cx="0" cy="3048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21" name="WordArt 41"/>
          <p:cNvSpPr>
            <a:spLocks noChangeArrowheads="1" noChangeShapeType="1" noTextEdit="1"/>
          </p:cNvSpPr>
          <p:nvPr/>
        </p:nvSpPr>
        <p:spPr bwMode="auto">
          <a:xfrm>
            <a:off x="1187450" y="5229225"/>
            <a:ext cx="72009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Прочитайте  правило   на  с. 79</a:t>
            </a:r>
          </a:p>
        </p:txBody>
      </p:sp>
      <p:pic>
        <p:nvPicPr>
          <p:cNvPr id="8222" name="Picture 32" descr="156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04813"/>
            <a:ext cx="4024312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Проверь себя!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Съехал, </a:t>
            </a:r>
            <a:r>
              <a:rPr lang="ru-RU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поехал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, въехал, </a:t>
            </a:r>
            <a:r>
              <a:rPr lang="ru-RU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доехал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, подъехал, отъехал, </a:t>
            </a:r>
            <a:r>
              <a:rPr lang="ru-RU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заехал.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Домашнее задание </a:t>
            </a:r>
            <a:r>
              <a:rPr lang="ru-RU" dirty="0" smtClean="0">
                <a:solidFill>
                  <a:srgbClr val="FF0000"/>
                </a:solidFill>
              </a:rPr>
              <a:t>(по выбору)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</a:t>
            </a:r>
          </a:p>
          <a:p>
            <a:pPr>
              <a:buNone/>
            </a:pPr>
            <a:r>
              <a:rPr lang="ru-RU" b="1" dirty="0" smtClean="0"/>
              <a:t>                      – </a:t>
            </a:r>
            <a:r>
              <a:rPr lang="ru-RU" b="1" dirty="0" err="1" smtClean="0"/>
              <a:t>упр</a:t>
            </a:r>
            <a:r>
              <a:rPr lang="ru-RU" b="1" dirty="0" smtClean="0"/>
              <a:t> .557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        - придумать и записать по 7 слов с   разделительным </a:t>
            </a:r>
            <a:r>
              <a:rPr lang="ru-RU" b="1" dirty="0" err="1" smtClean="0"/>
              <a:t>ъ</a:t>
            </a:r>
            <a:r>
              <a:rPr lang="ru-RU" b="1" dirty="0" smtClean="0"/>
              <a:t> и </a:t>
            </a:r>
            <a:r>
              <a:rPr lang="ru-RU" b="1" dirty="0" err="1" smtClean="0"/>
              <a:t>ь</a:t>
            </a:r>
            <a:r>
              <a:rPr lang="ru-RU" b="1" dirty="0" smtClean="0"/>
              <a:t>.</a:t>
            </a:r>
          </a:p>
          <a:p>
            <a:pPr>
              <a:buNone/>
            </a:pPr>
            <a:r>
              <a:rPr lang="ru-RU" b="1" dirty="0" smtClean="0"/>
              <a:t>              </a:t>
            </a:r>
          </a:p>
          <a:p>
            <a:pPr>
              <a:buNone/>
            </a:pPr>
            <a:r>
              <a:rPr lang="ru-RU" b="1" dirty="0" smtClean="0"/>
              <a:t>               – найти и записать  стихи, в которых есть разделительный </a:t>
            </a:r>
            <a:r>
              <a:rPr lang="ru-RU" b="1" dirty="0" err="1" smtClean="0"/>
              <a:t>ъ</a:t>
            </a:r>
            <a:r>
              <a:rPr lang="ru-RU" b="1" dirty="0" smtClean="0"/>
              <a:t> и </a:t>
            </a:r>
            <a:r>
              <a:rPr lang="ru-RU" b="1" dirty="0" err="1" smtClean="0"/>
              <a:t>ь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899592" y="1772816"/>
            <a:ext cx="914400" cy="914400"/>
          </a:xfrm>
          <a:prstGeom prst="smileyFac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Улыбающееся лицо 4"/>
          <p:cNvSpPr/>
          <p:nvPr/>
        </p:nvSpPr>
        <p:spPr>
          <a:xfrm>
            <a:off x="827584" y="3068960"/>
            <a:ext cx="914400" cy="9144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827584" y="4725144"/>
            <a:ext cx="914400" cy="9144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10-конечная звезда 26"/>
          <p:cNvSpPr/>
          <p:nvPr/>
        </p:nvSpPr>
        <p:spPr>
          <a:xfrm rot="527694">
            <a:off x="3119682" y="4809695"/>
            <a:ext cx="3248657" cy="1810594"/>
          </a:xfrm>
          <a:prstGeom prst="star10">
            <a:avLst>
              <a:gd name="adj" fmla="val 30495"/>
              <a:gd name="hf" fmla="val 105146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  <a:scene3d>
            <a:camera prst="isometricOffAxis1Top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10-конечная звезда 27"/>
          <p:cNvSpPr/>
          <p:nvPr/>
        </p:nvSpPr>
        <p:spPr>
          <a:xfrm rot="527694">
            <a:off x="6194699" y="4510065"/>
            <a:ext cx="3068947" cy="1838397"/>
          </a:xfrm>
          <a:prstGeom prst="star10">
            <a:avLst>
              <a:gd name="adj" fmla="val 30495"/>
              <a:gd name="hf" fmla="val 105146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  <a:scene3d>
            <a:camera prst="isometricOffAxis1Top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10-конечная звезда 24"/>
          <p:cNvSpPr/>
          <p:nvPr/>
        </p:nvSpPr>
        <p:spPr>
          <a:xfrm rot="527694">
            <a:off x="122501" y="4438628"/>
            <a:ext cx="3068947" cy="1838397"/>
          </a:xfrm>
          <a:prstGeom prst="star10">
            <a:avLst>
              <a:gd name="adj" fmla="val 30495"/>
              <a:gd name="hf" fmla="val 105146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  <a:scene3d>
            <a:camera prst="isometricOffAxis1Top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Содержимое 12" descr="Безымянный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1357297"/>
            <a:ext cx="9143999" cy="37147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Повторяй! Не зевай! 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13" name="Содержимое 8" descr="pepsy_penguin_dancing_away_lg_nw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2786058"/>
            <a:ext cx="3262322" cy="3262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Содержимое 8" descr="pepsy_penguin_dancing_away_lg_nw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2714620"/>
            <a:ext cx="2928958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Содержимое 4" descr="penguin_holding_umbrella_lg_nwm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2643182"/>
            <a:ext cx="3286148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Содержимое 4" descr="penguin_holding_umbrella_lg_nwm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2714652"/>
            <a:ext cx="2857488" cy="2857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Содержимое 9" descr="pepsy_penguin_shaking_head_no_lg_nwm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364" y="2714620"/>
            <a:ext cx="3286148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Содержимое 9" descr="pepsy_penguin_shaking_head_no_lg_nwm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7918" y="2786058"/>
            <a:ext cx="2786082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8" descr="pepsy_penguin_dancing_away_lg_nw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714620"/>
            <a:ext cx="2833662" cy="28336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4" descr="penguin_holding_umbrella_lg_nwm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2714620"/>
            <a:ext cx="2857520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Содержимое 9" descr="pepsy_penguin_shaking_head_no_lg_nwm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500306"/>
            <a:ext cx="3000364" cy="30003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Содержимое 5" descr="penguin_ice_skating_spin_lg_nwm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488" y="2214554"/>
            <a:ext cx="3643338" cy="3643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Управляющая кнопка: домой 17">
            <a:hlinkClick r:id="rId8" action="ppaction://hlinksldjump" highlightClick="1"/>
          </p:cNvPr>
          <p:cNvSpPr/>
          <p:nvPr/>
        </p:nvSpPr>
        <p:spPr>
          <a:xfrm>
            <a:off x="8501090" y="6286520"/>
            <a:ext cx="428628" cy="357190"/>
          </a:xfrm>
          <a:prstGeom prst="actionButtonHome">
            <a:avLst/>
          </a:prstGeom>
          <a:solidFill>
            <a:schemeClr val="bg1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Содержимое 8" descr="pepsy_penguin_dancing_away_lg_nw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714620"/>
            <a:ext cx="2928958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Содержимое 8" descr="pepsy_penguin_dancing_away_lg_nw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2928966"/>
            <a:ext cx="2786050" cy="2786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Волна 28"/>
          <p:cNvSpPr/>
          <p:nvPr/>
        </p:nvSpPr>
        <p:spPr>
          <a:xfrm>
            <a:off x="2428860" y="2571744"/>
            <a:ext cx="4714908" cy="1214446"/>
          </a:xfrm>
          <a:prstGeom prst="wave">
            <a:avLst>
              <a:gd name="adj1" fmla="val 8605"/>
              <a:gd name="adj2" fmla="val -788"/>
            </a:avLst>
          </a:prstGeom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Wave1">
              <a:avLst>
                <a:gd name="adj1" fmla="val 17945"/>
                <a:gd name="adj2" fmla="val 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1" algn="ctr"/>
            <a:r>
              <a:rPr lang="ru-RU" sz="4400" b="1" dirty="0" smtClean="0">
                <a:ln w="11430"/>
                <a:solidFill>
                  <a:srgbClr val="0066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До  встречи!</a:t>
            </a:r>
            <a:endParaRPr lang="ru-RU" sz="4400" b="1" dirty="0">
              <a:ln w="11430"/>
              <a:solidFill>
                <a:srgbClr val="0066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Click="0">
    <p:sndAc>
      <p:stSnd>
        <p:snd r:embed="rId2" name="tri_pingvin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9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30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35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771775" y="2133600"/>
            <a:ext cx="2519363" cy="2520950"/>
            <a:chOff x="1338" y="1207"/>
            <a:chExt cx="1587" cy="1588"/>
          </a:xfrm>
        </p:grpSpPr>
        <p:sp>
          <p:nvSpPr>
            <p:cNvPr id="25603" name="Oval 3"/>
            <p:cNvSpPr>
              <a:spLocks noChangeArrowheads="1"/>
            </p:cNvSpPr>
            <p:nvPr/>
          </p:nvSpPr>
          <p:spPr bwMode="auto">
            <a:xfrm rot="39968203">
              <a:off x="1995" y="1502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F4EA18">
                    <a:gamma/>
                    <a:shade val="46275"/>
                    <a:invGamma/>
                  </a:srgbClr>
                </a:gs>
                <a:gs pos="50000">
                  <a:srgbClr val="F4EA18"/>
                </a:gs>
                <a:gs pos="100000">
                  <a:srgbClr val="F4EA18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cap="rnd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04" name="Oval 4"/>
            <p:cNvSpPr>
              <a:spLocks noChangeArrowheads="1"/>
            </p:cNvSpPr>
            <p:nvPr/>
          </p:nvSpPr>
          <p:spPr bwMode="auto">
            <a:xfrm rot="13859125">
              <a:off x="1496" y="1502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D61C37">
                    <a:gamma/>
                    <a:shade val="46275"/>
                    <a:invGamma/>
                  </a:srgbClr>
                </a:gs>
                <a:gs pos="50000">
                  <a:srgbClr val="D61C37"/>
                </a:gs>
                <a:gs pos="100000">
                  <a:srgbClr val="D61C37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05" name="Oval 5"/>
            <p:cNvSpPr>
              <a:spLocks noChangeArrowheads="1"/>
            </p:cNvSpPr>
            <p:nvPr/>
          </p:nvSpPr>
          <p:spPr bwMode="auto">
            <a:xfrm>
              <a:off x="1338" y="1842"/>
              <a:ext cx="771" cy="181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06" name="Oval 6"/>
            <p:cNvSpPr>
              <a:spLocks noChangeArrowheads="1"/>
            </p:cNvSpPr>
            <p:nvPr/>
          </p:nvSpPr>
          <p:spPr bwMode="auto">
            <a:xfrm rot="-2903246">
              <a:off x="1496" y="2183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46275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07" name="Oval 7"/>
            <p:cNvSpPr>
              <a:spLocks noChangeArrowheads="1"/>
            </p:cNvSpPr>
            <p:nvPr/>
          </p:nvSpPr>
          <p:spPr bwMode="auto">
            <a:xfrm rot="1902075">
              <a:off x="2109" y="2115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800080">
                    <a:gamma/>
                    <a:shade val="46275"/>
                    <a:invGamma/>
                  </a:srgbClr>
                </a:gs>
                <a:gs pos="50000">
                  <a:srgbClr val="800080"/>
                </a:gs>
                <a:gs pos="100000">
                  <a:srgbClr val="8000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08" name="Oval 8"/>
            <p:cNvSpPr>
              <a:spLocks noChangeArrowheads="1"/>
            </p:cNvSpPr>
            <p:nvPr/>
          </p:nvSpPr>
          <p:spPr bwMode="auto">
            <a:xfrm rot="4505849">
              <a:off x="1859" y="2319"/>
              <a:ext cx="771" cy="18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rgbClr val="FF33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09" name="Oval 9"/>
            <p:cNvSpPr>
              <a:spLocks noChangeArrowheads="1"/>
            </p:cNvSpPr>
            <p:nvPr/>
          </p:nvSpPr>
          <p:spPr bwMode="auto">
            <a:xfrm rot="-375770">
              <a:off x="2154" y="1797"/>
              <a:ext cx="771" cy="181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10" name="Oval 10"/>
            <p:cNvSpPr>
              <a:spLocks noChangeArrowheads="1"/>
            </p:cNvSpPr>
            <p:nvPr/>
          </p:nvSpPr>
          <p:spPr bwMode="auto">
            <a:xfrm>
              <a:off x="2064" y="1888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F4EA18">
                    <a:gamma/>
                    <a:shade val="46275"/>
                    <a:invGamma/>
                  </a:srgbClr>
                </a:gs>
                <a:gs pos="50000">
                  <a:srgbClr val="F4EA18"/>
                </a:gs>
                <a:gs pos="100000">
                  <a:srgbClr val="F4EA18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827088" y="4508500"/>
            <a:ext cx="2160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CC66"/>
                </a:solidFill>
              </a:rPr>
              <a:t>бодрости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1403350" y="1484313"/>
            <a:ext cx="20875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D61C37"/>
                </a:solidFill>
              </a:rPr>
              <a:t>здоровья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5364163" y="1844675"/>
            <a:ext cx="1657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3300"/>
                </a:solidFill>
              </a:rPr>
              <a:t>успехов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6300788" y="2852738"/>
            <a:ext cx="16557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folHlink"/>
                </a:solidFill>
              </a:rPr>
              <a:t>счастья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6011863" y="3860800"/>
            <a:ext cx="1584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800080"/>
                </a:solidFill>
              </a:rPr>
              <a:t>друзей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3635375" y="5013325"/>
            <a:ext cx="4392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chemeClr val="hlink"/>
                </a:solidFill>
              </a:rPr>
              <a:t>исполнения желаний</a:t>
            </a: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468313" y="2997200"/>
            <a:ext cx="180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accent2"/>
                </a:solidFill>
              </a:rPr>
              <a:t>красоты</a:t>
            </a:r>
          </a:p>
        </p:txBody>
      </p:sp>
      <p:pic>
        <p:nvPicPr>
          <p:cNvPr id="25621" name="Picture 21" descr="1solnihko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765175"/>
            <a:ext cx="1600200" cy="1511300"/>
          </a:xfrm>
          <a:prstGeom prst="rect">
            <a:avLst/>
          </a:prstGeom>
          <a:noFill/>
        </p:spPr>
      </p:pic>
      <p:sp>
        <p:nvSpPr>
          <p:cNvPr id="25622" name="WordArt 22" descr="аним радуга"/>
          <p:cNvSpPr>
            <a:spLocks noChangeArrowheads="1" noChangeShapeType="1" noTextEdit="1"/>
          </p:cNvSpPr>
          <p:nvPr/>
        </p:nvSpPr>
        <p:spPr bwMode="auto">
          <a:xfrm>
            <a:off x="1042988" y="692150"/>
            <a:ext cx="5113337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Цветик-семицветик желает:</a:t>
            </a: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2" grpId="0"/>
      <p:bldP spid="25614" grpId="0"/>
      <p:bldP spid="25615" grpId="0"/>
      <p:bldP spid="25616" grpId="0"/>
      <p:bldP spid="25617" grpId="0"/>
      <p:bldP spid="25618" grpId="0"/>
      <p:bldP spid="256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Домашнее задание </a:t>
            </a:r>
            <a:r>
              <a:rPr lang="ru-RU" dirty="0" smtClean="0">
                <a:solidFill>
                  <a:srgbClr val="FF0000"/>
                </a:solidFill>
              </a:rPr>
              <a:t>(по выбору)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</a:t>
            </a:r>
          </a:p>
          <a:p>
            <a:pPr>
              <a:buNone/>
            </a:pPr>
            <a:r>
              <a:rPr lang="ru-RU" b="1" dirty="0" smtClean="0"/>
              <a:t>                      – </a:t>
            </a:r>
            <a:r>
              <a:rPr lang="ru-RU" b="1" dirty="0" err="1" smtClean="0"/>
              <a:t>упр</a:t>
            </a:r>
            <a:r>
              <a:rPr lang="ru-RU" b="1" dirty="0" smtClean="0"/>
              <a:t> .557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        - придумать и записать по 7 слов с   разделительным </a:t>
            </a:r>
            <a:r>
              <a:rPr lang="ru-RU" b="1" dirty="0" err="1" smtClean="0"/>
              <a:t>ъ</a:t>
            </a:r>
            <a:r>
              <a:rPr lang="ru-RU" b="1" dirty="0" smtClean="0"/>
              <a:t> и </a:t>
            </a:r>
            <a:r>
              <a:rPr lang="ru-RU" b="1" dirty="0" err="1" smtClean="0"/>
              <a:t>ь</a:t>
            </a:r>
            <a:r>
              <a:rPr lang="ru-RU" b="1" dirty="0" smtClean="0"/>
              <a:t>.</a:t>
            </a:r>
          </a:p>
          <a:p>
            <a:pPr>
              <a:buNone/>
            </a:pPr>
            <a:r>
              <a:rPr lang="ru-RU" b="1" dirty="0" smtClean="0"/>
              <a:t>              </a:t>
            </a:r>
          </a:p>
          <a:p>
            <a:pPr>
              <a:buNone/>
            </a:pPr>
            <a:r>
              <a:rPr lang="ru-RU" b="1" dirty="0" smtClean="0"/>
              <a:t>               – найти и записать  стихи, в которых есть разделительный </a:t>
            </a:r>
            <a:r>
              <a:rPr lang="ru-RU" b="1" dirty="0" err="1" smtClean="0"/>
              <a:t>ъ</a:t>
            </a:r>
            <a:r>
              <a:rPr lang="ru-RU" b="1" dirty="0" smtClean="0"/>
              <a:t> и </a:t>
            </a:r>
            <a:r>
              <a:rPr lang="ru-RU" b="1" dirty="0" err="1" smtClean="0"/>
              <a:t>ь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899592" y="1772816"/>
            <a:ext cx="914400" cy="914400"/>
          </a:xfrm>
          <a:prstGeom prst="smileyFac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Улыбающееся лицо 4"/>
          <p:cNvSpPr/>
          <p:nvPr/>
        </p:nvSpPr>
        <p:spPr>
          <a:xfrm>
            <a:off x="827584" y="3068960"/>
            <a:ext cx="914400" cy="9144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827584" y="4725144"/>
            <a:ext cx="914400" cy="9144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188</Words>
  <Application>Microsoft Office PowerPoint</Application>
  <PresentationFormat>Экран (4:3)</PresentationFormat>
  <Paragraphs>57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Тема урока: «Правописание разделительных ъ, ь знаков.»</vt:lpstr>
      <vt:lpstr>Слайд 2</vt:lpstr>
      <vt:lpstr>Слайд 3</vt:lpstr>
      <vt:lpstr>Проверь себя!</vt:lpstr>
      <vt:lpstr>Домашнее задание (по выбору):</vt:lpstr>
      <vt:lpstr>Повторяй! Не зевай! </vt:lpstr>
      <vt:lpstr>Слайд 7</vt:lpstr>
      <vt:lpstr>Домашнее задание (по выбору):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user</cp:lastModifiedBy>
  <cp:revision>18</cp:revision>
  <dcterms:created xsi:type="dcterms:W3CDTF">2014-04-14T14:56:24Z</dcterms:created>
  <dcterms:modified xsi:type="dcterms:W3CDTF">2015-02-11T13:13:06Z</dcterms:modified>
</cp:coreProperties>
</file>