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56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250825" y="476250"/>
            <a:ext cx="8605838" cy="4392613"/>
            <a:chOff x="158" y="300"/>
            <a:chExt cx="5421" cy="2767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9" name="Group 17"/>
          <p:cNvGrpSpPr>
            <a:grpSpLocks/>
          </p:cNvGrpSpPr>
          <p:nvPr/>
        </p:nvGrpSpPr>
        <p:grpSpPr bwMode="auto">
          <a:xfrm>
            <a:off x="963046" y="527050"/>
            <a:ext cx="3686175" cy="4219575"/>
            <a:chOff x="785" y="344"/>
            <a:chExt cx="2322" cy="2658"/>
          </a:xfrm>
          <a:noFill/>
        </p:grpSpPr>
        <p:sp>
          <p:nvSpPr>
            <p:cNvPr id="13323" name="Freeform 11"/>
            <p:cNvSpPr>
              <a:spLocks/>
            </p:cNvSpPr>
            <p:nvPr/>
          </p:nvSpPr>
          <p:spPr bwMode="auto">
            <a:xfrm>
              <a:off x="816" y="344"/>
              <a:ext cx="2291" cy="2658"/>
            </a:xfrm>
            <a:custGeom>
              <a:avLst/>
              <a:gdLst>
                <a:gd name="T0" fmla="*/ 23 w 2200"/>
                <a:gd name="T1" fmla="*/ 2132 h 2567"/>
                <a:gd name="T2" fmla="*/ 23 w 2200"/>
                <a:gd name="T3" fmla="*/ 2359 h 2567"/>
                <a:gd name="T4" fmla="*/ 159 w 2200"/>
                <a:gd name="T5" fmla="*/ 2540 h 2567"/>
                <a:gd name="T6" fmla="*/ 386 w 2200"/>
                <a:gd name="T7" fmla="*/ 2495 h 2567"/>
                <a:gd name="T8" fmla="*/ 767 w 2200"/>
                <a:gd name="T9" fmla="*/ 2105 h 2567"/>
                <a:gd name="T10" fmla="*/ 1565 w 2200"/>
                <a:gd name="T11" fmla="*/ 817 h 2567"/>
                <a:gd name="T12" fmla="*/ 1944 w 2200"/>
                <a:gd name="T13" fmla="*/ 199 h 2567"/>
                <a:gd name="T14" fmla="*/ 2200 w 2200"/>
                <a:gd name="T15" fmla="*/ 0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0" h="2567">
                  <a:moveTo>
                    <a:pt x="23" y="2132"/>
                  </a:moveTo>
                  <a:cubicBezTo>
                    <a:pt x="11" y="2211"/>
                    <a:pt x="0" y="2291"/>
                    <a:pt x="23" y="2359"/>
                  </a:cubicBezTo>
                  <a:cubicBezTo>
                    <a:pt x="46" y="2427"/>
                    <a:pt x="98" y="2517"/>
                    <a:pt x="159" y="2540"/>
                  </a:cubicBezTo>
                  <a:cubicBezTo>
                    <a:pt x="220" y="2563"/>
                    <a:pt x="285" y="2567"/>
                    <a:pt x="386" y="2495"/>
                  </a:cubicBezTo>
                  <a:cubicBezTo>
                    <a:pt x="487" y="2423"/>
                    <a:pt x="570" y="2385"/>
                    <a:pt x="767" y="2105"/>
                  </a:cubicBezTo>
                  <a:cubicBezTo>
                    <a:pt x="964" y="1825"/>
                    <a:pt x="1369" y="1135"/>
                    <a:pt x="1565" y="817"/>
                  </a:cubicBezTo>
                  <a:cubicBezTo>
                    <a:pt x="1761" y="499"/>
                    <a:pt x="1838" y="335"/>
                    <a:pt x="1944" y="199"/>
                  </a:cubicBezTo>
                  <a:cubicBezTo>
                    <a:pt x="2050" y="63"/>
                    <a:pt x="2147" y="42"/>
                    <a:pt x="2200" y="0"/>
                  </a:cubicBezTo>
                </a:path>
              </a:pathLst>
            </a:custGeom>
            <a:grpFill/>
            <a:ln w="152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Freeform 12"/>
            <p:cNvSpPr>
              <a:spLocks/>
            </p:cNvSpPr>
            <p:nvPr/>
          </p:nvSpPr>
          <p:spPr bwMode="auto">
            <a:xfrm>
              <a:off x="2071" y="344"/>
              <a:ext cx="1036" cy="2658"/>
            </a:xfrm>
            <a:custGeom>
              <a:avLst/>
              <a:gdLst>
                <a:gd name="T0" fmla="*/ 834 w 1036"/>
                <a:gd name="T1" fmla="*/ 2200 h 2607"/>
                <a:gd name="T2" fmla="*/ 199 w 1036"/>
                <a:gd name="T3" fmla="*/ 2573 h 2607"/>
                <a:gd name="T4" fmla="*/ 14 w 1036"/>
                <a:gd name="T5" fmla="*/ 2407 h 2607"/>
                <a:gd name="T6" fmla="*/ 284 w 1036"/>
                <a:gd name="T7" fmla="*/ 1667 h 2607"/>
                <a:gd name="T8" fmla="*/ 1036 w 1036"/>
                <a:gd name="T9" fmla="*/ 0 h 2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2607">
                  <a:moveTo>
                    <a:pt x="834" y="2200"/>
                  </a:moveTo>
                  <a:cubicBezTo>
                    <a:pt x="728" y="2262"/>
                    <a:pt x="336" y="2539"/>
                    <a:pt x="199" y="2573"/>
                  </a:cubicBezTo>
                  <a:cubicBezTo>
                    <a:pt x="62" y="2607"/>
                    <a:pt x="0" y="2558"/>
                    <a:pt x="14" y="2407"/>
                  </a:cubicBezTo>
                  <a:cubicBezTo>
                    <a:pt x="28" y="2256"/>
                    <a:pt x="114" y="2068"/>
                    <a:pt x="284" y="1667"/>
                  </a:cubicBezTo>
                  <a:cubicBezTo>
                    <a:pt x="454" y="1266"/>
                    <a:pt x="879" y="347"/>
                    <a:pt x="1036" y="0"/>
                  </a:cubicBezTo>
                </a:path>
              </a:pathLst>
            </a:custGeom>
            <a:grpFill/>
            <a:ln w="152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AutoShape 9"/>
            <p:cNvSpPr>
              <a:spLocks noChangeArrowheads="1"/>
            </p:cNvSpPr>
            <p:nvPr/>
          </p:nvSpPr>
          <p:spPr bwMode="auto">
            <a:xfrm>
              <a:off x="785" y="2550"/>
              <a:ext cx="91" cy="91"/>
            </a:xfrm>
            <a:prstGeom prst="flowChartConnector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4535487" y="476250"/>
            <a:ext cx="144463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C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5118348" y="2715299"/>
            <a:ext cx="2496608" cy="2172291"/>
            <a:chOff x="3001" y="1589"/>
            <a:chExt cx="1662" cy="1491"/>
          </a:xfrm>
        </p:grpSpPr>
        <p:sp>
          <p:nvSpPr>
            <p:cNvPr id="13332" name="Freeform 20"/>
            <p:cNvSpPr>
              <a:spLocks/>
            </p:cNvSpPr>
            <p:nvPr/>
          </p:nvSpPr>
          <p:spPr bwMode="auto">
            <a:xfrm>
              <a:off x="3938" y="1589"/>
              <a:ext cx="725" cy="1491"/>
            </a:xfrm>
            <a:custGeom>
              <a:avLst/>
              <a:gdLst>
                <a:gd name="T0" fmla="*/ 798 w 798"/>
                <a:gd name="T1" fmla="*/ 1084 h 1532"/>
                <a:gd name="T2" fmla="*/ 368 w 798"/>
                <a:gd name="T3" fmla="*/ 1368 h 1532"/>
                <a:gd name="T4" fmla="*/ 39 w 798"/>
                <a:gd name="T5" fmla="*/ 1304 h 1532"/>
                <a:gd name="T6" fmla="*/ 604 w 798"/>
                <a:gd name="T7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1532">
                  <a:moveTo>
                    <a:pt x="798" y="1084"/>
                  </a:moveTo>
                  <a:cubicBezTo>
                    <a:pt x="726" y="1131"/>
                    <a:pt x="494" y="1331"/>
                    <a:pt x="368" y="1368"/>
                  </a:cubicBezTo>
                  <a:cubicBezTo>
                    <a:pt x="242" y="1405"/>
                    <a:pt x="0" y="1532"/>
                    <a:pt x="39" y="1304"/>
                  </a:cubicBezTo>
                  <a:cubicBezTo>
                    <a:pt x="78" y="1076"/>
                    <a:pt x="510" y="217"/>
                    <a:pt x="604" y="0"/>
                  </a:cubicBezTo>
                </a:path>
              </a:pathLst>
            </a:custGeom>
            <a:noFill/>
            <a:ln w="152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Freeform 21"/>
            <p:cNvSpPr>
              <a:spLocks/>
            </p:cNvSpPr>
            <p:nvPr/>
          </p:nvSpPr>
          <p:spPr bwMode="auto">
            <a:xfrm>
              <a:off x="3047" y="1676"/>
              <a:ext cx="1391" cy="1319"/>
            </a:xfrm>
            <a:custGeom>
              <a:avLst/>
              <a:gdLst>
                <a:gd name="T0" fmla="*/ 24 w 1391"/>
                <a:gd name="T1" fmla="*/ 891 h 1319"/>
                <a:gd name="T2" fmla="*/ 24 w 1391"/>
                <a:gd name="T3" fmla="*/ 1126 h 1319"/>
                <a:gd name="T4" fmla="*/ 166 w 1391"/>
                <a:gd name="T5" fmla="*/ 1313 h 1319"/>
                <a:gd name="T6" fmla="*/ 586 w 1391"/>
                <a:gd name="T7" fmla="*/ 1088 h 1319"/>
                <a:gd name="T8" fmla="*/ 1391 w 1391"/>
                <a:gd name="T9" fmla="*/ 0 h 1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1" h="1319">
                  <a:moveTo>
                    <a:pt x="24" y="891"/>
                  </a:moveTo>
                  <a:cubicBezTo>
                    <a:pt x="11" y="972"/>
                    <a:pt x="0" y="1055"/>
                    <a:pt x="24" y="1126"/>
                  </a:cubicBezTo>
                  <a:cubicBezTo>
                    <a:pt x="48" y="1196"/>
                    <a:pt x="72" y="1319"/>
                    <a:pt x="166" y="1313"/>
                  </a:cubicBezTo>
                  <a:cubicBezTo>
                    <a:pt x="260" y="1307"/>
                    <a:pt x="382" y="1307"/>
                    <a:pt x="586" y="1088"/>
                  </a:cubicBezTo>
                  <a:cubicBezTo>
                    <a:pt x="790" y="869"/>
                    <a:pt x="1223" y="227"/>
                    <a:pt x="1391" y="0"/>
                  </a:cubicBezTo>
                </a:path>
              </a:pathLst>
            </a:custGeom>
            <a:noFill/>
            <a:ln w="152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AutoShape 22"/>
            <p:cNvSpPr>
              <a:spLocks noChangeArrowheads="1"/>
            </p:cNvSpPr>
            <p:nvPr/>
          </p:nvSpPr>
          <p:spPr bwMode="auto">
            <a:xfrm>
              <a:off x="3001" y="2574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4211960" y="4037012"/>
            <a:ext cx="144463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C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>
            <a:off x="7241393" y="2685101"/>
            <a:ext cx="144463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C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963046" y="4055259"/>
            <a:ext cx="144463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C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7479803" y="4199722"/>
            <a:ext cx="144463" cy="144463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C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 rot="12875164">
            <a:off x="1171252" y="4417622"/>
            <a:ext cx="649288" cy="144462"/>
          </a:xfrm>
          <a:prstGeom prst="homePlate">
            <a:avLst>
              <a:gd name="adj" fmla="val 11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1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grpId="4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171 -0.02199 L -0.02761 -0.01273 L -0.0224 0.02616 L -0.00938 0.04885 L 0.00659 0.06482 L 0.0276 0.06343 C 0.04166 0.05764 0.05538 0.04005 0.08472 0.00741 C 0.10902 -0.03078 0.13437 -0.08425 0.17343 -0.16597 L 0.31927 -0.48333 L 0.33628 -0.5206 L 0.36527 -0.54722 " pathEditMode="relative" rAng="0" ptsTypes="FAAAAfaFAAF">
                                      <p:cBhvr>
                                        <p:cTn id="6" dur="10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45" y="-2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36527 -0.54722 C 0.29652 -0.3419 0.22864 -0.13982 0.20416 -0.0375 C 0.17968 0.06528 0.19739 0.06643 0.2177 0.06782 C 0.23819 0.06921 0.30347 -0.00926 0.32604 -0.02917 " pathEditMode="relative" rAng="0" ptsTypes="aaaa">
                                      <p:cBhvr>
                                        <p:cTn id="9" dur="10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88" y="3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66475 -0.2324 C 0.64461 -0.19583 0.57882 -0.06296 0.54253 -0.01273 C 0.50625 0.03774 0.46649 0.06922 0.44722 0.06991 C 0.42795 0.07061 0.4309 0.00788 0.42656 -0.00833 " pathEditMode="relative" rAng="0" ptsTypes="aaaa">
                                      <p:cBhvr>
                                        <p:cTn id="12" dur="3000" spd="-100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10" y="1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66233 -0.22824 C 0.64861 -0.18472 0.58768 -0.01319 0.58021 0.0331 C 0.57274 0.0794 0.59792 0.05718 0.61788 0.04884 C 0.63785 0.04051 0.68663 -0.00579 0.70035 -0.01667 " pathEditMode="relative" rAng="0" ptsTypes="aaaa">
                                      <p:cBhvr>
                                        <p:cTn id="15" dur="10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7" y="1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1" animBg="1"/>
      <p:bldP spid="13330" grpId="2" animBg="1"/>
      <p:bldP spid="13330" grpId="3" animBg="1"/>
      <p:bldP spid="13330" grpId="4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04664"/>
            <a:ext cx="576786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Лес, точно терем расписной,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Лиловый, золотой, багряный,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Весёлой пестрою стеной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Стоит над светлою поляной.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Берёзы жёлтою резьбой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Блестят в лазури голубой…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78904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Назовите однородные члены предложения.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Спишите.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Подчеркните </a:t>
            </a:r>
            <a:r>
              <a:rPr lang="ru-RU" sz="2400" b="1" dirty="0" smtClean="0">
                <a:solidFill>
                  <a:srgbClr val="FF0000"/>
                </a:solidFill>
              </a:rPr>
              <a:t>орфограммы.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Определите падеж имен существительных.</a:t>
            </a:r>
          </a:p>
          <a:p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9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7248" y="401914"/>
            <a:ext cx="2468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Ответьте на вопросы.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7522" y="980728"/>
            <a:ext cx="619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На какие вопросы отвечает имя существительное в </a:t>
            </a:r>
            <a:r>
              <a:rPr lang="ru-RU" b="1" dirty="0" err="1" smtClean="0">
                <a:solidFill>
                  <a:srgbClr val="FF0000"/>
                </a:solidFill>
              </a:rPr>
              <a:t>И.п</a:t>
            </a:r>
            <a:r>
              <a:rPr lang="ru-RU" b="1" dirty="0" smtClean="0">
                <a:solidFill>
                  <a:srgbClr val="FF0000"/>
                </a:solidFill>
              </a:rPr>
              <a:t>.?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5955" y="980728"/>
            <a:ext cx="125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Кто? Что?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52680" y="1981268"/>
            <a:ext cx="5462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Какого рода, происхождения человек или предмет.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11759" y="1488726"/>
            <a:ext cx="1353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Кого? Что?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02620" y="2370286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 </a:t>
            </a:r>
            <a:r>
              <a:rPr lang="ru-RU" b="1" dirty="0" err="1" smtClean="0"/>
              <a:t>И.п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45955" y="2744225"/>
            <a:ext cx="1444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Кого? Чего?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740" y="1488726"/>
            <a:ext cx="619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На какие вопросы отвечает имя существительное в </a:t>
            </a:r>
            <a:r>
              <a:rPr lang="ru-RU" b="1" dirty="0" err="1" smtClean="0">
                <a:solidFill>
                  <a:srgbClr val="00B050"/>
                </a:solidFill>
              </a:rPr>
              <a:t>В.п</a:t>
            </a:r>
            <a:r>
              <a:rPr lang="ru-RU" b="1" dirty="0" smtClean="0">
                <a:solidFill>
                  <a:srgbClr val="00B050"/>
                </a:solidFill>
              </a:rPr>
              <a:t>.?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592" y="1964851"/>
            <a:ext cx="2574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На что указывает </a:t>
            </a:r>
            <a:r>
              <a:rPr lang="ru-RU" b="1" dirty="0" err="1" smtClean="0">
                <a:solidFill>
                  <a:srgbClr val="7030A0"/>
                </a:solidFill>
              </a:rPr>
              <a:t>Р.п</a:t>
            </a:r>
            <a:r>
              <a:rPr lang="ru-RU" b="1" dirty="0" smtClean="0">
                <a:solidFill>
                  <a:srgbClr val="7030A0"/>
                </a:solidFill>
              </a:rPr>
              <a:t>.?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314" y="2379289"/>
            <a:ext cx="7628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каком падеже имя 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существительное в  </a:t>
            </a:r>
            <a:r>
              <a:rPr lang="ru-RU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ед.ч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имеет начальную форму?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522" y="2744225"/>
            <a:ext cx="6119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На какие вопросы отвечает имя существительное в Р.П.?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9065" y="3172298"/>
            <a:ext cx="4691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От какого слова образовано название </a:t>
            </a:r>
            <a:r>
              <a:rPr lang="ru-RU" b="1" dirty="0" err="1" smtClean="0">
                <a:solidFill>
                  <a:srgbClr val="00B0F0"/>
                </a:solidFill>
              </a:rPr>
              <a:t>Д.п</a:t>
            </a:r>
            <a:r>
              <a:rPr lang="ru-RU" b="1" dirty="0" smtClean="0">
                <a:solidFill>
                  <a:srgbClr val="00B0F0"/>
                </a:solidFill>
              </a:rPr>
              <a:t>.?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44388" y="4077072"/>
            <a:ext cx="1556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Кому? Чему?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65380" y="3144139"/>
            <a:ext cx="80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Дать. 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45597" y="3578275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Винить.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6580" y="4077072"/>
            <a:ext cx="6119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На какие вопросы отвечает имя существительное в </a:t>
            </a:r>
            <a:r>
              <a:rPr lang="ru-RU" b="1" dirty="0" err="1" smtClean="0">
                <a:solidFill>
                  <a:srgbClr val="FF0000"/>
                </a:solidFill>
              </a:rPr>
              <a:t>Д.п</a:t>
            </a:r>
            <a:r>
              <a:rPr lang="ru-RU" b="1" dirty="0" smtClean="0">
                <a:solidFill>
                  <a:srgbClr val="FF0000"/>
                </a:solidFill>
              </a:rPr>
              <a:t>.?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0644" y="3578275"/>
            <a:ext cx="4691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От какого слова образовано название </a:t>
            </a:r>
            <a:r>
              <a:rPr lang="ru-RU" b="1" dirty="0" err="1" smtClean="0">
                <a:solidFill>
                  <a:srgbClr val="7030A0"/>
                </a:solidFill>
              </a:rPr>
              <a:t>В.п</a:t>
            </a:r>
            <a:r>
              <a:rPr lang="ru-RU" b="1" dirty="0" smtClean="0">
                <a:solidFill>
                  <a:srgbClr val="7030A0"/>
                </a:solidFill>
              </a:rPr>
              <a:t>.?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88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8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781800" cy="109614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Arial Narrow" pitchFamily="34" charset="0"/>
                <a:cs typeface="Arial" pitchFamily="34" charset="0"/>
              </a:rPr>
              <a:t>С. 33</a:t>
            </a:r>
            <a:br>
              <a:rPr lang="ru-RU" sz="3200" dirty="0" smtClean="0">
                <a:latin typeface="Arial Narrow" pitchFamily="34" charset="0"/>
                <a:cs typeface="Arial" pitchFamily="34" charset="0"/>
              </a:rPr>
            </a:br>
            <a:r>
              <a:rPr lang="ru-RU" sz="3200" dirty="0" smtClean="0">
                <a:latin typeface="Arial Narrow" pitchFamily="34" charset="0"/>
                <a:cs typeface="Arial" pitchFamily="34" charset="0"/>
              </a:rPr>
              <a:t>Сообщение профессора </a:t>
            </a:r>
            <a:r>
              <a:rPr lang="ru-RU" sz="3200" dirty="0" err="1" smtClean="0">
                <a:latin typeface="Arial Narrow" pitchFamily="34" charset="0"/>
                <a:cs typeface="Arial" pitchFamily="34" charset="0"/>
              </a:rPr>
              <a:t>Самоварова</a:t>
            </a:r>
            <a:endParaRPr lang="ru-RU" sz="32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8149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От какого слова образовано название Т.п.?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5896" y="2042100"/>
            <a:ext cx="1847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Творить 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05233" y="3088540"/>
            <a:ext cx="2709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</a:rPr>
              <a:t>Кем? Чем?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3717032"/>
            <a:ext cx="19415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Творцом</a:t>
            </a:r>
          </a:p>
          <a:p>
            <a:r>
              <a:rPr lang="ru-RU" sz="2800" dirty="0" smtClean="0">
                <a:latin typeface="Arial Narrow" pitchFamily="34" charset="0"/>
              </a:rPr>
              <a:t>Солдатом</a:t>
            </a:r>
          </a:p>
          <a:p>
            <a:r>
              <a:rPr lang="ru-RU" sz="2800" dirty="0" smtClean="0">
                <a:latin typeface="Arial Narrow" pitchFamily="34" charset="0"/>
              </a:rPr>
              <a:t>Поваром</a:t>
            </a:r>
          </a:p>
          <a:p>
            <a:r>
              <a:rPr lang="ru-RU" sz="2800" dirty="0" smtClean="0">
                <a:latin typeface="Arial Narrow" pitchFamily="34" charset="0"/>
              </a:rPr>
              <a:t>Учителем</a:t>
            </a:r>
          </a:p>
          <a:p>
            <a:r>
              <a:rPr lang="ru-RU" sz="2800" dirty="0" smtClean="0">
                <a:latin typeface="Arial Narrow" pitchFamily="34" charset="0"/>
              </a:rPr>
              <a:t>Строителем 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9409" y="3717031"/>
            <a:ext cx="163859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Рукой </a:t>
            </a:r>
          </a:p>
          <a:p>
            <a:r>
              <a:rPr lang="ru-RU" sz="2800" dirty="0" smtClean="0">
                <a:latin typeface="Arial Narrow" pitchFamily="34" charset="0"/>
              </a:rPr>
              <a:t>Головой </a:t>
            </a:r>
          </a:p>
          <a:p>
            <a:r>
              <a:rPr lang="ru-RU" sz="2800" dirty="0" smtClean="0">
                <a:latin typeface="Arial Narrow" pitchFamily="34" charset="0"/>
              </a:rPr>
              <a:t>Ногой </a:t>
            </a:r>
          </a:p>
          <a:p>
            <a:r>
              <a:rPr lang="ru-RU" sz="2800" dirty="0" smtClean="0">
                <a:latin typeface="Arial Narrow" pitchFamily="34" charset="0"/>
              </a:rPr>
              <a:t>Молотком </a:t>
            </a:r>
          </a:p>
          <a:p>
            <a:r>
              <a:rPr lang="ru-RU" sz="2800" dirty="0" smtClean="0">
                <a:latin typeface="Arial Narrow" pitchFamily="34" charset="0"/>
              </a:rPr>
              <a:t>Домом  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3" y="2626875"/>
            <a:ext cx="8134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На какие вопросы отвечает имя существительное в Т.п</a:t>
            </a:r>
            <a:r>
              <a:rPr lang="ru-RU" sz="2400" b="1" dirty="0" smtClean="0">
                <a:solidFill>
                  <a:srgbClr val="7030A0"/>
                </a:solidFill>
              </a:rPr>
              <a:t>.?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87777" y="3796426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46646" y="4664761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662280" y="4271356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56676" y="3863548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878466" y="5603760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72179" y="5085184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450610" y="4637245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563888" y="4271356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434795" y="5603760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878365" y="5085184"/>
            <a:ext cx="504056" cy="36004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59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6903" y="4283833"/>
            <a:ext cx="1714500" cy="13716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531" y="879104"/>
            <a:ext cx="1771650" cy="1371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5123450"/>
            <a:ext cx="1556370" cy="15563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3839" y="707654"/>
            <a:ext cx="1190625" cy="17145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783" y="2492896"/>
            <a:ext cx="1512168" cy="110347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1471967"/>
            <a:ext cx="607621" cy="314533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4859" y="4969633"/>
            <a:ext cx="1847002" cy="171018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2643310"/>
            <a:ext cx="839043" cy="12096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3665314"/>
            <a:ext cx="1960637" cy="27436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8050" y="254236"/>
            <a:ext cx="9070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Составьте словосочетания с именами существительными в Т.п.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17411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404664"/>
            <a:ext cx="3240360" cy="592088"/>
          </a:xfrm>
        </p:spPr>
        <p:txBody>
          <a:bodyPr>
            <a:noAutofit/>
          </a:bodyPr>
          <a:lstStyle/>
          <a:p>
            <a:r>
              <a:rPr lang="ru-RU" sz="3600" dirty="0" smtClean="0"/>
              <a:t>С. 46 упр. 67 РТ</a:t>
            </a:r>
            <a:endParaRPr lang="ru-RU" sz="36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131840" y="1159563"/>
            <a:ext cx="2664296" cy="5920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dirty="0" smtClean="0"/>
              <a:t>С. 33 упр. 58</a:t>
            </a:r>
            <a:endParaRPr lang="ru-RU" sz="3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987824" y="404664"/>
            <a:ext cx="2664296" cy="5920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smtClean="0"/>
              <a:t>С. 46 упр. 67</a:t>
            </a:r>
            <a:endParaRPr lang="ru-RU" sz="36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135153" y="2060848"/>
            <a:ext cx="2664296" cy="18162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600" dirty="0" smtClean="0"/>
              <a:t>д/з</a:t>
            </a:r>
          </a:p>
          <a:p>
            <a:pPr algn="ctr"/>
            <a:r>
              <a:rPr lang="ru-RU" sz="3600" dirty="0" smtClean="0"/>
              <a:t>С.47 упр. 69 РТ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1095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82</TotalTime>
  <Words>212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NewsPrint</vt:lpstr>
      <vt:lpstr>Презентация PowerPoint</vt:lpstr>
      <vt:lpstr>Презентация PowerPoint</vt:lpstr>
      <vt:lpstr>Презентация PowerPoint</vt:lpstr>
      <vt:lpstr>С. 33 Сообщение профессора Самоварова</vt:lpstr>
      <vt:lpstr>Презентация PowerPoint</vt:lpstr>
      <vt:lpstr>С. 46 упр. 67 РТ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Лена</cp:lastModifiedBy>
  <cp:revision>20</cp:revision>
  <dcterms:modified xsi:type="dcterms:W3CDTF">2015-02-11T13:07:58Z</dcterms:modified>
</cp:coreProperties>
</file>