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85" r:id="rId3"/>
    <p:sldId id="286" r:id="rId4"/>
    <p:sldId id="287" r:id="rId5"/>
    <p:sldId id="257" r:id="rId6"/>
    <p:sldId id="266" r:id="rId7"/>
    <p:sldId id="261" r:id="rId8"/>
    <p:sldId id="262" r:id="rId9"/>
    <p:sldId id="264" r:id="rId10"/>
    <p:sldId id="265" r:id="rId11"/>
    <p:sldId id="277" r:id="rId12"/>
    <p:sldId id="279" r:id="rId13"/>
    <p:sldId id="280" r:id="rId14"/>
    <p:sldId id="283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33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 autoAdjust="0"/>
    <p:restoredTop sz="94633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gif"/><Relationship Id="rId4" Type="http://schemas.openxmlformats.org/officeDocument/2006/relationships/image" Target="../media/image4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Рисунок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85800"/>
            <a:ext cx="8839200" cy="5638800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grpSp>
        <p:nvGrpSpPr>
          <p:cNvPr id="5" name="Group 9"/>
          <p:cNvGrpSpPr>
            <a:grpSpLocks/>
          </p:cNvGrpSpPr>
          <p:nvPr userDrawn="1"/>
        </p:nvGrpSpPr>
        <p:grpSpPr bwMode="auto">
          <a:xfrm>
            <a:off x="914400" y="1219200"/>
            <a:ext cx="7315200" cy="4572000"/>
            <a:chOff x="96" y="509"/>
            <a:chExt cx="5328" cy="3567"/>
          </a:xfrm>
        </p:grpSpPr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252" y="509"/>
              <a:ext cx="630" cy="3549"/>
              <a:chOff x="252" y="509"/>
              <a:chExt cx="630" cy="3549"/>
            </a:xfrm>
          </p:grpSpPr>
          <p:sp>
            <p:nvSpPr>
              <p:cNvPr id="55" name="Line 11"/>
              <p:cNvSpPr>
                <a:spLocks noChangeShapeType="1"/>
              </p:cNvSpPr>
              <p:nvPr/>
            </p:nvSpPr>
            <p:spPr bwMode="auto">
              <a:xfrm flipV="1">
                <a:off x="252" y="516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56" name="Line 12"/>
              <p:cNvSpPr>
                <a:spLocks noChangeShapeType="1"/>
              </p:cNvSpPr>
              <p:nvPr/>
            </p:nvSpPr>
            <p:spPr bwMode="auto">
              <a:xfrm flipV="1">
                <a:off x="456" y="509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57" name="Line 13"/>
              <p:cNvSpPr>
                <a:spLocks noChangeShapeType="1"/>
              </p:cNvSpPr>
              <p:nvPr/>
            </p:nvSpPr>
            <p:spPr bwMode="auto">
              <a:xfrm flipV="1">
                <a:off x="672" y="528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58" name="Line 14"/>
              <p:cNvSpPr>
                <a:spLocks noChangeShapeType="1"/>
              </p:cNvSpPr>
              <p:nvPr/>
            </p:nvSpPr>
            <p:spPr bwMode="auto">
              <a:xfrm flipV="1">
                <a:off x="882" y="528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</p:grpSp>
        <p:grpSp>
          <p:nvGrpSpPr>
            <p:cNvPr id="7" name="Group 15"/>
            <p:cNvGrpSpPr>
              <a:grpSpLocks/>
            </p:cNvGrpSpPr>
            <p:nvPr/>
          </p:nvGrpSpPr>
          <p:grpSpPr bwMode="auto">
            <a:xfrm rot="5400000">
              <a:off x="1185" y="-393"/>
              <a:ext cx="3198" cy="5328"/>
              <a:chOff x="1634" y="774"/>
              <a:chExt cx="3666" cy="4099"/>
            </a:xfrm>
          </p:grpSpPr>
          <p:grpSp>
            <p:nvGrpSpPr>
              <p:cNvPr id="35" name="Group 16"/>
              <p:cNvGrpSpPr>
                <a:grpSpLocks/>
              </p:cNvGrpSpPr>
              <p:nvPr/>
            </p:nvGrpSpPr>
            <p:grpSpPr bwMode="auto">
              <a:xfrm>
                <a:off x="1634" y="783"/>
                <a:ext cx="734" cy="4090"/>
                <a:chOff x="1634" y="783"/>
                <a:chExt cx="734" cy="4090"/>
              </a:xfrm>
            </p:grpSpPr>
            <p:sp>
              <p:nvSpPr>
                <p:cNvPr id="51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1634" y="824"/>
                  <a:ext cx="0" cy="4049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52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1880" y="783"/>
                  <a:ext cx="0" cy="4049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53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2123" y="807"/>
                  <a:ext cx="0" cy="4049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54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2368" y="816"/>
                  <a:ext cx="0" cy="4049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</p:grpSp>
          <p:grpSp>
            <p:nvGrpSpPr>
              <p:cNvPr id="36" name="Group 21"/>
              <p:cNvGrpSpPr>
                <a:grpSpLocks/>
              </p:cNvGrpSpPr>
              <p:nvPr/>
            </p:nvGrpSpPr>
            <p:grpSpPr bwMode="auto">
              <a:xfrm>
                <a:off x="2604" y="774"/>
                <a:ext cx="734" cy="4090"/>
                <a:chOff x="1634" y="785"/>
                <a:chExt cx="734" cy="4090"/>
              </a:xfrm>
            </p:grpSpPr>
            <p:sp>
              <p:nvSpPr>
                <p:cNvPr id="47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634" y="826"/>
                  <a:ext cx="0" cy="4049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8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1880" y="785"/>
                  <a:ext cx="0" cy="4049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9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2123" y="807"/>
                  <a:ext cx="0" cy="4049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50" name="Line 25"/>
                <p:cNvSpPr>
                  <a:spLocks noChangeShapeType="1"/>
                </p:cNvSpPr>
                <p:nvPr/>
              </p:nvSpPr>
              <p:spPr bwMode="auto">
                <a:xfrm flipV="1">
                  <a:off x="2368" y="818"/>
                  <a:ext cx="0" cy="4049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</p:grpSp>
          <p:grpSp>
            <p:nvGrpSpPr>
              <p:cNvPr id="37" name="Group 26"/>
              <p:cNvGrpSpPr>
                <a:grpSpLocks/>
              </p:cNvGrpSpPr>
              <p:nvPr/>
            </p:nvGrpSpPr>
            <p:grpSpPr bwMode="auto">
              <a:xfrm>
                <a:off x="3598" y="783"/>
                <a:ext cx="734" cy="4090"/>
                <a:chOff x="1639" y="783"/>
                <a:chExt cx="734" cy="4090"/>
              </a:xfrm>
            </p:grpSpPr>
            <p:sp>
              <p:nvSpPr>
                <p:cNvPr id="43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1639" y="824"/>
                  <a:ext cx="0" cy="4049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4" name="Line 28"/>
                <p:cNvSpPr>
                  <a:spLocks noChangeShapeType="1"/>
                </p:cNvSpPr>
                <p:nvPr/>
              </p:nvSpPr>
              <p:spPr bwMode="auto">
                <a:xfrm flipV="1">
                  <a:off x="1883" y="783"/>
                  <a:ext cx="0" cy="4049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5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2126" y="807"/>
                  <a:ext cx="0" cy="4049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6" name="Line 30"/>
                <p:cNvSpPr>
                  <a:spLocks noChangeShapeType="1"/>
                </p:cNvSpPr>
                <p:nvPr/>
              </p:nvSpPr>
              <p:spPr bwMode="auto">
                <a:xfrm flipV="1">
                  <a:off x="2373" y="816"/>
                  <a:ext cx="0" cy="4049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</p:grpSp>
          <p:grpSp>
            <p:nvGrpSpPr>
              <p:cNvPr id="38" name="Group 31"/>
              <p:cNvGrpSpPr>
                <a:grpSpLocks/>
              </p:cNvGrpSpPr>
              <p:nvPr/>
            </p:nvGrpSpPr>
            <p:grpSpPr bwMode="auto">
              <a:xfrm>
                <a:off x="4565" y="774"/>
                <a:ext cx="735" cy="4090"/>
                <a:chOff x="1636" y="785"/>
                <a:chExt cx="735" cy="4090"/>
              </a:xfrm>
            </p:grpSpPr>
            <p:sp>
              <p:nvSpPr>
                <p:cNvPr id="39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1636" y="826"/>
                  <a:ext cx="0" cy="4049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0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1881" y="785"/>
                  <a:ext cx="0" cy="4049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1" name="Line 34"/>
                <p:cNvSpPr>
                  <a:spLocks noChangeShapeType="1"/>
                </p:cNvSpPr>
                <p:nvPr/>
              </p:nvSpPr>
              <p:spPr bwMode="auto">
                <a:xfrm flipV="1">
                  <a:off x="2126" y="807"/>
                  <a:ext cx="0" cy="4049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  <p:sp>
              <p:nvSpPr>
                <p:cNvPr id="42" name="Line 35"/>
                <p:cNvSpPr>
                  <a:spLocks noChangeShapeType="1"/>
                </p:cNvSpPr>
                <p:nvPr/>
              </p:nvSpPr>
              <p:spPr bwMode="auto">
                <a:xfrm flipV="1">
                  <a:off x="2371" y="818"/>
                  <a:ext cx="0" cy="4049"/>
                </a:xfrm>
                <a:prstGeom prst="line">
                  <a:avLst/>
                </a:prstGeom>
                <a:noFill/>
                <a:ln w="12700">
                  <a:solidFill>
                    <a:srgbClr val="3333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 dirty="0"/>
                </a:p>
              </p:txBody>
            </p:sp>
          </p:grpSp>
        </p:grpSp>
        <p:grpSp>
          <p:nvGrpSpPr>
            <p:cNvPr id="8" name="Group 36"/>
            <p:cNvGrpSpPr>
              <a:grpSpLocks/>
            </p:cNvGrpSpPr>
            <p:nvPr/>
          </p:nvGrpSpPr>
          <p:grpSpPr bwMode="auto">
            <a:xfrm>
              <a:off x="1104" y="528"/>
              <a:ext cx="630" cy="3548"/>
              <a:chOff x="252" y="509"/>
              <a:chExt cx="630" cy="3548"/>
            </a:xfrm>
          </p:grpSpPr>
          <p:sp>
            <p:nvSpPr>
              <p:cNvPr id="31" name="Line 37"/>
              <p:cNvSpPr>
                <a:spLocks noChangeShapeType="1"/>
              </p:cNvSpPr>
              <p:nvPr/>
            </p:nvSpPr>
            <p:spPr bwMode="auto">
              <a:xfrm flipV="1">
                <a:off x="252" y="516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32" name="Line 38"/>
              <p:cNvSpPr>
                <a:spLocks noChangeShapeType="1"/>
              </p:cNvSpPr>
              <p:nvPr/>
            </p:nvSpPr>
            <p:spPr bwMode="auto">
              <a:xfrm flipV="1">
                <a:off x="456" y="509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33" name="Line 39"/>
              <p:cNvSpPr>
                <a:spLocks noChangeShapeType="1"/>
              </p:cNvSpPr>
              <p:nvPr/>
            </p:nvSpPr>
            <p:spPr bwMode="auto">
              <a:xfrm flipV="1">
                <a:off x="672" y="527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34" name="Line 40"/>
              <p:cNvSpPr>
                <a:spLocks noChangeShapeType="1"/>
              </p:cNvSpPr>
              <p:nvPr/>
            </p:nvSpPr>
            <p:spPr bwMode="auto">
              <a:xfrm flipV="1">
                <a:off x="882" y="527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</p:grpSp>
        <p:grpSp>
          <p:nvGrpSpPr>
            <p:cNvPr id="10" name="Group 41"/>
            <p:cNvGrpSpPr>
              <a:grpSpLocks/>
            </p:cNvGrpSpPr>
            <p:nvPr/>
          </p:nvGrpSpPr>
          <p:grpSpPr bwMode="auto">
            <a:xfrm>
              <a:off x="1968" y="528"/>
              <a:ext cx="630" cy="3548"/>
              <a:chOff x="252" y="509"/>
              <a:chExt cx="630" cy="3548"/>
            </a:xfrm>
          </p:grpSpPr>
          <p:sp>
            <p:nvSpPr>
              <p:cNvPr id="27" name="Line 42"/>
              <p:cNvSpPr>
                <a:spLocks noChangeShapeType="1"/>
              </p:cNvSpPr>
              <p:nvPr/>
            </p:nvSpPr>
            <p:spPr bwMode="auto">
              <a:xfrm flipV="1">
                <a:off x="252" y="516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28" name="Line 43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29" name="Line 44"/>
              <p:cNvSpPr>
                <a:spLocks noChangeShapeType="1"/>
              </p:cNvSpPr>
              <p:nvPr/>
            </p:nvSpPr>
            <p:spPr bwMode="auto">
              <a:xfrm flipV="1">
                <a:off x="672" y="527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30" name="Line 45"/>
              <p:cNvSpPr>
                <a:spLocks noChangeShapeType="1"/>
              </p:cNvSpPr>
              <p:nvPr/>
            </p:nvSpPr>
            <p:spPr bwMode="auto">
              <a:xfrm flipV="1">
                <a:off x="882" y="527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</p:grpSp>
        <p:grpSp>
          <p:nvGrpSpPr>
            <p:cNvPr id="11" name="Group 46"/>
            <p:cNvGrpSpPr>
              <a:grpSpLocks/>
            </p:cNvGrpSpPr>
            <p:nvPr/>
          </p:nvGrpSpPr>
          <p:grpSpPr bwMode="auto">
            <a:xfrm>
              <a:off x="2832" y="528"/>
              <a:ext cx="630" cy="3548"/>
              <a:chOff x="252" y="509"/>
              <a:chExt cx="630" cy="3548"/>
            </a:xfrm>
          </p:grpSpPr>
          <p:sp>
            <p:nvSpPr>
              <p:cNvPr id="23" name="Line 47"/>
              <p:cNvSpPr>
                <a:spLocks noChangeShapeType="1"/>
              </p:cNvSpPr>
              <p:nvPr/>
            </p:nvSpPr>
            <p:spPr bwMode="auto">
              <a:xfrm flipV="1">
                <a:off x="252" y="516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24" name="Line 48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25" name="Line 49"/>
              <p:cNvSpPr>
                <a:spLocks noChangeShapeType="1"/>
              </p:cNvSpPr>
              <p:nvPr/>
            </p:nvSpPr>
            <p:spPr bwMode="auto">
              <a:xfrm flipV="1">
                <a:off x="670" y="527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26" name="Line 50"/>
              <p:cNvSpPr>
                <a:spLocks noChangeShapeType="1"/>
              </p:cNvSpPr>
              <p:nvPr/>
            </p:nvSpPr>
            <p:spPr bwMode="auto">
              <a:xfrm flipV="1">
                <a:off x="882" y="527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</p:grpSp>
        <p:grpSp>
          <p:nvGrpSpPr>
            <p:cNvPr id="12" name="Group 51"/>
            <p:cNvGrpSpPr>
              <a:grpSpLocks/>
            </p:cNvGrpSpPr>
            <p:nvPr/>
          </p:nvGrpSpPr>
          <p:grpSpPr bwMode="auto">
            <a:xfrm>
              <a:off x="3660" y="528"/>
              <a:ext cx="629" cy="3548"/>
              <a:chOff x="253" y="509"/>
              <a:chExt cx="629" cy="3548"/>
            </a:xfrm>
          </p:grpSpPr>
          <p:sp>
            <p:nvSpPr>
              <p:cNvPr id="19" name="Line 52"/>
              <p:cNvSpPr>
                <a:spLocks noChangeShapeType="1"/>
              </p:cNvSpPr>
              <p:nvPr/>
            </p:nvSpPr>
            <p:spPr bwMode="auto">
              <a:xfrm flipV="1">
                <a:off x="253" y="516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20" name="Line 53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21" name="Line 54"/>
              <p:cNvSpPr>
                <a:spLocks noChangeShapeType="1"/>
              </p:cNvSpPr>
              <p:nvPr/>
            </p:nvSpPr>
            <p:spPr bwMode="auto">
              <a:xfrm flipV="1">
                <a:off x="671" y="527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22" name="Line 55"/>
              <p:cNvSpPr>
                <a:spLocks noChangeShapeType="1"/>
              </p:cNvSpPr>
              <p:nvPr/>
            </p:nvSpPr>
            <p:spPr bwMode="auto">
              <a:xfrm flipV="1">
                <a:off x="882" y="527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</p:grpSp>
        <p:grpSp>
          <p:nvGrpSpPr>
            <p:cNvPr id="13" name="Group 56"/>
            <p:cNvGrpSpPr>
              <a:grpSpLocks/>
            </p:cNvGrpSpPr>
            <p:nvPr/>
          </p:nvGrpSpPr>
          <p:grpSpPr bwMode="auto">
            <a:xfrm>
              <a:off x="4505" y="528"/>
              <a:ext cx="630" cy="3548"/>
              <a:chOff x="252" y="509"/>
              <a:chExt cx="630" cy="3548"/>
            </a:xfrm>
          </p:grpSpPr>
          <p:sp>
            <p:nvSpPr>
              <p:cNvPr id="14" name="Line 57"/>
              <p:cNvSpPr>
                <a:spLocks noChangeShapeType="1"/>
              </p:cNvSpPr>
              <p:nvPr/>
            </p:nvSpPr>
            <p:spPr bwMode="auto">
              <a:xfrm flipV="1">
                <a:off x="252" y="516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5" name="Line 58"/>
              <p:cNvSpPr>
                <a:spLocks noChangeShapeType="1"/>
              </p:cNvSpPr>
              <p:nvPr/>
            </p:nvSpPr>
            <p:spPr bwMode="auto">
              <a:xfrm flipV="1">
                <a:off x="455" y="509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6" name="Line 59"/>
              <p:cNvSpPr>
                <a:spLocks noChangeShapeType="1"/>
              </p:cNvSpPr>
              <p:nvPr/>
            </p:nvSpPr>
            <p:spPr bwMode="auto">
              <a:xfrm flipV="1">
                <a:off x="670" y="527"/>
                <a:ext cx="0" cy="3530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  <p:sp>
            <p:nvSpPr>
              <p:cNvPr id="18" name="Line 60"/>
              <p:cNvSpPr>
                <a:spLocks noChangeShapeType="1"/>
              </p:cNvSpPr>
              <p:nvPr/>
            </p:nvSpPr>
            <p:spPr bwMode="auto">
              <a:xfrm flipV="1">
                <a:off x="882" y="527"/>
                <a:ext cx="0" cy="3529"/>
              </a:xfrm>
              <a:prstGeom prst="line">
                <a:avLst/>
              </a:prstGeom>
              <a:noFill/>
              <a:ln w="12700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dirty="0"/>
              </a:p>
            </p:txBody>
          </p:sp>
        </p:grpSp>
      </p:grpSp>
      <p:sp>
        <p:nvSpPr>
          <p:cNvPr id="59" name="AutoShape 3260"/>
          <p:cNvSpPr>
            <a:spLocks noChangeArrowheads="1"/>
          </p:cNvSpPr>
          <p:nvPr userDrawn="1"/>
        </p:nvSpPr>
        <p:spPr bwMode="auto">
          <a:xfrm>
            <a:off x="990600" y="5943600"/>
            <a:ext cx="7010400" cy="304800"/>
          </a:xfrm>
          <a:prstGeom prst="cube">
            <a:avLst>
              <a:gd name="adj" fmla="val 822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 dirty="0"/>
          </a:p>
        </p:txBody>
      </p:sp>
      <p:pic>
        <p:nvPicPr>
          <p:cNvPr id="60" name="Picture 3258" descr="ED00184_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5867400"/>
            <a:ext cx="609600" cy="266700"/>
          </a:xfrm>
          <a:prstGeom prst="rect">
            <a:avLst/>
          </a:prstGeom>
          <a:noFill/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61" name="Picture 3261" descr="j0291071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5903913" y="4987925"/>
            <a:ext cx="457200" cy="1911350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62" name="Picture 3262" descr="j0303337"/>
          <p:cNvPicPr>
            <a:picLocks noChangeAspect="1" noChangeArrowheads="1" noCrop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1295400"/>
            <a:ext cx="4191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3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4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5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880AE-1DFA-423E-9D48-C1F4C0AFDE6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3AA1F-A142-47AB-9B19-70019FF1CAC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FB2CC-35C6-4A06-B2F2-989E9F3AEC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7FB48-D10F-493D-B1BF-F581AC2237F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8884F-D1B2-4874-9ABD-E2711EE945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027D3-C6B5-4119-B5D4-E61682E169B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340FC-277C-4923-A409-BC861BD9A9F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6DC03-B652-461C-A108-59C7F5DBB8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8A7D6-A7F8-4659-A5F5-37C8E6DA9C3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46288-F7D6-403E-A832-ADB9CA3DCA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B95D3-B44C-4610-9426-52CD3E1DE73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06896EB-244F-4E77-BC3E-3C53C329D14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14" name="Rectangle 35"/>
          <p:cNvSpPr>
            <a:spLocks noChangeArrowheads="1"/>
          </p:cNvSpPr>
          <p:nvPr userDrawn="1"/>
        </p:nvSpPr>
        <p:spPr bwMode="auto">
          <a:xfrm>
            <a:off x="381000" y="0"/>
            <a:ext cx="76200" cy="68580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rgbClr val="6633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 dirty="0"/>
          </a:p>
        </p:txBody>
      </p:sp>
      <p:grpSp>
        <p:nvGrpSpPr>
          <p:cNvPr id="1035" name="Group 11"/>
          <p:cNvGrpSpPr>
            <a:grpSpLocks/>
          </p:cNvGrpSpPr>
          <p:nvPr userDrawn="1"/>
        </p:nvGrpSpPr>
        <p:grpSpPr bwMode="auto">
          <a:xfrm>
            <a:off x="228600" y="152400"/>
            <a:ext cx="982663" cy="836613"/>
            <a:chOff x="3552" y="2784"/>
            <a:chExt cx="619" cy="527"/>
          </a:xfrm>
        </p:grpSpPr>
        <p:sp>
          <p:nvSpPr>
            <p:cNvPr id="16" name="Freeform 12"/>
            <p:cNvSpPr>
              <a:spLocks/>
            </p:cNvSpPr>
            <p:nvPr/>
          </p:nvSpPr>
          <p:spPr bwMode="auto">
            <a:xfrm>
              <a:off x="3586" y="2784"/>
              <a:ext cx="95" cy="123"/>
            </a:xfrm>
            <a:custGeom>
              <a:avLst/>
              <a:gdLst/>
              <a:ahLst/>
              <a:cxnLst>
                <a:cxn ang="0">
                  <a:pos x="92" y="114"/>
                </a:cxn>
                <a:cxn ang="0">
                  <a:pos x="78" y="105"/>
                </a:cxn>
                <a:cxn ang="0">
                  <a:pos x="62" y="85"/>
                </a:cxn>
                <a:cxn ang="0">
                  <a:pos x="46" y="62"/>
                </a:cxn>
                <a:cxn ang="0">
                  <a:pos x="30" y="33"/>
                </a:cxn>
                <a:cxn ang="0">
                  <a:pos x="24" y="6"/>
                </a:cxn>
                <a:cxn ang="0">
                  <a:pos x="24" y="0"/>
                </a:cxn>
                <a:cxn ang="0">
                  <a:pos x="22" y="0"/>
                </a:cxn>
                <a:cxn ang="0">
                  <a:pos x="14" y="2"/>
                </a:cxn>
                <a:cxn ang="0">
                  <a:pos x="3" y="6"/>
                </a:cxn>
                <a:cxn ang="0">
                  <a:pos x="0" y="6"/>
                </a:cxn>
                <a:cxn ang="0">
                  <a:pos x="0" y="11"/>
                </a:cxn>
                <a:cxn ang="0">
                  <a:pos x="11" y="29"/>
                </a:cxn>
                <a:cxn ang="0">
                  <a:pos x="27" y="60"/>
                </a:cxn>
                <a:cxn ang="0">
                  <a:pos x="43" y="85"/>
                </a:cxn>
                <a:cxn ang="0">
                  <a:pos x="76" y="116"/>
                </a:cxn>
                <a:cxn ang="0">
                  <a:pos x="84" y="123"/>
                </a:cxn>
                <a:cxn ang="0">
                  <a:pos x="95" y="121"/>
                </a:cxn>
                <a:cxn ang="0">
                  <a:pos x="92" y="114"/>
                </a:cxn>
              </a:cxnLst>
              <a:rect l="0" t="0" r="r" b="b"/>
              <a:pathLst>
                <a:path w="95" h="123">
                  <a:moveTo>
                    <a:pt x="92" y="114"/>
                  </a:moveTo>
                  <a:lnTo>
                    <a:pt x="78" y="105"/>
                  </a:lnTo>
                  <a:lnTo>
                    <a:pt x="62" y="85"/>
                  </a:lnTo>
                  <a:lnTo>
                    <a:pt x="46" y="62"/>
                  </a:lnTo>
                  <a:lnTo>
                    <a:pt x="30" y="33"/>
                  </a:lnTo>
                  <a:lnTo>
                    <a:pt x="24" y="6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14" y="2"/>
                  </a:lnTo>
                  <a:lnTo>
                    <a:pt x="3" y="6"/>
                  </a:lnTo>
                  <a:lnTo>
                    <a:pt x="0" y="6"/>
                  </a:lnTo>
                  <a:lnTo>
                    <a:pt x="0" y="11"/>
                  </a:lnTo>
                  <a:lnTo>
                    <a:pt x="11" y="29"/>
                  </a:lnTo>
                  <a:lnTo>
                    <a:pt x="27" y="60"/>
                  </a:lnTo>
                  <a:lnTo>
                    <a:pt x="43" y="85"/>
                  </a:lnTo>
                  <a:lnTo>
                    <a:pt x="76" y="116"/>
                  </a:lnTo>
                  <a:lnTo>
                    <a:pt x="84" y="123"/>
                  </a:lnTo>
                  <a:lnTo>
                    <a:pt x="95" y="121"/>
                  </a:lnTo>
                  <a:lnTo>
                    <a:pt x="92" y="114"/>
                  </a:lnTo>
                </a:path>
              </a:pathLst>
            </a:custGeom>
            <a:solidFill>
              <a:srgbClr val="AC3D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7" name="Freeform 13"/>
            <p:cNvSpPr>
              <a:spLocks/>
            </p:cNvSpPr>
            <p:nvPr/>
          </p:nvSpPr>
          <p:spPr bwMode="auto">
            <a:xfrm>
              <a:off x="3552" y="2784"/>
              <a:ext cx="619" cy="527"/>
            </a:xfrm>
            <a:custGeom>
              <a:avLst/>
              <a:gdLst/>
              <a:ahLst/>
              <a:cxnLst>
                <a:cxn ang="0">
                  <a:pos x="78" y="128"/>
                </a:cxn>
                <a:cxn ang="0">
                  <a:pos x="13" y="193"/>
                </a:cxn>
                <a:cxn ang="0">
                  <a:pos x="0" y="229"/>
                </a:cxn>
                <a:cxn ang="0">
                  <a:pos x="16" y="224"/>
                </a:cxn>
                <a:cxn ang="0">
                  <a:pos x="3" y="256"/>
                </a:cxn>
                <a:cxn ang="0">
                  <a:pos x="32" y="372"/>
                </a:cxn>
                <a:cxn ang="0">
                  <a:pos x="70" y="433"/>
                </a:cxn>
                <a:cxn ang="0">
                  <a:pos x="92" y="397"/>
                </a:cxn>
                <a:cxn ang="0">
                  <a:pos x="124" y="388"/>
                </a:cxn>
                <a:cxn ang="0">
                  <a:pos x="151" y="453"/>
                </a:cxn>
                <a:cxn ang="0">
                  <a:pos x="173" y="448"/>
                </a:cxn>
                <a:cxn ang="0">
                  <a:pos x="238" y="527"/>
                </a:cxn>
                <a:cxn ang="0">
                  <a:pos x="249" y="435"/>
                </a:cxn>
                <a:cxn ang="0">
                  <a:pos x="262" y="433"/>
                </a:cxn>
                <a:cxn ang="0">
                  <a:pos x="276" y="381"/>
                </a:cxn>
                <a:cxn ang="0">
                  <a:pos x="324" y="401"/>
                </a:cxn>
                <a:cxn ang="0">
                  <a:pos x="373" y="473"/>
                </a:cxn>
                <a:cxn ang="0">
                  <a:pos x="378" y="457"/>
                </a:cxn>
                <a:cxn ang="0">
                  <a:pos x="408" y="455"/>
                </a:cxn>
                <a:cxn ang="0">
                  <a:pos x="421" y="435"/>
                </a:cxn>
                <a:cxn ang="0">
                  <a:pos x="462" y="430"/>
                </a:cxn>
                <a:cxn ang="0">
                  <a:pos x="505" y="455"/>
                </a:cxn>
                <a:cxn ang="0">
                  <a:pos x="538" y="450"/>
                </a:cxn>
                <a:cxn ang="0">
                  <a:pos x="548" y="441"/>
                </a:cxn>
                <a:cxn ang="0">
                  <a:pos x="519" y="386"/>
                </a:cxn>
                <a:cxn ang="0">
                  <a:pos x="516" y="372"/>
                </a:cxn>
                <a:cxn ang="0">
                  <a:pos x="489" y="325"/>
                </a:cxn>
                <a:cxn ang="0">
                  <a:pos x="508" y="303"/>
                </a:cxn>
                <a:cxn ang="0">
                  <a:pos x="548" y="294"/>
                </a:cxn>
                <a:cxn ang="0">
                  <a:pos x="548" y="282"/>
                </a:cxn>
                <a:cxn ang="0">
                  <a:pos x="513" y="278"/>
                </a:cxn>
                <a:cxn ang="0">
                  <a:pos x="424" y="224"/>
                </a:cxn>
                <a:cxn ang="0">
                  <a:pos x="432" y="211"/>
                </a:cxn>
                <a:cxn ang="0">
                  <a:pos x="457" y="204"/>
                </a:cxn>
                <a:cxn ang="0">
                  <a:pos x="513" y="193"/>
                </a:cxn>
                <a:cxn ang="0">
                  <a:pos x="538" y="202"/>
                </a:cxn>
                <a:cxn ang="0">
                  <a:pos x="532" y="179"/>
                </a:cxn>
                <a:cxn ang="0">
                  <a:pos x="573" y="166"/>
                </a:cxn>
                <a:cxn ang="0">
                  <a:pos x="619" y="128"/>
                </a:cxn>
                <a:cxn ang="0">
                  <a:pos x="562" y="141"/>
                </a:cxn>
                <a:cxn ang="0">
                  <a:pos x="538" y="112"/>
                </a:cxn>
                <a:cxn ang="0">
                  <a:pos x="519" y="110"/>
                </a:cxn>
                <a:cxn ang="0">
                  <a:pos x="492" y="92"/>
                </a:cxn>
                <a:cxn ang="0">
                  <a:pos x="519" y="52"/>
                </a:cxn>
                <a:cxn ang="0">
                  <a:pos x="497" y="54"/>
                </a:cxn>
                <a:cxn ang="0">
                  <a:pos x="424" y="72"/>
                </a:cxn>
                <a:cxn ang="0">
                  <a:pos x="348" y="59"/>
                </a:cxn>
                <a:cxn ang="0">
                  <a:pos x="348" y="43"/>
                </a:cxn>
                <a:cxn ang="0">
                  <a:pos x="386" y="27"/>
                </a:cxn>
                <a:cxn ang="0">
                  <a:pos x="397" y="5"/>
                </a:cxn>
                <a:cxn ang="0">
                  <a:pos x="346" y="9"/>
                </a:cxn>
                <a:cxn ang="0">
                  <a:pos x="284" y="5"/>
                </a:cxn>
                <a:cxn ang="0">
                  <a:pos x="251" y="20"/>
                </a:cxn>
                <a:cxn ang="0">
                  <a:pos x="257" y="7"/>
                </a:cxn>
                <a:cxn ang="0">
                  <a:pos x="240" y="3"/>
                </a:cxn>
                <a:cxn ang="0">
                  <a:pos x="154" y="34"/>
                </a:cxn>
                <a:cxn ang="0">
                  <a:pos x="119" y="83"/>
                </a:cxn>
              </a:cxnLst>
              <a:rect l="0" t="0" r="r" b="b"/>
              <a:pathLst>
                <a:path w="619" h="527">
                  <a:moveTo>
                    <a:pt x="113" y="108"/>
                  </a:moveTo>
                  <a:lnTo>
                    <a:pt x="103" y="112"/>
                  </a:lnTo>
                  <a:lnTo>
                    <a:pt x="78" y="128"/>
                  </a:lnTo>
                  <a:lnTo>
                    <a:pt x="59" y="141"/>
                  </a:lnTo>
                  <a:lnTo>
                    <a:pt x="32" y="166"/>
                  </a:lnTo>
                  <a:lnTo>
                    <a:pt x="13" y="193"/>
                  </a:lnTo>
                  <a:lnTo>
                    <a:pt x="0" y="215"/>
                  </a:lnTo>
                  <a:lnTo>
                    <a:pt x="0" y="224"/>
                  </a:lnTo>
                  <a:lnTo>
                    <a:pt x="0" y="229"/>
                  </a:lnTo>
                  <a:lnTo>
                    <a:pt x="8" y="224"/>
                  </a:lnTo>
                  <a:lnTo>
                    <a:pt x="13" y="224"/>
                  </a:lnTo>
                  <a:lnTo>
                    <a:pt x="16" y="224"/>
                  </a:lnTo>
                  <a:lnTo>
                    <a:pt x="19" y="229"/>
                  </a:lnTo>
                  <a:lnTo>
                    <a:pt x="16" y="233"/>
                  </a:lnTo>
                  <a:lnTo>
                    <a:pt x="3" y="256"/>
                  </a:lnTo>
                  <a:lnTo>
                    <a:pt x="0" y="291"/>
                  </a:lnTo>
                  <a:lnTo>
                    <a:pt x="13" y="336"/>
                  </a:lnTo>
                  <a:lnTo>
                    <a:pt x="32" y="372"/>
                  </a:lnTo>
                  <a:lnTo>
                    <a:pt x="49" y="390"/>
                  </a:lnTo>
                  <a:lnTo>
                    <a:pt x="62" y="408"/>
                  </a:lnTo>
                  <a:lnTo>
                    <a:pt x="70" y="433"/>
                  </a:lnTo>
                  <a:lnTo>
                    <a:pt x="78" y="430"/>
                  </a:lnTo>
                  <a:lnTo>
                    <a:pt x="86" y="410"/>
                  </a:lnTo>
                  <a:lnTo>
                    <a:pt x="92" y="397"/>
                  </a:lnTo>
                  <a:lnTo>
                    <a:pt x="100" y="386"/>
                  </a:lnTo>
                  <a:lnTo>
                    <a:pt x="111" y="381"/>
                  </a:lnTo>
                  <a:lnTo>
                    <a:pt x="124" y="388"/>
                  </a:lnTo>
                  <a:lnTo>
                    <a:pt x="132" y="401"/>
                  </a:lnTo>
                  <a:lnTo>
                    <a:pt x="138" y="433"/>
                  </a:lnTo>
                  <a:lnTo>
                    <a:pt x="151" y="453"/>
                  </a:lnTo>
                  <a:lnTo>
                    <a:pt x="159" y="464"/>
                  </a:lnTo>
                  <a:lnTo>
                    <a:pt x="165" y="459"/>
                  </a:lnTo>
                  <a:lnTo>
                    <a:pt x="173" y="448"/>
                  </a:lnTo>
                  <a:lnTo>
                    <a:pt x="184" y="468"/>
                  </a:lnTo>
                  <a:lnTo>
                    <a:pt x="197" y="489"/>
                  </a:lnTo>
                  <a:lnTo>
                    <a:pt x="238" y="527"/>
                  </a:lnTo>
                  <a:lnTo>
                    <a:pt x="232" y="500"/>
                  </a:lnTo>
                  <a:lnTo>
                    <a:pt x="235" y="473"/>
                  </a:lnTo>
                  <a:lnTo>
                    <a:pt x="249" y="435"/>
                  </a:lnTo>
                  <a:lnTo>
                    <a:pt x="249" y="433"/>
                  </a:lnTo>
                  <a:lnTo>
                    <a:pt x="257" y="435"/>
                  </a:lnTo>
                  <a:lnTo>
                    <a:pt x="262" y="433"/>
                  </a:lnTo>
                  <a:lnTo>
                    <a:pt x="262" y="412"/>
                  </a:lnTo>
                  <a:lnTo>
                    <a:pt x="265" y="397"/>
                  </a:lnTo>
                  <a:lnTo>
                    <a:pt x="276" y="381"/>
                  </a:lnTo>
                  <a:lnTo>
                    <a:pt x="289" y="377"/>
                  </a:lnTo>
                  <a:lnTo>
                    <a:pt x="297" y="377"/>
                  </a:lnTo>
                  <a:lnTo>
                    <a:pt x="324" y="401"/>
                  </a:lnTo>
                  <a:lnTo>
                    <a:pt x="343" y="426"/>
                  </a:lnTo>
                  <a:lnTo>
                    <a:pt x="365" y="459"/>
                  </a:lnTo>
                  <a:lnTo>
                    <a:pt x="373" y="473"/>
                  </a:lnTo>
                  <a:lnTo>
                    <a:pt x="375" y="473"/>
                  </a:lnTo>
                  <a:lnTo>
                    <a:pt x="378" y="468"/>
                  </a:lnTo>
                  <a:lnTo>
                    <a:pt x="378" y="457"/>
                  </a:lnTo>
                  <a:lnTo>
                    <a:pt x="384" y="453"/>
                  </a:lnTo>
                  <a:lnTo>
                    <a:pt x="394" y="450"/>
                  </a:lnTo>
                  <a:lnTo>
                    <a:pt x="408" y="455"/>
                  </a:lnTo>
                  <a:lnTo>
                    <a:pt x="413" y="453"/>
                  </a:lnTo>
                  <a:lnTo>
                    <a:pt x="416" y="450"/>
                  </a:lnTo>
                  <a:lnTo>
                    <a:pt x="421" y="435"/>
                  </a:lnTo>
                  <a:lnTo>
                    <a:pt x="432" y="430"/>
                  </a:lnTo>
                  <a:lnTo>
                    <a:pt x="448" y="428"/>
                  </a:lnTo>
                  <a:lnTo>
                    <a:pt x="462" y="430"/>
                  </a:lnTo>
                  <a:lnTo>
                    <a:pt x="494" y="450"/>
                  </a:lnTo>
                  <a:lnTo>
                    <a:pt x="500" y="455"/>
                  </a:lnTo>
                  <a:lnTo>
                    <a:pt x="505" y="455"/>
                  </a:lnTo>
                  <a:lnTo>
                    <a:pt x="513" y="444"/>
                  </a:lnTo>
                  <a:lnTo>
                    <a:pt x="519" y="444"/>
                  </a:lnTo>
                  <a:lnTo>
                    <a:pt x="538" y="450"/>
                  </a:lnTo>
                  <a:lnTo>
                    <a:pt x="551" y="455"/>
                  </a:lnTo>
                  <a:lnTo>
                    <a:pt x="567" y="464"/>
                  </a:lnTo>
                  <a:lnTo>
                    <a:pt x="548" y="441"/>
                  </a:lnTo>
                  <a:lnTo>
                    <a:pt x="527" y="415"/>
                  </a:lnTo>
                  <a:lnTo>
                    <a:pt x="513" y="392"/>
                  </a:lnTo>
                  <a:lnTo>
                    <a:pt x="519" y="386"/>
                  </a:lnTo>
                  <a:lnTo>
                    <a:pt x="527" y="386"/>
                  </a:lnTo>
                  <a:lnTo>
                    <a:pt x="527" y="381"/>
                  </a:lnTo>
                  <a:lnTo>
                    <a:pt x="516" y="372"/>
                  </a:lnTo>
                  <a:lnTo>
                    <a:pt x="502" y="361"/>
                  </a:lnTo>
                  <a:lnTo>
                    <a:pt x="494" y="345"/>
                  </a:lnTo>
                  <a:lnTo>
                    <a:pt x="489" y="325"/>
                  </a:lnTo>
                  <a:lnTo>
                    <a:pt x="489" y="312"/>
                  </a:lnTo>
                  <a:lnTo>
                    <a:pt x="500" y="305"/>
                  </a:lnTo>
                  <a:lnTo>
                    <a:pt x="508" y="303"/>
                  </a:lnTo>
                  <a:lnTo>
                    <a:pt x="527" y="303"/>
                  </a:lnTo>
                  <a:lnTo>
                    <a:pt x="538" y="298"/>
                  </a:lnTo>
                  <a:lnTo>
                    <a:pt x="548" y="294"/>
                  </a:lnTo>
                  <a:lnTo>
                    <a:pt x="554" y="287"/>
                  </a:lnTo>
                  <a:lnTo>
                    <a:pt x="554" y="282"/>
                  </a:lnTo>
                  <a:lnTo>
                    <a:pt x="548" y="282"/>
                  </a:lnTo>
                  <a:lnTo>
                    <a:pt x="543" y="282"/>
                  </a:lnTo>
                  <a:lnTo>
                    <a:pt x="532" y="282"/>
                  </a:lnTo>
                  <a:lnTo>
                    <a:pt x="513" y="278"/>
                  </a:lnTo>
                  <a:lnTo>
                    <a:pt x="478" y="258"/>
                  </a:lnTo>
                  <a:lnTo>
                    <a:pt x="435" y="231"/>
                  </a:lnTo>
                  <a:lnTo>
                    <a:pt x="424" y="224"/>
                  </a:lnTo>
                  <a:lnTo>
                    <a:pt x="421" y="220"/>
                  </a:lnTo>
                  <a:lnTo>
                    <a:pt x="424" y="215"/>
                  </a:lnTo>
                  <a:lnTo>
                    <a:pt x="432" y="211"/>
                  </a:lnTo>
                  <a:lnTo>
                    <a:pt x="438" y="213"/>
                  </a:lnTo>
                  <a:lnTo>
                    <a:pt x="451" y="209"/>
                  </a:lnTo>
                  <a:lnTo>
                    <a:pt x="457" y="204"/>
                  </a:lnTo>
                  <a:lnTo>
                    <a:pt x="478" y="195"/>
                  </a:lnTo>
                  <a:lnTo>
                    <a:pt x="500" y="195"/>
                  </a:lnTo>
                  <a:lnTo>
                    <a:pt x="513" y="193"/>
                  </a:lnTo>
                  <a:lnTo>
                    <a:pt x="519" y="193"/>
                  </a:lnTo>
                  <a:lnTo>
                    <a:pt x="532" y="200"/>
                  </a:lnTo>
                  <a:lnTo>
                    <a:pt x="538" y="202"/>
                  </a:lnTo>
                  <a:lnTo>
                    <a:pt x="540" y="197"/>
                  </a:lnTo>
                  <a:lnTo>
                    <a:pt x="532" y="182"/>
                  </a:lnTo>
                  <a:lnTo>
                    <a:pt x="532" y="179"/>
                  </a:lnTo>
                  <a:lnTo>
                    <a:pt x="538" y="175"/>
                  </a:lnTo>
                  <a:lnTo>
                    <a:pt x="548" y="173"/>
                  </a:lnTo>
                  <a:lnTo>
                    <a:pt x="573" y="166"/>
                  </a:lnTo>
                  <a:lnTo>
                    <a:pt x="605" y="148"/>
                  </a:lnTo>
                  <a:lnTo>
                    <a:pt x="616" y="137"/>
                  </a:lnTo>
                  <a:lnTo>
                    <a:pt x="619" y="128"/>
                  </a:lnTo>
                  <a:lnTo>
                    <a:pt x="605" y="137"/>
                  </a:lnTo>
                  <a:lnTo>
                    <a:pt x="592" y="139"/>
                  </a:lnTo>
                  <a:lnTo>
                    <a:pt x="562" y="141"/>
                  </a:lnTo>
                  <a:lnTo>
                    <a:pt x="546" y="132"/>
                  </a:lnTo>
                  <a:lnTo>
                    <a:pt x="540" y="128"/>
                  </a:lnTo>
                  <a:lnTo>
                    <a:pt x="538" y="112"/>
                  </a:lnTo>
                  <a:lnTo>
                    <a:pt x="532" y="108"/>
                  </a:lnTo>
                  <a:lnTo>
                    <a:pt x="524" y="110"/>
                  </a:lnTo>
                  <a:lnTo>
                    <a:pt x="519" y="110"/>
                  </a:lnTo>
                  <a:lnTo>
                    <a:pt x="519" y="108"/>
                  </a:lnTo>
                  <a:lnTo>
                    <a:pt x="497" y="97"/>
                  </a:lnTo>
                  <a:lnTo>
                    <a:pt x="492" y="92"/>
                  </a:lnTo>
                  <a:lnTo>
                    <a:pt x="497" y="88"/>
                  </a:lnTo>
                  <a:lnTo>
                    <a:pt x="513" y="65"/>
                  </a:lnTo>
                  <a:lnTo>
                    <a:pt x="519" y="52"/>
                  </a:lnTo>
                  <a:lnTo>
                    <a:pt x="516" y="43"/>
                  </a:lnTo>
                  <a:lnTo>
                    <a:pt x="508" y="47"/>
                  </a:lnTo>
                  <a:lnTo>
                    <a:pt x="497" y="54"/>
                  </a:lnTo>
                  <a:lnTo>
                    <a:pt x="478" y="65"/>
                  </a:lnTo>
                  <a:lnTo>
                    <a:pt x="465" y="67"/>
                  </a:lnTo>
                  <a:lnTo>
                    <a:pt x="424" y="72"/>
                  </a:lnTo>
                  <a:lnTo>
                    <a:pt x="392" y="67"/>
                  </a:lnTo>
                  <a:lnTo>
                    <a:pt x="365" y="63"/>
                  </a:lnTo>
                  <a:lnTo>
                    <a:pt x="348" y="59"/>
                  </a:lnTo>
                  <a:lnTo>
                    <a:pt x="343" y="54"/>
                  </a:lnTo>
                  <a:lnTo>
                    <a:pt x="343" y="50"/>
                  </a:lnTo>
                  <a:lnTo>
                    <a:pt x="348" y="43"/>
                  </a:lnTo>
                  <a:lnTo>
                    <a:pt x="359" y="43"/>
                  </a:lnTo>
                  <a:lnTo>
                    <a:pt x="373" y="36"/>
                  </a:lnTo>
                  <a:lnTo>
                    <a:pt x="386" y="27"/>
                  </a:lnTo>
                  <a:lnTo>
                    <a:pt x="403" y="9"/>
                  </a:lnTo>
                  <a:lnTo>
                    <a:pt x="403" y="5"/>
                  </a:lnTo>
                  <a:lnTo>
                    <a:pt x="397" y="5"/>
                  </a:lnTo>
                  <a:lnTo>
                    <a:pt x="389" y="11"/>
                  </a:lnTo>
                  <a:lnTo>
                    <a:pt x="378" y="14"/>
                  </a:lnTo>
                  <a:lnTo>
                    <a:pt x="346" y="9"/>
                  </a:lnTo>
                  <a:lnTo>
                    <a:pt x="319" y="5"/>
                  </a:lnTo>
                  <a:lnTo>
                    <a:pt x="300" y="3"/>
                  </a:lnTo>
                  <a:lnTo>
                    <a:pt x="284" y="5"/>
                  </a:lnTo>
                  <a:lnTo>
                    <a:pt x="273" y="9"/>
                  </a:lnTo>
                  <a:lnTo>
                    <a:pt x="265" y="14"/>
                  </a:lnTo>
                  <a:lnTo>
                    <a:pt x="251" y="20"/>
                  </a:lnTo>
                  <a:lnTo>
                    <a:pt x="249" y="18"/>
                  </a:lnTo>
                  <a:lnTo>
                    <a:pt x="251" y="14"/>
                  </a:lnTo>
                  <a:lnTo>
                    <a:pt x="257" y="7"/>
                  </a:lnTo>
                  <a:lnTo>
                    <a:pt x="257" y="5"/>
                  </a:lnTo>
                  <a:lnTo>
                    <a:pt x="254" y="0"/>
                  </a:lnTo>
                  <a:lnTo>
                    <a:pt x="240" y="3"/>
                  </a:lnTo>
                  <a:lnTo>
                    <a:pt x="205" y="11"/>
                  </a:lnTo>
                  <a:lnTo>
                    <a:pt x="176" y="25"/>
                  </a:lnTo>
                  <a:lnTo>
                    <a:pt x="154" y="34"/>
                  </a:lnTo>
                  <a:lnTo>
                    <a:pt x="138" y="47"/>
                  </a:lnTo>
                  <a:lnTo>
                    <a:pt x="124" y="65"/>
                  </a:lnTo>
                  <a:lnTo>
                    <a:pt x="119" y="83"/>
                  </a:lnTo>
                  <a:lnTo>
                    <a:pt x="119" y="97"/>
                  </a:lnTo>
                  <a:lnTo>
                    <a:pt x="113" y="108"/>
                  </a:lnTo>
                </a:path>
              </a:pathLst>
            </a:custGeom>
            <a:gradFill rotWithShape="1">
              <a:gsLst>
                <a:gs pos="0">
                  <a:srgbClr val="FF9900"/>
                </a:gs>
                <a:gs pos="100000">
                  <a:srgbClr val="AC3D00"/>
                </a:gs>
              </a:gsLst>
              <a:lin ang="5400000" scaled="1"/>
            </a:gra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19" name="Freeform 14"/>
            <p:cNvSpPr>
              <a:spLocks/>
            </p:cNvSpPr>
            <p:nvPr/>
          </p:nvSpPr>
          <p:spPr bwMode="auto">
            <a:xfrm>
              <a:off x="3648" y="2880"/>
              <a:ext cx="413" cy="3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31"/>
                </a:cxn>
                <a:cxn ang="0">
                  <a:pos x="103" y="87"/>
                </a:cxn>
                <a:cxn ang="0">
                  <a:pos x="167" y="141"/>
                </a:cxn>
                <a:cxn ang="0">
                  <a:pos x="219" y="179"/>
                </a:cxn>
                <a:cxn ang="0">
                  <a:pos x="248" y="208"/>
                </a:cxn>
                <a:cxn ang="0">
                  <a:pos x="259" y="215"/>
                </a:cxn>
                <a:cxn ang="0">
                  <a:pos x="286" y="237"/>
                </a:cxn>
                <a:cxn ang="0">
                  <a:pos x="313" y="264"/>
                </a:cxn>
                <a:cxn ang="0">
                  <a:pos x="340" y="284"/>
                </a:cxn>
                <a:cxn ang="0">
                  <a:pos x="373" y="309"/>
                </a:cxn>
                <a:cxn ang="0">
                  <a:pos x="413" y="333"/>
                </a:cxn>
              </a:cxnLst>
              <a:rect l="0" t="0" r="r" b="b"/>
              <a:pathLst>
                <a:path w="413" h="333">
                  <a:moveTo>
                    <a:pt x="0" y="0"/>
                  </a:moveTo>
                  <a:lnTo>
                    <a:pt x="35" y="31"/>
                  </a:lnTo>
                  <a:lnTo>
                    <a:pt x="103" y="87"/>
                  </a:lnTo>
                  <a:lnTo>
                    <a:pt x="167" y="141"/>
                  </a:lnTo>
                  <a:lnTo>
                    <a:pt x="219" y="179"/>
                  </a:lnTo>
                  <a:lnTo>
                    <a:pt x="248" y="208"/>
                  </a:lnTo>
                  <a:lnTo>
                    <a:pt x="259" y="215"/>
                  </a:lnTo>
                  <a:lnTo>
                    <a:pt x="286" y="237"/>
                  </a:lnTo>
                  <a:lnTo>
                    <a:pt x="313" y="264"/>
                  </a:lnTo>
                  <a:lnTo>
                    <a:pt x="340" y="284"/>
                  </a:lnTo>
                  <a:lnTo>
                    <a:pt x="373" y="309"/>
                  </a:lnTo>
                  <a:lnTo>
                    <a:pt x="413" y="333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0" name="Freeform 15"/>
            <p:cNvSpPr>
              <a:spLocks/>
            </p:cNvSpPr>
            <p:nvPr/>
          </p:nvSpPr>
          <p:spPr bwMode="auto">
            <a:xfrm>
              <a:off x="3936" y="3120"/>
              <a:ext cx="72" cy="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" y="0"/>
                </a:cxn>
                <a:cxn ang="0">
                  <a:pos x="24" y="0"/>
                </a:cxn>
                <a:cxn ang="0">
                  <a:pos x="43" y="7"/>
                </a:cxn>
                <a:cxn ang="0">
                  <a:pos x="59" y="11"/>
                </a:cxn>
                <a:cxn ang="0">
                  <a:pos x="72" y="11"/>
                </a:cxn>
              </a:cxnLst>
              <a:rect l="0" t="0" r="r" b="b"/>
              <a:pathLst>
                <a:path w="72" h="11">
                  <a:moveTo>
                    <a:pt x="0" y="0"/>
                  </a:moveTo>
                  <a:lnTo>
                    <a:pt x="16" y="0"/>
                  </a:lnTo>
                  <a:lnTo>
                    <a:pt x="24" y="0"/>
                  </a:lnTo>
                  <a:lnTo>
                    <a:pt x="43" y="7"/>
                  </a:lnTo>
                  <a:lnTo>
                    <a:pt x="59" y="11"/>
                  </a:lnTo>
                  <a:lnTo>
                    <a:pt x="72" y="11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1" name="Freeform 16"/>
            <p:cNvSpPr>
              <a:spLocks/>
            </p:cNvSpPr>
            <p:nvPr/>
          </p:nvSpPr>
          <p:spPr bwMode="auto">
            <a:xfrm>
              <a:off x="3929" y="3120"/>
              <a:ext cx="30" cy="11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6"/>
                </a:cxn>
                <a:cxn ang="0">
                  <a:pos x="14" y="54"/>
                </a:cxn>
                <a:cxn ang="0">
                  <a:pos x="19" y="87"/>
                </a:cxn>
                <a:cxn ang="0">
                  <a:pos x="30" y="117"/>
                </a:cxn>
              </a:cxnLst>
              <a:rect l="0" t="0" r="r" b="b"/>
              <a:pathLst>
                <a:path w="30" h="117">
                  <a:moveTo>
                    <a:pt x="0" y="0"/>
                  </a:moveTo>
                  <a:lnTo>
                    <a:pt x="6" y="16"/>
                  </a:lnTo>
                  <a:lnTo>
                    <a:pt x="14" y="54"/>
                  </a:lnTo>
                  <a:lnTo>
                    <a:pt x="19" y="87"/>
                  </a:lnTo>
                  <a:lnTo>
                    <a:pt x="30" y="117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3" name="Freeform 17"/>
            <p:cNvSpPr>
              <a:spLocks/>
            </p:cNvSpPr>
            <p:nvPr/>
          </p:nvSpPr>
          <p:spPr bwMode="auto">
            <a:xfrm>
              <a:off x="3840" y="3038"/>
              <a:ext cx="38" cy="92"/>
            </a:xfrm>
            <a:custGeom>
              <a:avLst/>
              <a:gdLst/>
              <a:ahLst/>
              <a:cxnLst>
                <a:cxn ang="0">
                  <a:pos x="38" y="92"/>
                </a:cxn>
                <a:cxn ang="0">
                  <a:pos x="21" y="63"/>
                </a:cxn>
                <a:cxn ang="0">
                  <a:pos x="11" y="42"/>
                </a:cxn>
                <a:cxn ang="0">
                  <a:pos x="0" y="20"/>
                </a:cxn>
                <a:cxn ang="0">
                  <a:pos x="0" y="4"/>
                </a:cxn>
                <a:cxn ang="0">
                  <a:pos x="0" y="0"/>
                </a:cxn>
              </a:cxnLst>
              <a:rect l="0" t="0" r="r" b="b"/>
              <a:pathLst>
                <a:path w="38" h="92">
                  <a:moveTo>
                    <a:pt x="38" y="92"/>
                  </a:moveTo>
                  <a:lnTo>
                    <a:pt x="21" y="63"/>
                  </a:lnTo>
                  <a:lnTo>
                    <a:pt x="11" y="42"/>
                  </a:lnTo>
                  <a:lnTo>
                    <a:pt x="0" y="20"/>
                  </a:lnTo>
                  <a:lnTo>
                    <a:pt x="0" y="4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4" name="Freeform 18"/>
            <p:cNvSpPr>
              <a:spLocks/>
            </p:cNvSpPr>
            <p:nvPr/>
          </p:nvSpPr>
          <p:spPr bwMode="auto">
            <a:xfrm>
              <a:off x="3744" y="2976"/>
              <a:ext cx="71" cy="1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7" y="22"/>
                </a:cxn>
                <a:cxn ang="0">
                  <a:pos x="28" y="60"/>
                </a:cxn>
                <a:cxn ang="0">
                  <a:pos x="44" y="94"/>
                </a:cxn>
                <a:cxn ang="0">
                  <a:pos x="60" y="123"/>
                </a:cxn>
                <a:cxn ang="0">
                  <a:pos x="71" y="143"/>
                </a:cxn>
              </a:cxnLst>
              <a:rect l="0" t="0" r="r" b="b"/>
              <a:pathLst>
                <a:path w="71" h="143">
                  <a:moveTo>
                    <a:pt x="0" y="0"/>
                  </a:moveTo>
                  <a:lnTo>
                    <a:pt x="17" y="22"/>
                  </a:lnTo>
                  <a:lnTo>
                    <a:pt x="28" y="60"/>
                  </a:lnTo>
                  <a:lnTo>
                    <a:pt x="44" y="94"/>
                  </a:lnTo>
                  <a:lnTo>
                    <a:pt x="60" y="123"/>
                  </a:lnTo>
                  <a:lnTo>
                    <a:pt x="71" y="143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5" name="Freeform 19"/>
            <p:cNvSpPr>
              <a:spLocks/>
            </p:cNvSpPr>
            <p:nvPr/>
          </p:nvSpPr>
          <p:spPr bwMode="auto">
            <a:xfrm>
              <a:off x="3840" y="3024"/>
              <a:ext cx="205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0" y="14"/>
                </a:cxn>
                <a:cxn ang="0">
                  <a:pos x="100" y="29"/>
                </a:cxn>
                <a:cxn ang="0">
                  <a:pos x="140" y="34"/>
                </a:cxn>
                <a:cxn ang="0">
                  <a:pos x="186" y="36"/>
                </a:cxn>
                <a:cxn ang="0">
                  <a:pos x="205" y="36"/>
                </a:cxn>
              </a:cxnLst>
              <a:rect l="0" t="0" r="r" b="b"/>
              <a:pathLst>
                <a:path w="205" h="36">
                  <a:moveTo>
                    <a:pt x="0" y="0"/>
                  </a:moveTo>
                  <a:lnTo>
                    <a:pt x="40" y="14"/>
                  </a:lnTo>
                  <a:lnTo>
                    <a:pt x="100" y="29"/>
                  </a:lnTo>
                  <a:lnTo>
                    <a:pt x="140" y="34"/>
                  </a:lnTo>
                  <a:lnTo>
                    <a:pt x="186" y="36"/>
                  </a:lnTo>
                  <a:lnTo>
                    <a:pt x="205" y="36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6" name="Freeform 20"/>
            <p:cNvSpPr>
              <a:spLocks/>
            </p:cNvSpPr>
            <p:nvPr/>
          </p:nvSpPr>
          <p:spPr bwMode="auto">
            <a:xfrm>
              <a:off x="3744" y="2976"/>
              <a:ext cx="198" cy="53"/>
            </a:xfrm>
            <a:custGeom>
              <a:avLst/>
              <a:gdLst/>
              <a:ahLst/>
              <a:cxnLst>
                <a:cxn ang="0">
                  <a:pos x="198" y="53"/>
                </a:cxn>
                <a:cxn ang="0">
                  <a:pos x="141" y="44"/>
                </a:cxn>
                <a:cxn ang="0">
                  <a:pos x="92" y="31"/>
                </a:cxn>
                <a:cxn ang="0">
                  <a:pos x="35" y="11"/>
                </a:cxn>
                <a:cxn ang="0">
                  <a:pos x="0" y="0"/>
                </a:cxn>
              </a:cxnLst>
              <a:rect l="0" t="0" r="r" b="b"/>
              <a:pathLst>
                <a:path w="198" h="53">
                  <a:moveTo>
                    <a:pt x="198" y="53"/>
                  </a:moveTo>
                  <a:lnTo>
                    <a:pt x="141" y="44"/>
                  </a:lnTo>
                  <a:lnTo>
                    <a:pt x="92" y="31"/>
                  </a:lnTo>
                  <a:lnTo>
                    <a:pt x="35" y="1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7" name="Freeform 21"/>
            <p:cNvSpPr>
              <a:spLocks/>
            </p:cNvSpPr>
            <p:nvPr/>
          </p:nvSpPr>
          <p:spPr bwMode="auto">
            <a:xfrm>
              <a:off x="3840" y="2976"/>
              <a:ext cx="27" cy="9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14" y="7"/>
                </a:cxn>
                <a:cxn ang="0">
                  <a:pos x="27" y="0"/>
                </a:cxn>
              </a:cxnLst>
              <a:rect l="0" t="0" r="r" b="b"/>
              <a:pathLst>
                <a:path w="27" h="9">
                  <a:moveTo>
                    <a:pt x="0" y="9"/>
                  </a:moveTo>
                  <a:lnTo>
                    <a:pt x="14" y="7"/>
                  </a:lnTo>
                  <a:lnTo>
                    <a:pt x="27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8" name="Freeform 22"/>
            <p:cNvSpPr>
              <a:spLocks/>
            </p:cNvSpPr>
            <p:nvPr/>
          </p:nvSpPr>
          <p:spPr bwMode="auto">
            <a:xfrm>
              <a:off x="3675" y="2880"/>
              <a:ext cx="47" cy="378"/>
            </a:xfrm>
            <a:custGeom>
              <a:avLst/>
              <a:gdLst/>
              <a:ahLst/>
              <a:cxnLst>
                <a:cxn ang="0">
                  <a:pos x="87" y="378"/>
                </a:cxn>
                <a:cxn ang="0">
                  <a:pos x="70" y="304"/>
                </a:cxn>
                <a:cxn ang="0">
                  <a:pos x="57" y="237"/>
                </a:cxn>
                <a:cxn ang="0">
                  <a:pos x="35" y="172"/>
                </a:cxn>
                <a:cxn ang="0">
                  <a:pos x="22" y="118"/>
                </a:cxn>
                <a:cxn ang="0">
                  <a:pos x="11" y="78"/>
                </a:cxn>
                <a:cxn ang="0">
                  <a:pos x="0" y="36"/>
                </a:cxn>
                <a:cxn ang="0">
                  <a:pos x="0" y="11"/>
                </a:cxn>
                <a:cxn ang="0">
                  <a:pos x="0" y="0"/>
                </a:cxn>
              </a:cxnLst>
              <a:rect l="0" t="0" r="r" b="b"/>
              <a:pathLst>
                <a:path w="87" h="378">
                  <a:moveTo>
                    <a:pt x="87" y="378"/>
                  </a:moveTo>
                  <a:lnTo>
                    <a:pt x="70" y="304"/>
                  </a:lnTo>
                  <a:lnTo>
                    <a:pt x="57" y="237"/>
                  </a:lnTo>
                  <a:lnTo>
                    <a:pt x="35" y="172"/>
                  </a:lnTo>
                  <a:lnTo>
                    <a:pt x="22" y="118"/>
                  </a:lnTo>
                  <a:lnTo>
                    <a:pt x="11" y="78"/>
                  </a:lnTo>
                  <a:lnTo>
                    <a:pt x="0" y="36"/>
                  </a:lnTo>
                  <a:lnTo>
                    <a:pt x="0" y="11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29" name="Freeform 23"/>
            <p:cNvSpPr>
              <a:spLocks/>
            </p:cNvSpPr>
            <p:nvPr/>
          </p:nvSpPr>
          <p:spPr bwMode="auto">
            <a:xfrm>
              <a:off x="3675" y="2976"/>
              <a:ext cx="119" cy="163"/>
            </a:xfrm>
            <a:custGeom>
              <a:avLst/>
              <a:gdLst/>
              <a:ahLst/>
              <a:cxnLst>
                <a:cxn ang="0">
                  <a:pos x="119" y="163"/>
                </a:cxn>
                <a:cxn ang="0">
                  <a:pos x="89" y="127"/>
                </a:cxn>
                <a:cxn ang="0">
                  <a:pos x="54" y="85"/>
                </a:cxn>
                <a:cxn ang="0">
                  <a:pos x="27" y="40"/>
                </a:cxn>
                <a:cxn ang="0">
                  <a:pos x="5" y="9"/>
                </a:cxn>
                <a:cxn ang="0">
                  <a:pos x="0" y="0"/>
                </a:cxn>
              </a:cxnLst>
              <a:rect l="0" t="0" r="r" b="b"/>
              <a:pathLst>
                <a:path w="119" h="163">
                  <a:moveTo>
                    <a:pt x="119" y="163"/>
                  </a:moveTo>
                  <a:lnTo>
                    <a:pt x="89" y="127"/>
                  </a:lnTo>
                  <a:lnTo>
                    <a:pt x="54" y="85"/>
                  </a:lnTo>
                  <a:lnTo>
                    <a:pt x="27" y="40"/>
                  </a:lnTo>
                  <a:lnTo>
                    <a:pt x="5" y="9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1" name="Freeform 24"/>
            <p:cNvSpPr>
              <a:spLocks/>
            </p:cNvSpPr>
            <p:nvPr/>
          </p:nvSpPr>
          <p:spPr bwMode="auto">
            <a:xfrm>
              <a:off x="3648" y="2976"/>
              <a:ext cx="21" cy="83"/>
            </a:xfrm>
            <a:custGeom>
              <a:avLst/>
              <a:gdLst/>
              <a:ahLst/>
              <a:cxnLst>
                <a:cxn ang="0">
                  <a:pos x="0" y="83"/>
                </a:cxn>
                <a:cxn ang="0">
                  <a:pos x="5" y="56"/>
                </a:cxn>
                <a:cxn ang="0">
                  <a:pos x="13" y="32"/>
                </a:cxn>
                <a:cxn ang="0">
                  <a:pos x="21" y="14"/>
                </a:cxn>
                <a:cxn ang="0">
                  <a:pos x="21" y="5"/>
                </a:cxn>
                <a:cxn ang="0">
                  <a:pos x="21" y="0"/>
                </a:cxn>
              </a:cxnLst>
              <a:rect l="0" t="0" r="r" b="b"/>
              <a:pathLst>
                <a:path w="21" h="83">
                  <a:moveTo>
                    <a:pt x="0" y="83"/>
                  </a:moveTo>
                  <a:lnTo>
                    <a:pt x="5" y="56"/>
                  </a:lnTo>
                  <a:lnTo>
                    <a:pt x="13" y="32"/>
                  </a:lnTo>
                  <a:lnTo>
                    <a:pt x="21" y="14"/>
                  </a:lnTo>
                  <a:lnTo>
                    <a:pt x="21" y="5"/>
                  </a:lnTo>
                  <a:lnTo>
                    <a:pt x="21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2" name="Freeform 25"/>
            <p:cNvSpPr>
              <a:spLocks/>
            </p:cNvSpPr>
            <p:nvPr/>
          </p:nvSpPr>
          <p:spPr bwMode="auto">
            <a:xfrm>
              <a:off x="3696" y="3120"/>
              <a:ext cx="71" cy="106"/>
            </a:xfrm>
            <a:custGeom>
              <a:avLst/>
              <a:gdLst/>
              <a:ahLst/>
              <a:cxnLst>
                <a:cxn ang="0">
                  <a:pos x="71" y="106"/>
                </a:cxn>
                <a:cxn ang="0">
                  <a:pos x="49" y="81"/>
                </a:cxn>
                <a:cxn ang="0">
                  <a:pos x="27" y="41"/>
                </a:cxn>
                <a:cxn ang="0">
                  <a:pos x="16" y="20"/>
                </a:cxn>
                <a:cxn ang="0">
                  <a:pos x="8" y="12"/>
                </a:cxn>
                <a:cxn ang="0">
                  <a:pos x="0" y="0"/>
                </a:cxn>
              </a:cxnLst>
              <a:rect l="0" t="0" r="r" b="b"/>
              <a:pathLst>
                <a:path w="71" h="106">
                  <a:moveTo>
                    <a:pt x="71" y="106"/>
                  </a:moveTo>
                  <a:lnTo>
                    <a:pt x="49" y="81"/>
                  </a:lnTo>
                  <a:lnTo>
                    <a:pt x="27" y="41"/>
                  </a:lnTo>
                  <a:lnTo>
                    <a:pt x="16" y="20"/>
                  </a:lnTo>
                  <a:lnTo>
                    <a:pt x="8" y="12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3" name="Freeform 26"/>
            <p:cNvSpPr>
              <a:spLocks/>
            </p:cNvSpPr>
            <p:nvPr/>
          </p:nvSpPr>
          <p:spPr bwMode="auto">
            <a:xfrm>
              <a:off x="3648" y="3072"/>
              <a:ext cx="30" cy="83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25" y="11"/>
                </a:cxn>
                <a:cxn ang="0">
                  <a:pos x="8" y="33"/>
                </a:cxn>
                <a:cxn ang="0">
                  <a:pos x="0" y="54"/>
                </a:cxn>
                <a:cxn ang="0">
                  <a:pos x="0" y="74"/>
                </a:cxn>
                <a:cxn ang="0">
                  <a:pos x="0" y="83"/>
                </a:cxn>
              </a:cxnLst>
              <a:rect l="0" t="0" r="r" b="b"/>
              <a:pathLst>
                <a:path w="30" h="83">
                  <a:moveTo>
                    <a:pt x="30" y="0"/>
                  </a:moveTo>
                  <a:lnTo>
                    <a:pt x="25" y="11"/>
                  </a:lnTo>
                  <a:lnTo>
                    <a:pt x="8" y="33"/>
                  </a:lnTo>
                  <a:lnTo>
                    <a:pt x="0" y="54"/>
                  </a:lnTo>
                  <a:lnTo>
                    <a:pt x="0" y="74"/>
                  </a:lnTo>
                  <a:lnTo>
                    <a:pt x="0" y="83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4" name="Freeform 27"/>
            <p:cNvSpPr>
              <a:spLocks/>
            </p:cNvSpPr>
            <p:nvPr/>
          </p:nvSpPr>
          <p:spPr bwMode="auto">
            <a:xfrm>
              <a:off x="3600" y="2894"/>
              <a:ext cx="79" cy="253"/>
            </a:xfrm>
            <a:custGeom>
              <a:avLst/>
              <a:gdLst/>
              <a:ahLst/>
              <a:cxnLst>
                <a:cxn ang="0">
                  <a:pos x="14" y="253"/>
                </a:cxn>
                <a:cxn ang="0">
                  <a:pos x="3" y="199"/>
                </a:cxn>
                <a:cxn ang="0">
                  <a:pos x="0" y="177"/>
                </a:cxn>
                <a:cxn ang="0">
                  <a:pos x="0" y="148"/>
                </a:cxn>
                <a:cxn ang="0">
                  <a:pos x="3" y="121"/>
                </a:cxn>
                <a:cxn ang="0">
                  <a:pos x="11" y="98"/>
                </a:cxn>
                <a:cxn ang="0">
                  <a:pos x="22" y="83"/>
                </a:cxn>
                <a:cxn ang="0">
                  <a:pos x="38" y="67"/>
                </a:cxn>
                <a:cxn ang="0">
                  <a:pos x="54" y="47"/>
                </a:cxn>
                <a:cxn ang="0">
                  <a:pos x="70" y="18"/>
                </a:cxn>
                <a:cxn ang="0">
                  <a:pos x="79" y="0"/>
                </a:cxn>
              </a:cxnLst>
              <a:rect l="0" t="0" r="r" b="b"/>
              <a:pathLst>
                <a:path w="79" h="253">
                  <a:moveTo>
                    <a:pt x="14" y="253"/>
                  </a:moveTo>
                  <a:lnTo>
                    <a:pt x="3" y="199"/>
                  </a:lnTo>
                  <a:lnTo>
                    <a:pt x="0" y="177"/>
                  </a:lnTo>
                  <a:lnTo>
                    <a:pt x="0" y="148"/>
                  </a:lnTo>
                  <a:lnTo>
                    <a:pt x="3" y="121"/>
                  </a:lnTo>
                  <a:lnTo>
                    <a:pt x="11" y="98"/>
                  </a:lnTo>
                  <a:lnTo>
                    <a:pt x="22" y="83"/>
                  </a:lnTo>
                  <a:lnTo>
                    <a:pt x="38" y="67"/>
                  </a:lnTo>
                  <a:lnTo>
                    <a:pt x="54" y="47"/>
                  </a:lnTo>
                  <a:lnTo>
                    <a:pt x="70" y="18"/>
                  </a:lnTo>
                  <a:lnTo>
                    <a:pt x="79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5" name="Freeform 28"/>
            <p:cNvSpPr>
              <a:spLocks/>
            </p:cNvSpPr>
            <p:nvPr/>
          </p:nvSpPr>
          <p:spPr bwMode="auto">
            <a:xfrm>
              <a:off x="3600" y="2976"/>
              <a:ext cx="46" cy="23"/>
            </a:xfrm>
            <a:custGeom>
              <a:avLst/>
              <a:gdLst/>
              <a:ahLst/>
              <a:cxnLst>
                <a:cxn ang="0">
                  <a:pos x="0" y="23"/>
                </a:cxn>
                <a:cxn ang="0">
                  <a:pos x="24" y="14"/>
                </a:cxn>
                <a:cxn ang="0">
                  <a:pos x="40" y="5"/>
                </a:cxn>
                <a:cxn ang="0">
                  <a:pos x="46" y="0"/>
                </a:cxn>
              </a:cxnLst>
              <a:rect l="0" t="0" r="r" b="b"/>
              <a:pathLst>
                <a:path w="46" h="23">
                  <a:moveTo>
                    <a:pt x="0" y="23"/>
                  </a:moveTo>
                  <a:lnTo>
                    <a:pt x="24" y="14"/>
                  </a:lnTo>
                  <a:lnTo>
                    <a:pt x="40" y="5"/>
                  </a:lnTo>
                  <a:lnTo>
                    <a:pt x="46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6" name="Freeform 29"/>
            <p:cNvSpPr>
              <a:spLocks/>
            </p:cNvSpPr>
            <p:nvPr/>
          </p:nvSpPr>
          <p:spPr bwMode="auto">
            <a:xfrm>
              <a:off x="3696" y="2784"/>
              <a:ext cx="248" cy="99"/>
            </a:xfrm>
            <a:custGeom>
              <a:avLst/>
              <a:gdLst/>
              <a:ahLst/>
              <a:cxnLst>
                <a:cxn ang="0">
                  <a:pos x="0" y="99"/>
                </a:cxn>
                <a:cxn ang="0">
                  <a:pos x="10" y="92"/>
                </a:cxn>
                <a:cxn ang="0">
                  <a:pos x="27" y="79"/>
                </a:cxn>
                <a:cxn ang="0">
                  <a:pos x="54" y="65"/>
                </a:cxn>
                <a:cxn ang="0">
                  <a:pos x="78" y="52"/>
                </a:cxn>
                <a:cxn ang="0">
                  <a:pos x="127" y="32"/>
                </a:cxn>
                <a:cxn ang="0">
                  <a:pos x="156" y="23"/>
                </a:cxn>
                <a:cxn ang="0">
                  <a:pos x="194" y="14"/>
                </a:cxn>
                <a:cxn ang="0">
                  <a:pos x="224" y="9"/>
                </a:cxn>
                <a:cxn ang="0">
                  <a:pos x="240" y="5"/>
                </a:cxn>
                <a:cxn ang="0">
                  <a:pos x="248" y="0"/>
                </a:cxn>
              </a:cxnLst>
              <a:rect l="0" t="0" r="r" b="b"/>
              <a:pathLst>
                <a:path w="248" h="99">
                  <a:moveTo>
                    <a:pt x="0" y="99"/>
                  </a:moveTo>
                  <a:lnTo>
                    <a:pt x="10" y="92"/>
                  </a:lnTo>
                  <a:lnTo>
                    <a:pt x="27" y="79"/>
                  </a:lnTo>
                  <a:lnTo>
                    <a:pt x="54" y="65"/>
                  </a:lnTo>
                  <a:lnTo>
                    <a:pt x="78" y="52"/>
                  </a:lnTo>
                  <a:lnTo>
                    <a:pt x="127" y="32"/>
                  </a:lnTo>
                  <a:lnTo>
                    <a:pt x="156" y="23"/>
                  </a:lnTo>
                  <a:lnTo>
                    <a:pt x="194" y="14"/>
                  </a:lnTo>
                  <a:lnTo>
                    <a:pt x="224" y="9"/>
                  </a:lnTo>
                  <a:lnTo>
                    <a:pt x="240" y="5"/>
                  </a:lnTo>
                  <a:lnTo>
                    <a:pt x="248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7" name="Freeform 30"/>
            <p:cNvSpPr>
              <a:spLocks/>
            </p:cNvSpPr>
            <p:nvPr/>
          </p:nvSpPr>
          <p:spPr bwMode="auto">
            <a:xfrm>
              <a:off x="3744" y="2784"/>
              <a:ext cx="62" cy="77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46" y="5"/>
                </a:cxn>
                <a:cxn ang="0">
                  <a:pos x="35" y="14"/>
                </a:cxn>
                <a:cxn ang="0">
                  <a:pos x="22" y="32"/>
                </a:cxn>
                <a:cxn ang="0">
                  <a:pos x="11" y="52"/>
                </a:cxn>
                <a:cxn ang="0">
                  <a:pos x="6" y="63"/>
                </a:cxn>
                <a:cxn ang="0">
                  <a:pos x="0" y="77"/>
                </a:cxn>
              </a:cxnLst>
              <a:rect l="0" t="0" r="r" b="b"/>
              <a:pathLst>
                <a:path w="62" h="77">
                  <a:moveTo>
                    <a:pt x="62" y="0"/>
                  </a:moveTo>
                  <a:lnTo>
                    <a:pt x="46" y="5"/>
                  </a:lnTo>
                  <a:lnTo>
                    <a:pt x="35" y="14"/>
                  </a:lnTo>
                  <a:lnTo>
                    <a:pt x="22" y="32"/>
                  </a:lnTo>
                  <a:lnTo>
                    <a:pt x="11" y="52"/>
                  </a:lnTo>
                  <a:lnTo>
                    <a:pt x="6" y="63"/>
                  </a:lnTo>
                  <a:lnTo>
                    <a:pt x="0" y="77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8" name="Freeform 31"/>
            <p:cNvSpPr>
              <a:spLocks/>
            </p:cNvSpPr>
            <p:nvPr/>
          </p:nvSpPr>
          <p:spPr bwMode="auto">
            <a:xfrm>
              <a:off x="3676" y="2897"/>
              <a:ext cx="446" cy="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" y="2"/>
                </a:cxn>
                <a:cxn ang="0">
                  <a:pos x="90" y="2"/>
                </a:cxn>
                <a:cxn ang="0">
                  <a:pos x="146" y="7"/>
                </a:cxn>
                <a:cxn ang="0">
                  <a:pos x="184" y="16"/>
                </a:cxn>
                <a:cxn ang="0">
                  <a:pos x="206" y="20"/>
                </a:cxn>
                <a:cxn ang="0">
                  <a:pos x="252" y="25"/>
                </a:cxn>
                <a:cxn ang="0">
                  <a:pos x="306" y="32"/>
                </a:cxn>
                <a:cxn ang="0">
                  <a:pos x="335" y="38"/>
                </a:cxn>
                <a:cxn ang="0">
                  <a:pos x="357" y="38"/>
                </a:cxn>
                <a:cxn ang="0">
                  <a:pos x="400" y="34"/>
                </a:cxn>
                <a:cxn ang="0">
                  <a:pos x="427" y="34"/>
                </a:cxn>
                <a:cxn ang="0">
                  <a:pos x="446" y="29"/>
                </a:cxn>
              </a:cxnLst>
              <a:rect l="0" t="0" r="r" b="b"/>
              <a:pathLst>
                <a:path w="446" h="38">
                  <a:moveTo>
                    <a:pt x="0" y="0"/>
                  </a:moveTo>
                  <a:lnTo>
                    <a:pt x="22" y="2"/>
                  </a:lnTo>
                  <a:lnTo>
                    <a:pt x="90" y="2"/>
                  </a:lnTo>
                  <a:lnTo>
                    <a:pt x="146" y="7"/>
                  </a:lnTo>
                  <a:lnTo>
                    <a:pt x="184" y="16"/>
                  </a:lnTo>
                  <a:lnTo>
                    <a:pt x="206" y="20"/>
                  </a:lnTo>
                  <a:lnTo>
                    <a:pt x="252" y="25"/>
                  </a:lnTo>
                  <a:lnTo>
                    <a:pt x="306" y="32"/>
                  </a:lnTo>
                  <a:lnTo>
                    <a:pt x="335" y="38"/>
                  </a:lnTo>
                  <a:lnTo>
                    <a:pt x="357" y="38"/>
                  </a:lnTo>
                  <a:lnTo>
                    <a:pt x="400" y="34"/>
                  </a:lnTo>
                  <a:lnTo>
                    <a:pt x="427" y="34"/>
                  </a:lnTo>
                  <a:lnTo>
                    <a:pt x="446" y="29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39" name="Freeform 32"/>
            <p:cNvSpPr>
              <a:spLocks/>
            </p:cNvSpPr>
            <p:nvPr/>
          </p:nvSpPr>
          <p:spPr bwMode="auto">
            <a:xfrm>
              <a:off x="3888" y="2928"/>
              <a:ext cx="70" cy="36"/>
            </a:xfrm>
            <a:custGeom>
              <a:avLst/>
              <a:gdLst/>
              <a:ahLst/>
              <a:cxnLst>
                <a:cxn ang="0">
                  <a:pos x="70" y="36"/>
                </a:cxn>
                <a:cxn ang="0">
                  <a:pos x="45" y="18"/>
                </a:cxn>
                <a:cxn ang="0">
                  <a:pos x="21" y="9"/>
                </a:cxn>
                <a:cxn ang="0">
                  <a:pos x="0" y="0"/>
                </a:cxn>
              </a:cxnLst>
              <a:rect l="0" t="0" r="r" b="b"/>
              <a:pathLst>
                <a:path w="70" h="36">
                  <a:moveTo>
                    <a:pt x="70" y="36"/>
                  </a:moveTo>
                  <a:lnTo>
                    <a:pt x="45" y="18"/>
                  </a:lnTo>
                  <a:lnTo>
                    <a:pt x="21" y="9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40" name="Freeform 33"/>
            <p:cNvSpPr>
              <a:spLocks/>
            </p:cNvSpPr>
            <p:nvPr/>
          </p:nvSpPr>
          <p:spPr bwMode="auto">
            <a:xfrm>
              <a:off x="3950" y="2832"/>
              <a:ext cx="111" cy="81"/>
            </a:xfrm>
            <a:custGeom>
              <a:avLst/>
              <a:gdLst/>
              <a:ahLst/>
              <a:cxnLst>
                <a:cxn ang="0">
                  <a:pos x="111" y="0"/>
                </a:cxn>
                <a:cxn ang="0">
                  <a:pos x="98" y="14"/>
                </a:cxn>
                <a:cxn ang="0">
                  <a:pos x="60" y="32"/>
                </a:cxn>
                <a:cxn ang="0">
                  <a:pos x="30" y="50"/>
                </a:cxn>
                <a:cxn ang="0">
                  <a:pos x="14" y="65"/>
                </a:cxn>
                <a:cxn ang="0">
                  <a:pos x="8" y="72"/>
                </a:cxn>
                <a:cxn ang="0">
                  <a:pos x="0" y="81"/>
                </a:cxn>
              </a:cxnLst>
              <a:rect l="0" t="0" r="r" b="b"/>
              <a:pathLst>
                <a:path w="111" h="81">
                  <a:moveTo>
                    <a:pt x="111" y="0"/>
                  </a:moveTo>
                  <a:lnTo>
                    <a:pt x="98" y="14"/>
                  </a:lnTo>
                  <a:lnTo>
                    <a:pt x="60" y="32"/>
                  </a:lnTo>
                  <a:lnTo>
                    <a:pt x="30" y="50"/>
                  </a:lnTo>
                  <a:lnTo>
                    <a:pt x="14" y="65"/>
                  </a:lnTo>
                  <a:lnTo>
                    <a:pt x="8" y="72"/>
                  </a:lnTo>
                  <a:lnTo>
                    <a:pt x="0" y="81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  <p:sp>
          <p:nvSpPr>
            <p:cNvPr id="41" name="Freeform 34"/>
            <p:cNvSpPr>
              <a:spLocks/>
            </p:cNvSpPr>
            <p:nvPr/>
          </p:nvSpPr>
          <p:spPr bwMode="auto">
            <a:xfrm>
              <a:off x="3779" y="2914"/>
              <a:ext cx="109" cy="62"/>
            </a:xfrm>
            <a:custGeom>
              <a:avLst/>
              <a:gdLst/>
              <a:ahLst/>
              <a:cxnLst>
                <a:cxn ang="0">
                  <a:pos x="76" y="69"/>
                </a:cxn>
                <a:cxn ang="0">
                  <a:pos x="59" y="47"/>
                </a:cxn>
                <a:cxn ang="0">
                  <a:pos x="40" y="27"/>
                </a:cxn>
                <a:cxn ang="0">
                  <a:pos x="24" y="15"/>
                </a:cxn>
                <a:cxn ang="0">
                  <a:pos x="11" y="4"/>
                </a:cxn>
                <a:cxn ang="0">
                  <a:pos x="0" y="0"/>
                </a:cxn>
              </a:cxnLst>
              <a:rect l="0" t="0" r="r" b="b"/>
              <a:pathLst>
                <a:path w="76" h="69">
                  <a:moveTo>
                    <a:pt x="76" y="69"/>
                  </a:moveTo>
                  <a:lnTo>
                    <a:pt x="59" y="47"/>
                  </a:lnTo>
                  <a:lnTo>
                    <a:pt x="40" y="27"/>
                  </a:lnTo>
                  <a:lnTo>
                    <a:pt x="24" y="15"/>
                  </a:lnTo>
                  <a:lnTo>
                    <a:pt x="11" y="4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7F0000"/>
              </a:solidFill>
              <a:prstDash val="solid"/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 dirty="0"/>
            </a:p>
          </p:txBody>
        </p:sp>
      </p:grpSp>
      <p:pic>
        <p:nvPicPr>
          <p:cNvPr id="42" name="Picture 36" descr="ED00184_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2400" y="6172200"/>
            <a:ext cx="1219200" cy="533400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4" r:id="rId9"/>
    <p:sldLayoutId id="2147483771" r:id="rId10"/>
    <p:sldLayoutId id="2147483772" r:id="rId11"/>
  </p:sldLayoutIdLst>
  <p:transition>
    <p:strips dir="ru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900igr.net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838200"/>
            <a:ext cx="5715000" cy="2590800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        Адаптация       первоклассников.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кругленный прямоугольник 2">
            <a:hlinkClick r:id="rId2" tooltip=" Каталог презентаций "/>
          </p:cNvPr>
          <p:cNvSpPr/>
          <p:nvPr/>
        </p:nvSpPr>
        <p:spPr>
          <a:xfrm>
            <a:off x="3898900" y="6477000"/>
            <a:ext cx="1346200" cy="355600"/>
          </a:xfrm>
          <a:prstGeom prst="roundRect">
            <a:avLst/>
          </a:prstGeom>
          <a:gradFill flip="none" rotWithShape="1">
            <a:gsLst>
              <a:gs pos="0">
                <a:srgbClr val="FFFFFF"/>
              </a:gs>
              <a:gs pos="100000">
                <a:srgbClr val="FFFFFF">
                  <a:shade val="88000"/>
                </a:srgbClr>
              </a:gs>
            </a:gsLst>
            <a:lin ang="5400000" scaled="1"/>
            <a:tileRect/>
          </a:gradFill>
          <a:ln w="12700"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900" tIns="25400" rIns="88900" bIns="50800" rtlCol="0" anchor="ctr"/>
          <a:lstStyle/>
          <a:p>
            <a:pPr algn="ctr"/>
            <a:r>
              <a:rPr lang="en-US" sz="2000" u="sng" smtClean="0">
                <a:solidFill>
                  <a:srgbClr val="3333CC"/>
                </a:solidFill>
                <a:latin typeface="Arial"/>
              </a:rPr>
              <a:t>900igr.net</a:t>
            </a:r>
            <a:endParaRPr lang="ru-RU" sz="2000" u="sng">
              <a:solidFill>
                <a:srgbClr val="3333CC"/>
              </a:solidFill>
              <a:latin typeface="Arial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40"/>
                            </p:stCondLst>
                            <p:childTnLst>
                              <p:par>
                                <p:cTn id="11" presetID="3" presetClass="emph" presetSubtype="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2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848600" cy="1543050"/>
          </a:xfrm>
        </p:spPr>
        <p:txBody>
          <a:bodyPr/>
          <a:lstStyle/>
          <a:p>
            <a:pPr algn="ctr"/>
            <a:r>
              <a:rPr lang="ru-RU" sz="4000" smtClean="0">
                <a:solidFill>
                  <a:srgbClr val="3333CC"/>
                </a:solidFill>
              </a:rPr>
              <a:t/>
            </a:r>
            <a:br>
              <a:rPr lang="ru-RU" sz="4000" smtClean="0">
                <a:solidFill>
                  <a:srgbClr val="3333CC"/>
                </a:solidFill>
              </a:rPr>
            </a:br>
            <a:r>
              <a:rPr lang="ru-RU" sz="4000" smtClean="0">
                <a:solidFill>
                  <a:srgbClr val="3333CC"/>
                </a:solidFill>
              </a:rPr>
              <a:t/>
            </a:r>
            <a:br>
              <a:rPr lang="ru-RU" sz="4000" smtClean="0">
                <a:solidFill>
                  <a:srgbClr val="3333CC"/>
                </a:solidFill>
              </a:rPr>
            </a:br>
            <a:r>
              <a:rPr lang="ru-RU" sz="4000" smtClean="0">
                <a:solidFill>
                  <a:srgbClr val="3333CC"/>
                </a:solidFill>
              </a:rPr>
              <a:t/>
            </a:r>
            <a:br>
              <a:rPr lang="ru-RU" sz="4000" smtClean="0">
                <a:solidFill>
                  <a:srgbClr val="3333CC"/>
                </a:solidFill>
              </a:rPr>
            </a:br>
            <a:r>
              <a:rPr lang="ru-RU" sz="4000" smtClean="0">
                <a:solidFill>
                  <a:srgbClr val="3333CC"/>
                </a:solidFill>
              </a:rPr>
              <a:t/>
            </a:r>
            <a:br>
              <a:rPr lang="ru-RU" sz="4000" smtClean="0">
                <a:solidFill>
                  <a:srgbClr val="3333CC"/>
                </a:solidFill>
              </a:rPr>
            </a:br>
            <a:r>
              <a:rPr lang="ru-RU" sz="4000" smtClean="0">
                <a:solidFill>
                  <a:srgbClr val="3333CC"/>
                </a:solidFill>
              </a:rPr>
              <a:t/>
            </a:r>
            <a:br>
              <a:rPr lang="ru-RU" sz="4000" smtClean="0">
                <a:solidFill>
                  <a:srgbClr val="3333CC"/>
                </a:solidFill>
              </a:rPr>
            </a:br>
            <a:r>
              <a:rPr lang="ru-RU" sz="3600" smtClean="0">
                <a:solidFill>
                  <a:srgbClr val="3333CC"/>
                </a:solidFill>
              </a:rPr>
              <a:t>Трудности адаптации </a:t>
            </a:r>
            <a:br>
              <a:rPr lang="ru-RU" sz="3600" smtClean="0">
                <a:solidFill>
                  <a:srgbClr val="3333CC"/>
                </a:solidFill>
              </a:rPr>
            </a:br>
            <a:r>
              <a:rPr lang="ru-RU" sz="3600" smtClean="0">
                <a:solidFill>
                  <a:srgbClr val="3333CC"/>
                </a:solidFill>
              </a:rPr>
              <a:t>первоклассников в школе</a:t>
            </a:r>
            <a:r>
              <a:rPr lang="ru-RU" sz="3600" smtClean="0"/>
              <a:t/>
            </a:r>
            <a:br>
              <a:rPr lang="ru-RU" sz="3600" smtClean="0"/>
            </a:br>
            <a:endParaRPr lang="ru-RU" sz="3600" smtClean="0"/>
          </a:p>
        </p:txBody>
      </p:sp>
      <p:pic>
        <p:nvPicPr>
          <p:cNvPr id="4" name="Picture 4" descr="j009035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1143000"/>
            <a:ext cx="7696200" cy="5181600"/>
          </a:xfrm>
          <a:noFill/>
        </p:spPr>
      </p:pic>
      <p:pic>
        <p:nvPicPr>
          <p:cNvPr id="6" name="Picture 5" descr="j028197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2667000"/>
            <a:ext cx="1801813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ED0001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032000" cy="178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6629400" cy="16002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i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Взаимоотношения с ребёнком </a:t>
            </a:r>
            <a:r>
              <a:rPr lang="ru-RU" sz="32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/>
            </a:r>
            <a:br>
              <a:rPr lang="ru-RU" sz="32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</a:br>
            <a:r>
              <a:rPr lang="ru-RU" sz="32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в </a:t>
            </a:r>
            <a:r>
              <a:rPr lang="ru-RU" sz="3200" b="1" i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семье.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91440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latin typeface="Comic Sans MS" pitchFamily="66" charset="0"/>
              </a:rPr>
              <a:t>          </a:t>
            </a:r>
            <a:endParaRPr lang="ru-RU" sz="2400" b="1" smtClean="0">
              <a:solidFill>
                <a:srgbClr val="3333CC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b="1" smtClean="0">
                <a:latin typeface="Comic Sans MS" pitchFamily="66" charset="0"/>
              </a:rPr>
              <a:t>положительные эмоции    отрицательные эмоции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>
                <a:latin typeface="Comic Sans MS" pitchFamily="66" charset="0"/>
              </a:rPr>
              <a:t>-хвалили                                   -упрекали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>
                <a:latin typeface="Comic Sans MS" pitchFamily="66" charset="0"/>
              </a:rPr>
              <a:t>-поощряли                                -подавляли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>
                <a:latin typeface="Comic Sans MS" pitchFamily="66" charset="0"/>
              </a:rPr>
              <a:t>-одобряли                                 -унижали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>
                <a:latin typeface="Comic Sans MS" pitchFamily="66" charset="0"/>
              </a:rPr>
              <a:t>-целовали                                 -обвиняли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>
                <a:latin typeface="Comic Sans MS" pitchFamily="66" charset="0"/>
              </a:rPr>
              <a:t>-обнимали                                -осуждали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>
                <a:latin typeface="Comic Sans MS" pitchFamily="66" charset="0"/>
              </a:rPr>
              <a:t>-ласкали                                   -отвергали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>
                <a:latin typeface="Comic Sans MS" pitchFamily="66" charset="0"/>
              </a:rPr>
              <a:t>-сопереживали                         -позорили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>
                <a:latin typeface="Comic Sans MS" pitchFamily="66" charset="0"/>
              </a:rPr>
              <a:t>-улыбались                               -читали нотации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>
                <a:latin typeface="Comic Sans MS" pitchFamily="66" charset="0"/>
              </a:rPr>
              <a:t>-восхищались                           -лишали чего-то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>
                <a:latin typeface="Comic Sans MS" pitchFamily="66" charset="0"/>
              </a:rPr>
              <a:t>-делали подарки                      -ставили  в угол</a:t>
            </a:r>
          </a:p>
        </p:txBody>
      </p:sp>
      <p:pic>
        <p:nvPicPr>
          <p:cNvPr id="14341" name="Picture 5" descr="AG00315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2590800"/>
            <a:ext cx="14859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 descr="AG00316_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1752600"/>
            <a:ext cx="1905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534400" cy="5105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3200" b="1" i="1" dirty="0" smtClean="0">
                <a:solidFill>
                  <a:srgbClr val="FF0000"/>
                </a:solidFill>
                <a:latin typeface="Comic Sans MS" pitchFamily="66" charset="0"/>
              </a:rPr>
              <a:t>Не</a:t>
            </a:r>
            <a:r>
              <a:rPr lang="ru-RU" sz="3200" b="1" i="1" dirty="0" smtClean="0">
                <a:solidFill>
                  <a:srgbClr val="3333CC"/>
                </a:solidFill>
                <a:latin typeface="Comic Sans MS" pitchFamily="66" charset="0"/>
              </a:rPr>
              <a:t> рекомендуемые фразы для общения:</a:t>
            </a:r>
          </a:p>
          <a:p>
            <a:pPr eaLnBrk="1" hangingPunct="1">
              <a:buFontTx/>
              <a:buNone/>
            </a:pPr>
            <a:r>
              <a:rPr lang="ru-RU" b="1" dirty="0" smtClean="0">
                <a:latin typeface="Comic Sans MS" pitchFamily="66" charset="0"/>
              </a:rPr>
              <a:t>-Я тысячу раз говорил тебе, что…</a:t>
            </a:r>
          </a:p>
          <a:p>
            <a:pPr eaLnBrk="1" hangingPunct="1">
              <a:buFontTx/>
              <a:buNone/>
            </a:pPr>
            <a:r>
              <a:rPr lang="ru-RU" b="1" dirty="0" smtClean="0">
                <a:latin typeface="Comic Sans MS" pitchFamily="66" charset="0"/>
              </a:rPr>
              <a:t>-Сколько раз надо повторять…</a:t>
            </a:r>
          </a:p>
          <a:p>
            <a:pPr eaLnBrk="1" hangingPunct="1">
              <a:buFontTx/>
              <a:buNone/>
            </a:pPr>
            <a:r>
              <a:rPr lang="ru-RU" b="1" dirty="0" smtClean="0">
                <a:latin typeface="Comic Sans MS" pitchFamily="66" charset="0"/>
              </a:rPr>
              <a:t>-О чём ты только думаешь…</a:t>
            </a:r>
          </a:p>
          <a:p>
            <a:pPr eaLnBrk="1" hangingPunct="1">
              <a:buFontTx/>
              <a:buNone/>
            </a:pPr>
            <a:r>
              <a:rPr lang="ru-RU" b="1" dirty="0" smtClean="0">
                <a:latin typeface="Comic Sans MS" pitchFamily="66" charset="0"/>
              </a:rPr>
              <a:t>-Неужели тебе трудно запомнить, что…</a:t>
            </a:r>
          </a:p>
          <a:p>
            <a:pPr eaLnBrk="1" hangingPunct="1">
              <a:buFontTx/>
              <a:buNone/>
            </a:pPr>
            <a:r>
              <a:rPr lang="ru-RU" b="1" dirty="0" smtClean="0">
                <a:latin typeface="Comic Sans MS" pitchFamily="66" charset="0"/>
              </a:rPr>
              <a:t>-Ты становишься…</a:t>
            </a:r>
          </a:p>
          <a:p>
            <a:pPr eaLnBrk="1" hangingPunct="1">
              <a:buFontTx/>
              <a:buNone/>
            </a:pPr>
            <a:r>
              <a:rPr lang="ru-RU" b="1" dirty="0" smtClean="0">
                <a:latin typeface="Comic Sans MS" pitchFamily="66" charset="0"/>
              </a:rPr>
              <a:t>-Ты такой же как,…</a:t>
            </a:r>
          </a:p>
          <a:p>
            <a:pPr eaLnBrk="1" hangingPunct="1">
              <a:buFontTx/>
              <a:buNone/>
            </a:pPr>
            <a:r>
              <a:rPr lang="ru-RU" b="1" dirty="0" smtClean="0">
                <a:latin typeface="Comic Sans MS" pitchFamily="66" charset="0"/>
              </a:rPr>
              <a:t>-Отстань, некогда мне…</a:t>
            </a:r>
          </a:p>
          <a:p>
            <a:pPr eaLnBrk="1" hangingPunct="1">
              <a:buFontTx/>
              <a:buNone/>
            </a:pPr>
            <a:r>
              <a:rPr lang="ru-RU" b="1" dirty="0" smtClean="0">
                <a:latin typeface="Comic Sans MS" pitchFamily="66" charset="0"/>
              </a:rPr>
              <a:t>-Почему Лена (Настя, Вася и т.д.) такая, </a:t>
            </a:r>
          </a:p>
          <a:p>
            <a:pPr eaLnBrk="1" hangingPunct="1">
              <a:buFontTx/>
              <a:buNone/>
            </a:pPr>
            <a:r>
              <a:rPr lang="ru-RU" b="1" dirty="0" smtClean="0">
                <a:latin typeface="Comic Sans MS" pitchFamily="66" charset="0"/>
              </a:rPr>
              <a:t>   а ты - нет…</a:t>
            </a:r>
          </a:p>
          <a:p>
            <a:pPr eaLnBrk="1" hangingPunct="1">
              <a:buFontTx/>
              <a:buNone/>
            </a:pPr>
            <a:endParaRPr lang="ru-RU" b="1" dirty="0" smtClean="0">
              <a:latin typeface="Comic Sans MS" pitchFamily="66" charset="0"/>
            </a:endParaRPr>
          </a:p>
        </p:txBody>
      </p:sp>
      <p:pic>
        <p:nvPicPr>
          <p:cNvPr id="9220" name="Picture 4" descr="AG00317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9363" y="4876800"/>
            <a:ext cx="154463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686800" cy="4648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3600" b="1" i="1" dirty="0" smtClean="0">
                <a:solidFill>
                  <a:srgbClr val="3333CC"/>
                </a:solidFill>
                <a:latin typeface="Comic Sans MS" pitchFamily="66" charset="0"/>
              </a:rPr>
              <a:t>Рекомендуемые фразы для общения:</a:t>
            </a:r>
          </a:p>
          <a:p>
            <a:pPr eaLnBrk="1" hangingPunct="1">
              <a:buFontTx/>
              <a:buNone/>
            </a:pPr>
            <a:r>
              <a:rPr lang="ru-RU" dirty="0" smtClean="0">
                <a:latin typeface="Comic Sans MS" pitchFamily="66" charset="0"/>
              </a:rPr>
              <a:t>-Ты у меня умный, красивый(и т.д.).</a:t>
            </a:r>
          </a:p>
          <a:p>
            <a:pPr eaLnBrk="1" hangingPunct="1">
              <a:buFontTx/>
              <a:buNone/>
            </a:pPr>
            <a:r>
              <a:rPr lang="ru-RU" dirty="0" smtClean="0">
                <a:latin typeface="Comic Sans MS" pitchFamily="66" charset="0"/>
              </a:rPr>
              <a:t>-Как хорошо, что  у меня есть ты.</a:t>
            </a:r>
          </a:p>
          <a:p>
            <a:pPr eaLnBrk="1" hangingPunct="1">
              <a:buFontTx/>
              <a:buNone/>
            </a:pPr>
            <a:r>
              <a:rPr lang="ru-RU" dirty="0" smtClean="0">
                <a:latin typeface="Comic Sans MS" pitchFamily="66" charset="0"/>
              </a:rPr>
              <a:t>-Ты у меня молодец.</a:t>
            </a:r>
          </a:p>
          <a:p>
            <a:pPr eaLnBrk="1" hangingPunct="1">
              <a:buFontTx/>
              <a:buNone/>
            </a:pPr>
            <a:r>
              <a:rPr lang="ru-RU" dirty="0" smtClean="0">
                <a:latin typeface="Comic Sans MS" pitchFamily="66" charset="0"/>
              </a:rPr>
              <a:t>-Я тебя очень люблю.</a:t>
            </a:r>
          </a:p>
          <a:p>
            <a:pPr eaLnBrk="1" hangingPunct="1">
              <a:buFontTx/>
              <a:buNone/>
            </a:pPr>
            <a:r>
              <a:rPr lang="ru-RU" dirty="0" smtClean="0">
                <a:latin typeface="Comic Sans MS" pitchFamily="66" charset="0"/>
              </a:rPr>
              <a:t>-Как хорошо ты это сделал, научи и меня этому.</a:t>
            </a:r>
          </a:p>
          <a:p>
            <a:pPr eaLnBrk="1" hangingPunct="1">
              <a:buFontTx/>
              <a:buNone/>
            </a:pPr>
            <a:r>
              <a:rPr lang="ru-RU" dirty="0" smtClean="0">
                <a:latin typeface="Comic Sans MS" pitchFamily="66" charset="0"/>
              </a:rPr>
              <a:t>-Спасибо тебе, я тебе очень благодарна.</a:t>
            </a:r>
          </a:p>
          <a:p>
            <a:pPr eaLnBrk="1" hangingPunct="1">
              <a:buFontTx/>
              <a:buNone/>
            </a:pPr>
            <a:r>
              <a:rPr lang="ru-RU" dirty="0" smtClean="0">
                <a:latin typeface="Comic Sans MS" pitchFamily="66" charset="0"/>
              </a:rPr>
              <a:t>-Если бы не ты, я бы никогда с этим не справился.</a:t>
            </a:r>
          </a:p>
        </p:txBody>
      </p:sp>
      <p:pic>
        <p:nvPicPr>
          <p:cNvPr id="10244" name="Picture 4" descr="KIDS0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4800600"/>
            <a:ext cx="2971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991600" cy="54864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2400" b="1" dirty="0">
                <a:latin typeface="Comic Sans MS" pitchFamily="66" charset="0"/>
              </a:rPr>
              <a:t> </a:t>
            </a:r>
            <a:r>
              <a:rPr lang="ru-RU" sz="2400" b="1" i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Правила, которые помогут ребёнку в общении: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000" b="1" dirty="0">
              <a:latin typeface="Comic Sans MS" pitchFamily="66" charset="0"/>
            </a:endParaRP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2000" dirty="0">
                <a:latin typeface="Comic Sans MS" pitchFamily="66" charset="0"/>
              </a:rPr>
              <a:t>Не отнимай чужого, но и своё не отдавай.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2000" dirty="0">
                <a:latin typeface="Comic Sans MS" pitchFamily="66" charset="0"/>
              </a:rPr>
              <a:t>Попросили - дай, пытаются отнять - защищайся.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2000" dirty="0">
                <a:latin typeface="Comic Sans MS" pitchFamily="66" charset="0"/>
              </a:rPr>
              <a:t>Не дерись без причины.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2000" dirty="0">
                <a:latin typeface="Comic Sans MS" pitchFamily="66" charset="0"/>
              </a:rPr>
              <a:t>Зовут играть – иди, не зовут – спроси разрешения играть вместе, это не стыдно.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2000" dirty="0">
                <a:latin typeface="Comic Sans MS" pitchFamily="66" charset="0"/>
              </a:rPr>
              <a:t>Играй честно, не подводи своих товарищей.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2000" dirty="0">
                <a:latin typeface="Comic Sans MS" pitchFamily="66" charset="0"/>
              </a:rPr>
              <a:t>Не дразни никого, не канючь, не выпрашивай ничего.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2000" dirty="0">
                <a:latin typeface="Comic Sans MS" pitchFamily="66" charset="0"/>
              </a:rPr>
              <a:t>Из-за отметок не плачь, будь гордым. С учителем из-за отметок не спорь и не обижайся.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2000" dirty="0">
                <a:latin typeface="Comic Sans MS" pitchFamily="66" charset="0"/>
              </a:rPr>
              <a:t>Старайся всё делать вовремя и думай о хороших результатах. Они обязательно у тебя будут.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2000" dirty="0">
                <a:latin typeface="Comic Sans MS" pitchFamily="66" charset="0"/>
              </a:rPr>
              <a:t>Не ябедничай и не наговаривай ни на кого.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2000" dirty="0">
                <a:latin typeface="Comic Sans MS" pitchFamily="66" charset="0"/>
              </a:rPr>
              <a:t>Старайся быть аккуратным.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2000" dirty="0">
                <a:latin typeface="Comic Sans MS" pitchFamily="66" charset="0"/>
              </a:rPr>
              <a:t>Почаще говори: давай дружить, давай играть.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2000" dirty="0">
                <a:latin typeface="Comic Sans MS" pitchFamily="66" charset="0"/>
              </a:rPr>
              <a:t>Помни! Ты не лучше всех, ты не хуже всех! Ты – неповторимый для самого себя, родителей, учителей, друзей!</a:t>
            </a:r>
          </a:p>
          <a:p>
            <a:pPr marL="274320" indent="-274320" algn="ctr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2800" b="1" dirty="0">
              <a:latin typeface="Comic Sans MS" pitchFamily="66" charset="0"/>
            </a:endParaRPr>
          </a:p>
        </p:txBody>
      </p:sp>
      <p:pic>
        <p:nvPicPr>
          <p:cNvPr id="22531" name="Picture 6" descr="j033691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8135938" y="0"/>
            <a:ext cx="88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j034446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315200" y="4495800"/>
            <a:ext cx="1344613" cy="1824038"/>
          </a:xfrm>
          <a:noFill/>
        </p:spPr>
      </p:pic>
      <p:sp>
        <p:nvSpPr>
          <p:cNvPr id="5" name="Прямоугольник 4"/>
          <p:cNvSpPr/>
          <p:nvPr/>
        </p:nvSpPr>
        <p:spPr>
          <a:xfrm>
            <a:off x="1066800" y="2057400"/>
            <a:ext cx="6781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Желаем    </a:t>
            </a:r>
            <a:r>
              <a:rPr lang="ru-RU" sz="54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удачи   в </a:t>
            </a:r>
          </a:p>
          <a:p>
            <a:pPr algn="ctr">
              <a:defRPr/>
            </a:pPr>
            <a:r>
              <a:rPr lang="ru-RU" sz="54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воспитании   детей!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533400"/>
            <a:ext cx="8229600" cy="3276600"/>
          </a:xfrm>
        </p:spPr>
        <p:txBody>
          <a:bodyPr/>
          <a:lstStyle/>
          <a:p>
            <a:pPr algn="ctr"/>
            <a:r>
              <a:rPr lang="ru-RU" sz="2000" b="1" i="1" smtClean="0"/>
              <a:t>Оптимальный адаптационный период составляет один-полтора месяца. В зависимости от различных факторов уровень адаптации детей к новым условиям может быть разным: высоким, средним и низким. Психологами доказано, что наиболее напряженными для всех детей являются первые четыре недели обучения. </a:t>
            </a:r>
            <a:r>
              <a:rPr lang="ru-RU" sz="2000" smtClean="0"/>
              <a:t/>
            </a:r>
            <a:br>
              <a:rPr lang="ru-RU" sz="2000" smtClean="0"/>
            </a:br>
            <a:r>
              <a:rPr lang="ru-RU" sz="2000" b="1" i="1" smtClean="0"/>
              <a:t>А.Л. Венгер описывает три уровня адаптации к школьному обучению: </a:t>
            </a:r>
            <a:r>
              <a:rPr lang="ru-RU" sz="2000" smtClean="0"/>
              <a:t/>
            </a:r>
            <a:br>
              <a:rPr lang="ru-RU" sz="2000" smtClean="0"/>
            </a:br>
            <a:endParaRPr lang="ru-RU" sz="200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87680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1.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Высокий уровень адаптации</a:t>
            </a:r>
            <a:r>
              <a:rPr lang="ru-RU" dirty="0" smtClean="0"/>
              <a:t>. Первоклассник положительно относится к школе; требования воспринимает адекватно; учебный материал усваивает легко, глубоко и полно; решает усложненные задачи; прилежен, внимательно слушает указания и объяснения учителя; выполняет поручения без лишнего контроля; проявляет большой интерес к самостоятельной работе; готовится ко всем урокам; занимает в классе благоприятное статусное положение. </a:t>
            </a:r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2.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Средний уровень адаптации. </a:t>
            </a:r>
            <a:r>
              <a:rPr lang="ru-RU" dirty="0" smtClean="0"/>
              <a:t>Первоклассник положительно относится к школе, ее посещение не вызывает отрицательных переживаний; понимает учебный материал, если учитель излагает его подробно и наглядно; усваивает основное содержание учебных программ; самостоятельно решает типовые задачи; бывает сосредоточен только тогда, когда занят чем-то для него интересным; общественные поручения выполняет добросовестно; дружит со многими одноклассниками. 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70560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3.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Низкий уровень адаптации</a:t>
            </a:r>
            <a:r>
              <a:rPr lang="ru-RU" dirty="0" smtClean="0"/>
              <a:t>. Первоклассник </a:t>
            </a:r>
            <a:r>
              <a:rPr lang="ru-RU" smtClean="0"/>
              <a:t>отрицательно относится </a:t>
            </a:r>
            <a:r>
              <a:rPr lang="ru-RU" dirty="0" smtClean="0"/>
              <a:t>к школе, нередки жалобы на нездоровье; доминирует подавленное настроение; наблюдаются нарушения дисциплины; объясняемый учителем материал усваивает фрагментарно, самостоятельная работа с учебником затруднена; при выполнении самостоятельных учебных заданий не проявляет интереса; к урокам готовится нерегулярно, ему необходим постоянный контроль, систематические напоминания и побуждения со стороны учителя и родителей; сохраняет работоспособность и внимание при удлиненных паузах для отдыха; близких друзей не имеет, знает по именам и фамилиям лишь часть одноклассников. 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Адаптация к школе - это перестройка познавательной, мотивационной и эмоционально-волевой сфер ребенка при переходе к систематическому организованному школьному обучению. 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Анкета «Оценка уровня школьной мотивации» (24б,20б,22б)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3200" b="1" i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125" name="Рисунок 16" descr="C:\Documents and Settings\Admin\Local Settings\Temporary Internet Files\Content.Word\IMG_0002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667000"/>
            <a:ext cx="57912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381000"/>
            <a:ext cx="8839200" cy="6096000"/>
          </a:xfrm>
        </p:spPr>
        <p:txBody>
          <a:bodyPr>
            <a:normAutofit/>
          </a:bodyPr>
          <a:lstStyle/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3600" b="1" i="1" dirty="0" smtClean="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36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Условия </a:t>
            </a:r>
            <a:r>
              <a:rPr lang="ru-RU" sz="3600" b="1" i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адаптации</a:t>
            </a:r>
            <a:r>
              <a:rPr lang="ru-RU" sz="3600" b="1" i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:</a:t>
            </a:r>
          </a:p>
          <a:p>
            <a:pPr marL="274320" indent="-274320" algn="ct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3600" b="1" i="1" dirty="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2800" b="1" dirty="0" smtClean="0">
                <a:solidFill>
                  <a:srgbClr val="D60093"/>
                </a:solidFill>
                <a:latin typeface="Comic Sans MS" pitchFamily="66" charset="0"/>
              </a:rPr>
              <a:t>Физиологические           </a:t>
            </a:r>
            <a:r>
              <a:rPr lang="ru-RU" sz="2800" b="1" dirty="0">
                <a:solidFill>
                  <a:srgbClr val="D60093"/>
                </a:solidFill>
                <a:latin typeface="Comic Sans MS" pitchFamily="66" charset="0"/>
              </a:rPr>
              <a:t>Психологические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endParaRPr lang="ru-RU" sz="1600" dirty="0">
              <a:solidFill>
                <a:srgbClr val="3333CC"/>
              </a:solidFill>
              <a:latin typeface="Comic Sans MS" pitchFamily="66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1600" dirty="0" smtClean="0">
                <a:solidFill>
                  <a:srgbClr val="3333CC"/>
                </a:solidFill>
                <a:latin typeface="Comic Sans MS" pitchFamily="66" charset="0"/>
              </a:rPr>
              <a:t>-Изменение </a:t>
            </a:r>
            <a:r>
              <a:rPr lang="ru-RU" sz="1600" dirty="0">
                <a:solidFill>
                  <a:srgbClr val="3333CC"/>
                </a:solidFill>
                <a:latin typeface="Comic Sans MS" pitchFamily="66" charset="0"/>
              </a:rPr>
              <a:t>режима дня                           -психологический климат в семье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1600" dirty="0" smtClean="0">
                <a:solidFill>
                  <a:srgbClr val="3333CC"/>
                </a:solidFill>
                <a:latin typeface="Comic Sans MS" pitchFamily="66" charset="0"/>
              </a:rPr>
              <a:t>-Необходимость </a:t>
            </a:r>
            <a:r>
              <a:rPr lang="ru-RU" sz="1600" dirty="0">
                <a:solidFill>
                  <a:srgbClr val="3333CC"/>
                </a:solidFill>
                <a:latin typeface="Comic Sans MS" pitchFamily="66" charset="0"/>
              </a:rPr>
              <a:t>игры                              - самооценка ребёнка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1600" dirty="0" smtClean="0">
                <a:solidFill>
                  <a:srgbClr val="3333CC"/>
                </a:solidFill>
                <a:latin typeface="Comic Sans MS" pitchFamily="66" charset="0"/>
              </a:rPr>
              <a:t>-Правильная </a:t>
            </a:r>
            <a:r>
              <a:rPr lang="ru-RU" sz="1600" dirty="0">
                <a:solidFill>
                  <a:srgbClr val="3333CC"/>
                </a:solidFill>
                <a:latin typeface="Comic Sans MS" pitchFamily="66" charset="0"/>
              </a:rPr>
              <a:t>посадка                               - самоценность ребёнка для родителей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1600" dirty="0" smtClean="0">
                <a:solidFill>
                  <a:srgbClr val="3333CC"/>
                </a:solidFill>
                <a:latin typeface="Comic Sans MS" pitchFamily="66" charset="0"/>
              </a:rPr>
              <a:t>-Организация </a:t>
            </a:r>
            <a:r>
              <a:rPr lang="ru-RU" sz="1600" dirty="0">
                <a:solidFill>
                  <a:srgbClr val="3333CC"/>
                </a:solidFill>
                <a:latin typeface="Comic Sans MS" pitchFamily="66" charset="0"/>
              </a:rPr>
              <a:t>правильного питания       - формирование интереса к школе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1600" dirty="0" smtClean="0">
                <a:solidFill>
                  <a:srgbClr val="3333CC"/>
                </a:solidFill>
                <a:latin typeface="Comic Sans MS" pitchFamily="66" charset="0"/>
              </a:rPr>
              <a:t>-Развитие </a:t>
            </a:r>
            <a:r>
              <a:rPr lang="ru-RU" sz="1600" dirty="0">
                <a:solidFill>
                  <a:srgbClr val="3333CC"/>
                </a:solidFill>
                <a:latin typeface="Comic Sans MS" pitchFamily="66" charset="0"/>
              </a:rPr>
              <a:t>двигательной активности       - дружеское общение с одноклассниками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ru-RU" sz="1600" dirty="0" smtClean="0">
                <a:solidFill>
                  <a:srgbClr val="3333CC"/>
                </a:solidFill>
                <a:latin typeface="Comic Sans MS" pitchFamily="66" charset="0"/>
              </a:rPr>
              <a:t>-Воспитание </a:t>
            </a:r>
            <a:r>
              <a:rPr lang="ru-RU" sz="1600" dirty="0">
                <a:solidFill>
                  <a:srgbClr val="3333CC"/>
                </a:solidFill>
                <a:latin typeface="Comic Sans MS" pitchFamily="66" charset="0"/>
              </a:rPr>
              <a:t>самостоятельности и         - недопустимость физического воздействия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600" dirty="0" smtClean="0">
                <a:solidFill>
                  <a:srgbClr val="3333CC"/>
                </a:solidFill>
                <a:latin typeface="Comic Sans MS" pitchFamily="66" charset="0"/>
              </a:rPr>
              <a:t>      ответственности                                      </a:t>
            </a:r>
            <a:r>
              <a:rPr lang="ru-RU" sz="1600" dirty="0">
                <a:solidFill>
                  <a:srgbClr val="3333CC"/>
                </a:solidFill>
                <a:latin typeface="Comic Sans MS" pitchFamily="66" charset="0"/>
              </a:rPr>
              <a:t>- предоставление самостоятельности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600" dirty="0">
                <a:solidFill>
                  <a:srgbClr val="3333CC"/>
                </a:solidFill>
                <a:latin typeface="Comic Sans MS" pitchFamily="66" charset="0"/>
              </a:rPr>
              <a:t>                                                                      - учёт темперамента ребёнка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600" dirty="0">
                <a:solidFill>
                  <a:srgbClr val="3333CC"/>
                </a:solidFill>
                <a:latin typeface="Comic Sans MS" pitchFamily="66" charset="0"/>
              </a:rPr>
              <a:t>                                                                      - организация контроля за учёбой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600" dirty="0">
                <a:solidFill>
                  <a:srgbClr val="3333CC"/>
                </a:solidFill>
                <a:latin typeface="Comic Sans MS" pitchFamily="66" charset="0"/>
              </a:rPr>
              <a:t>                                                                      - поощрение за успехи и достижения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600" dirty="0">
                <a:solidFill>
                  <a:srgbClr val="3333CC"/>
                </a:solidFill>
                <a:latin typeface="Comic Sans MS" pitchFamily="66" charset="0"/>
              </a:rPr>
              <a:t>                                                                      - моральное стимулирование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1600" dirty="0">
                <a:solidFill>
                  <a:srgbClr val="3333CC"/>
                </a:solidFill>
                <a:latin typeface="Comic Sans MS" pitchFamily="66" charset="0"/>
              </a:rPr>
              <a:t>                                                                      - развитие самоконтроля и самооценки</a:t>
            </a:r>
          </a:p>
        </p:txBody>
      </p:sp>
      <p:pic>
        <p:nvPicPr>
          <p:cNvPr id="10243" name="Picture 4" descr="j03551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4572000"/>
            <a:ext cx="1233488" cy="181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5" descr="AN0079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2838" y="0"/>
            <a:ext cx="153511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0352" y="762000"/>
            <a:ext cx="77724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i="1" smtClean="0">
                <a:solidFill>
                  <a:srgbClr val="002060"/>
                </a:solidFill>
              </a:rPr>
              <a:t>Как сделать так, чтобы глаза младших школьников не потухли?</a:t>
            </a:r>
            <a:endParaRPr lang="ru-RU" sz="3600" i="1">
              <a:solidFill>
                <a:srgbClr val="002060"/>
              </a:solidFill>
            </a:endParaRPr>
          </a:p>
        </p:txBody>
      </p:sp>
      <p:pic>
        <p:nvPicPr>
          <p:cNvPr id="9219" name="Рисунок 19" descr="C:\Documents and Settings\Admin\Local Settings\Temporary Internet Files\Content.Word\IMG_0007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362200"/>
            <a:ext cx="6400800" cy="3810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2098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> </a:t>
            </a:r>
            <a:r>
              <a:rPr lang="ru-RU" sz="2800" b="1" i="1" dirty="0" smtClean="0">
                <a:solidFill>
                  <a:srgbClr val="7030A0"/>
                </a:solidFill>
              </a:rPr>
              <a:t>Для начала необходимо зафиксировать основные проблемы с которыми   обычно сталкивается ребёнок в первые месяцы обучения в 1 классе</a:t>
            </a:r>
            <a:r>
              <a:rPr lang="ru-RU" sz="5400" b="1" i="1" dirty="0" smtClean="0">
                <a:solidFill>
                  <a:srgbClr val="7030A0"/>
                </a:solidFill>
              </a:rPr>
              <a:t/>
            </a:r>
            <a:br>
              <a:rPr lang="ru-RU" sz="5400" b="1" i="1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Изменяется характер взаимодействия учителя с детьми: число запретов и предписаний резко увеличивается, отношение взрослых к нарушению правил поведения становится существенно более серьёзным.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Появляется учебное содержание, от усвоения которого зависит самооценка и социальный статус  ребёнка, ответственность ребёнка перед лицом учителя и родителей. </a:t>
            </a:r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9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504950"/>
          </a:xfrm>
        </p:spPr>
        <p:txBody>
          <a:bodyPr/>
          <a:lstStyle/>
          <a:p>
            <a:pPr algn="ctr" eaLnBrk="1" hangingPunct="1"/>
            <a:r>
              <a:rPr lang="ru-RU" sz="2800" b="1" i="1" smtClean="0"/>
              <a:t>Чтобы ребёнок стал успешным первоклассником,</a:t>
            </a:r>
            <a:br>
              <a:rPr lang="ru-RU" sz="2800" b="1" i="1" smtClean="0"/>
            </a:br>
            <a:r>
              <a:rPr lang="ru-RU" sz="2800" b="1" i="1" smtClean="0"/>
              <a:t>ему нужны следующие умения:</a:t>
            </a:r>
            <a:r>
              <a:rPr lang="ru-RU" sz="4000" b="1" i="1" smtClean="0"/>
              <a:t/>
            </a:r>
            <a:br>
              <a:rPr lang="ru-RU" sz="4000" b="1" i="1" smtClean="0"/>
            </a:br>
            <a:endParaRPr lang="ru-RU" sz="4000" b="1" i="1" smtClean="0"/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управлять своим вниманием,</a:t>
            </a:r>
          </a:p>
          <a:p>
            <a:pPr eaLnBrk="1" hangingPunct="1"/>
            <a:r>
              <a:rPr lang="ru-RU" smtClean="0"/>
              <a:t>слушать и слышать учителя,</a:t>
            </a:r>
          </a:p>
          <a:p>
            <a:pPr eaLnBrk="1" hangingPunct="1"/>
            <a:r>
              <a:rPr lang="ru-RU" smtClean="0"/>
              <a:t>работать по образцу и по инструкции,</a:t>
            </a:r>
          </a:p>
          <a:p>
            <a:pPr eaLnBrk="1" hangingPunct="1"/>
            <a:r>
              <a:rPr lang="ru-RU" smtClean="0"/>
              <a:t>ориентироваться на листе бумаги,</a:t>
            </a:r>
          </a:p>
          <a:p>
            <a:pPr eaLnBrk="1" hangingPunct="1"/>
            <a:r>
              <a:rPr lang="ru-RU" smtClean="0"/>
              <a:t>выполнять не сложные графические работы,</a:t>
            </a:r>
          </a:p>
          <a:p>
            <a:pPr eaLnBrk="1" hangingPunct="1"/>
            <a:r>
              <a:rPr lang="ru-RU" smtClean="0"/>
              <a:t>различать в словах звуки и чётко их проговаривать,</a:t>
            </a:r>
          </a:p>
          <a:p>
            <a:pPr eaLnBrk="1" hangingPunct="1"/>
            <a:r>
              <a:rPr lang="ru-RU" smtClean="0"/>
              <a:t>иметь развитую моторику рук.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649</TotalTime>
  <Words>807</Words>
  <Application>Microsoft Office PowerPoint</Application>
  <PresentationFormat>Экран (4:3)</PresentationFormat>
  <Paragraphs>87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        Адаптация       первоклассников.</vt:lpstr>
      <vt:lpstr>Оптимальный адаптационный период составляет один-полтора месяца. В зависимости от различных факторов уровень адаптации детей к новым условиям может быть разным: высоким, средним и низким. Психологами доказано, что наиболее напряженными для всех детей являются первые четыре недели обучения.  А.Л. Венгер описывает три уровня адаптации к школьному обучению:  </vt:lpstr>
      <vt:lpstr>Слайд 3</vt:lpstr>
      <vt:lpstr>Слайд 4</vt:lpstr>
      <vt:lpstr>          Адаптация к школе - это перестройка познавательной, мотивационной и эмоционально-волевой сфер ребенка при переходе к систематическому организованному школьному обучению.  Анкета «Оценка уровня школьной мотивации» (24б,20б,22б) </vt:lpstr>
      <vt:lpstr>Слайд 6</vt:lpstr>
      <vt:lpstr>Как сделать так, чтобы глаза младших школьников не потухли?</vt:lpstr>
      <vt:lpstr>                        Для начала необходимо зафиксировать основные проблемы с которыми   обычно сталкивается ребёнок в первые месяцы обучения в 1 классе </vt:lpstr>
      <vt:lpstr>Чтобы ребёнок стал успешным первоклассником, ему нужны следующие умения: </vt:lpstr>
      <vt:lpstr>     Трудности адаптации  первоклассников в школе </vt:lpstr>
      <vt:lpstr>Взаимоотношения с ребёнком  в семье.</vt:lpstr>
      <vt:lpstr>Слайд 12</vt:lpstr>
      <vt:lpstr>Слайд 13</vt:lpstr>
      <vt:lpstr>Слайд 14</vt:lpstr>
      <vt:lpstr>Слайд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Урок</dc:subject>
  <dc:creator>Стрелкова Н.</dc:creator>
  <cp:lastModifiedBy>Owner</cp:lastModifiedBy>
  <cp:revision>80</cp:revision>
  <cp:lastPrinted>1601-01-01T00:00:00Z</cp:lastPrinted>
  <dcterms:created xsi:type="dcterms:W3CDTF">1601-01-01T00:00:00Z</dcterms:created>
  <dcterms:modified xsi:type="dcterms:W3CDTF">2012-08-19T08:10:04Z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